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6" r:id="rId2"/>
    <p:sldId id="257" r:id="rId3"/>
    <p:sldId id="259" r:id="rId4"/>
    <p:sldId id="260" r:id="rId5"/>
    <p:sldId id="261" r:id="rId6"/>
    <p:sldId id="262" r:id="rId7"/>
    <p:sldId id="263" r:id="rId8"/>
    <p:sldId id="264" r:id="rId9"/>
    <p:sldId id="265" r:id="rId10"/>
    <p:sldId id="266" r:id="rId11"/>
    <p:sldId id="267" r:id="rId1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3E40C6-2A23-409C-A985-4DB566C88CF7}" type="datetimeFigureOut">
              <a:rPr lang="tr-TR" smtClean="0"/>
              <a:t>15.10.2014</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74D8039-0080-4F17-94FC-F3887F708888}" type="slidenum">
              <a:rPr lang="tr-TR" smtClean="0"/>
              <a:t>‹#›</a:t>
            </a:fld>
            <a:endParaRPr lang="tr-TR"/>
          </a:p>
        </p:txBody>
      </p:sp>
    </p:spTree>
    <p:extLst>
      <p:ext uri="{BB962C8B-B14F-4D97-AF65-F5344CB8AC3E}">
        <p14:creationId xmlns:p14="http://schemas.microsoft.com/office/powerpoint/2010/main" val="12421519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974D8039-0080-4F17-94FC-F3887F708888}" type="slidenum">
              <a:rPr lang="tr-TR" smtClean="0"/>
              <a:t>1</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D9F75050-0E15-4C5B-92B0-66D068882F1F}" type="datetimeFigureOut">
              <a:rPr lang="tr-TR" smtClean="0"/>
              <a:pPr/>
              <a:t>15.10.2014</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15.10.2014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15.10.2014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15.10.2014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15.10.2014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15.10.2014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15.10.2014</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15.10.2014</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15.10.2014</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15.10.2014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15.10.2014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B1DEFA8C-F947-479F-BE07-76B6B3F80BF1}"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9F75050-0E15-4C5B-92B0-66D068882F1F}" type="datetimeFigureOut">
              <a:rPr lang="tr-TR" smtClean="0"/>
              <a:pPr/>
              <a:t>15.10.2014</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1DEFA8C-F947-479F-BE07-76B6B3F80BF1}"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rot="21175995">
            <a:off x="467544" y="1371600"/>
            <a:ext cx="6696744" cy="2489448"/>
          </a:xfrm>
        </p:spPr>
        <p:txBody>
          <a:bodyPr>
            <a:normAutofit/>
          </a:bodyPr>
          <a:lstStyle/>
          <a:p>
            <a:r>
              <a:rPr lang="tr-TR" dirty="0" smtClean="0"/>
              <a:t>DOLAŞIM SİSTEMİ</a:t>
            </a:r>
            <a:endParaRPr lang="tr-TR" dirty="0"/>
          </a:p>
        </p:txBody>
      </p:sp>
      <p:sp>
        <p:nvSpPr>
          <p:cNvPr id="4" name="Metin kutusu 3"/>
          <p:cNvSpPr txBox="1"/>
          <p:nvPr/>
        </p:nvSpPr>
        <p:spPr>
          <a:xfrm>
            <a:off x="2987824" y="5404048"/>
            <a:ext cx="2075568" cy="369332"/>
          </a:xfrm>
          <a:prstGeom prst="rect">
            <a:avLst/>
          </a:prstGeom>
          <a:noFill/>
        </p:spPr>
        <p:txBody>
          <a:bodyPr wrap="none" rtlCol="0">
            <a:spAutoFit/>
          </a:bodyPr>
          <a:lstStyle/>
          <a:p>
            <a:r>
              <a:rPr lang="tr-TR" smtClean="0">
                <a:hlinkClick r:id="rId3"/>
              </a:rPr>
              <a:t>www.sorubak.com</a:t>
            </a:r>
            <a:r>
              <a:rPr lang="tr-TR" smtClean="0"/>
              <a:t> </a:t>
            </a:r>
            <a:endParaRPr lang="tr-T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9.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1.jpg"/>
          <p:cNvPicPr>
            <a:picLocks noGrp="1" noChangeAspect="1"/>
          </p:cNvPicPr>
          <p:nvPr>
            <p:ph idx="1"/>
          </p:nvPr>
        </p:nvPicPr>
        <p:blipFill>
          <a:blip r:embed="rId2" cstate="print"/>
          <a:stretch>
            <a:fillRect/>
          </a:stretch>
        </p:blipFill>
        <p:spPr>
          <a:xfrm>
            <a:off x="1" y="0"/>
            <a:ext cx="8892480" cy="6858000"/>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DOLAŞIM SİSTEMİ NEDİR?</a:t>
            </a:r>
            <a:endParaRPr lang="tr-TR" dirty="0"/>
          </a:p>
        </p:txBody>
      </p:sp>
      <p:sp>
        <p:nvSpPr>
          <p:cNvPr id="3" name="2 İçerik Yer Tutucusu"/>
          <p:cNvSpPr>
            <a:spLocks noGrp="1"/>
          </p:cNvSpPr>
          <p:nvPr>
            <p:ph idx="1"/>
          </p:nvPr>
        </p:nvSpPr>
        <p:spPr/>
        <p:txBody>
          <a:bodyPr>
            <a:normAutofit fontScale="85000" lnSpcReduction="20000"/>
          </a:bodyPr>
          <a:lstStyle/>
          <a:p>
            <a:r>
              <a:rPr lang="tr-TR" sz="2000" dirty="0" smtClean="0">
                <a:solidFill>
                  <a:schemeClr val="tx2">
                    <a:lumMod val="50000"/>
                  </a:schemeClr>
                </a:solidFill>
                <a:latin typeface="Aharoni" pitchFamily="2" charset="-79"/>
                <a:cs typeface="Aharoni" pitchFamily="2" charset="-79"/>
              </a:rPr>
              <a:t>Canlılar yaşamsal faaliyetlerini sürdürebilmek için enerjiye ihtiyaç duyarlar. İhtiyaç duyulan bu enerji besinlerden sağlanır. Canlıların hücrelerinde enerjinin üretilebilmesi için gerekli olan besin ve oksijenin hücrelere taşınması gerekir. Ayrıca hücrelerde yaşamsal faaliyetler sonucu oluşan karbondioksit gazı ile zararlı atık maddelerin de boşaltım sistemi organlarına getirilerek vücut dışına atılması gerekir.</a:t>
            </a:r>
            <a:br>
              <a:rPr lang="tr-TR" sz="2000" dirty="0" smtClean="0">
                <a:solidFill>
                  <a:schemeClr val="tx2">
                    <a:lumMod val="50000"/>
                  </a:schemeClr>
                </a:solidFill>
                <a:latin typeface="Aharoni" pitchFamily="2" charset="-79"/>
                <a:cs typeface="Aharoni" pitchFamily="2" charset="-79"/>
              </a:rPr>
            </a:br>
            <a:r>
              <a:rPr lang="tr-TR" sz="2000" dirty="0" smtClean="0">
                <a:solidFill>
                  <a:schemeClr val="tx2">
                    <a:lumMod val="50000"/>
                  </a:schemeClr>
                </a:solidFill>
                <a:latin typeface="Aharoni" pitchFamily="2" charset="-79"/>
                <a:cs typeface="Aharoni" pitchFamily="2" charset="-79"/>
              </a:rPr>
              <a:t>Hücreler için gerekli olan besin ve oksijenin hücrelere taşınmasını, hücrelerde yaşamsal faaliyetler sonucu oluşan karbondioksit gazı ile zararlı atık maddelerin boşaltım organlarına (akciğerlere ve böbreklere) iletilmesini sağlayan sisteme dolaşım sistemi (kalp – damar sistemi) denir.</a:t>
            </a:r>
            <a:br>
              <a:rPr lang="tr-TR" sz="2000" dirty="0" smtClean="0">
                <a:solidFill>
                  <a:schemeClr val="tx2">
                    <a:lumMod val="50000"/>
                  </a:schemeClr>
                </a:solidFill>
                <a:latin typeface="Aharoni" pitchFamily="2" charset="-79"/>
                <a:cs typeface="Aharoni" pitchFamily="2" charset="-79"/>
              </a:rPr>
            </a:br>
            <a:r>
              <a:rPr lang="tr-TR" sz="2000" dirty="0" smtClean="0">
                <a:solidFill>
                  <a:schemeClr val="tx2">
                    <a:lumMod val="50000"/>
                  </a:schemeClr>
                </a:solidFill>
                <a:latin typeface="Aharoni" pitchFamily="2" charset="-79"/>
                <a:cs typeface="Aharoni" pitchFamily="2" charset="-79"/>
              </a:rPr>
              <a:t>(Hücrelerde yaşamsal faaliyetler için gerekli olan ve sindirim sisteminden kana geçen besinler ile solunum sistemi ile akciğerlerden kana geçen oksijen gazını hücrelere taşıyan, hücrelerde yaşamsal faaliyetler sonucu oluşan karbondioksit gazını akciğerlere, zararlı ve atık maddeleri böbreklere (boşaltım sistemi organına) götüren sisteme dolaşım sistemi denir).</a:t>
            </a:r>
            <a:br>
              <a:rPr lang="tr-TR" sz="2000" dirty="0" smtClean="0">
                <a:solidFill>
                  <a:schemeClr val="tx2">
                    <a:lumMod val="50000"/>
                  </a:schemeClr>
                </a:solidFill>
                <a:latin typeface="Aharoni" pitchFamily="2" charset="-79"/>
                <a:cs typeface="Aharoni" pitchFamily="2" charset="-79"/>
              </a:rPr>
            </a:br>
            <a:r>
              <a:rPr lang="tr-TR" sz="2000" dirty="0" smtClean="0">
                <a:solidFill>
                  <a:schemeClr val="tx2">
                    <a:lumMod val="50000"/>
                  </a:schemeClr>
                </a:solidFill>
                <a:latin typeface="Aharoni" pitchFamily="2" charset="-79"/>
                <a:cs typeface="Aharoni" pitchFamily="2" charset="-79"/>
              </a:rPr>
              <a:t>Dolaşım sistemi kalp, damarlar ve kandan oluşur. Kalp ve damarlara dolaşım sistemi organları denir.</a:t>
            </a:r>
          </a:p>
          <a:p>
            <a:r>
              <a:rPr lang="tr-TR" sz="2000" dirty="0" smtClean="0">
                <a:solidFill>
                  <a:schemeClr val="tx2">
                    <a:lumMod val="50000"/>
                  </a:schemeClr>
                </a:solidFill>
              </a:rPr>
              <a:t/>
            </a:r>
            <a:br>
              <a:rPr lang="tr-TR" sz="2000" dirty="0" smtClean="0">
                <a:solidFill>
                  <a:schemeClr val="tx2">
                    <a:lumMod val="50000"/>
                  </a:schemeClr>
                </a:solidFill>
              </a:rPr>
            </a:br>
            <a:endParaRPr lang="tr-TR" sz="2000" dirty="0">
              <a:solidFill>
                <a:schemeClr val="tx2">
                  <a:lumMod val="50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m.gif"/>
          <p:cNvPicPr>
            <a:picLocks noGrp="1" noChangeAspect="1"/>
          </p:cNvPicPr>
          <p:nvPr>
            <p:ph idx="1"/>
          </p:nvPr>
        </p:nvPicPr>
        <p:blipFill>
          <a:blip r:embed="rId2" cstate="print"/>
          <a:stretch>
            <a:fillRect/>
          </a:stretch>
        </p:blipFill>
        <p:spPr>
          <a:xfrm>
            <a:off x="0" y="0"/>
            <a:ext cx="9144000" cy="6934017"/>
          </a:xfrm>
        </p:spPr>
      </p:pic>
      <p:sp>
        <p:nvSpPr>
          <p:cNvPr id="2" name="1 Başlık"/>
          <p:cNvSpPr>
            <a:spLocks noGrp="1"/>
          </p:cNvSpPr>
          <p:nvPr>
            <p:ph type="title"/>
          </p:nvPr>
        </p:nvSpPr>
        <p:spPr>
          <a:xfrm>
            <a:off x="0" y="0"/>
            <a:ext cx="9144000" cy="6858000"/>
          </a:xfrm>
        </p:spPr>
        <p:txBody>
          <a:bodyPr>
            <a:normAutofit fontScale="90000"/>
          </a:bodyPr>
          <a:lstStyle/>
          <a:p>
            <a:r>
              <a:rPr lang="tr-TR" sz="3600" dirty="0" smtClean="0">
                <a:solidFill>
                  <a:schemeClr val="tx2">
                    <a:lumMod val="50000"/>
                  </a:schemeClr>
                </a:solidFill>
              </a:rPr>
              <a:t>1- KALP (YÜREK) :</a:t>
            </a:r>
            <a:br>
              <a:rPr lang="tr-TR" sz="3600" dirty="0" smtClean="0">
                <a:solidFill>
                  <a:schemeClr val="tx2">
                    <a:lumMod val="50000"/>
                  </a:schemeClr>
                </a:solidFill>
              </a:rPr>
            </a:br>
            <a:r>
              <a:rPr lang="tr-TR" sz="3600" dirty="0" smtClean="0">
                <a:solidFill>
                  <a:schemeClr val="tx2">
                    <a:lumMod val="50000"/>
                  </a:schemeClr>
                </a:solidFill>
              </a:rPr>
              <a:t>Kalp, göğüs boşluğunda, diyaframın üstünde ve iki akciğer arasında, göğüs kemiğinin arkasında, sivri ucu sola yatık durumda, koni şeklinde ve herkesin yumruğu büyüklüğündeki organdır. (Yetişkin kadınlarda 230 – 280 gr, yetişkin erkeklere 280 – 340 gr arasındadır).</a:t>
            </a:r>
            <a:br>
              <a:rPr lang="tr-TR" sz="3600" dirty="0" smtClean="0">
                <a:solidFill>
                  <a:schemeClr val="tx2">
                    <a:lumMod val="50000"/>
                  </a:schemeClr>
                </a:solidFill>
              </a:rPr>
            </a:br>
            <a:r>
              <a:rPr lang="tr-TR" sz="3600" dirty="0" smtClean="0">
                <a:solidFill>
                  <a:schemeClr val="tx2">
                    <a:lumMod val="50000"/>
                  </a:schemeClr>
                </a:solidFill>
              </a:rPr>
              <a:t/>
            </a:r>
            <a:br>
              <a:rPr lang="tr-TR" sz="3600" dirty="0" smtClean="0">
                <a:solidFill>
                  <a:schemeClr val="tx2">
                    <a:lumMod val="50000"/>
                  </a:schemeClr>
                </a:solidFill>
              </a:rPr>
            </a:br>
            <a:r>
              <a:rPr lang="tr-TR" sz="3600" dirty="0" smtClean="0">
                <a:solidFill>
                  <a:schemeClr val="tx2">
                    <a:lumMod val="50000"/>
                  </a:schemeClr>
                </a:solidFill>
              </a:rPr>
              <a:t>a) Kalbin Görevi :</a:t>
            </a:r>
            <a:br>
              <a:rPr lang="tr-TR" sz="3600" dirty="0" smtClean="0">
                <a:solidFill>
                  <a:schemeClr val="tx2">
                    <a:lumMod val="50000"/>
                  </a:schemeClr>
                </a:solidFill>
              </a:rPr>
            </a:br>
            <a:r>
              <a:rPr lang="tr-TR" sz="3600" dirty="0" smtClean="0">
                <a:solidFill>
                  <a:schemeClr val="tx2">
                    <a:lumMod val="50000"/>
                  </a:schemeClr>
                </a:solidFill>
              </a:rPr>
              <a:t>Kalp, kasılıp gevşeyerek kanın damarlar içinde bütün vücudu dolaşmasını sağlar. Kalp, vücutta pompa görevini görür. Kanı vücuda pompalar ve tekrar toplar.</a:t>
            </a:r>
            <a:r>
              <a:rPr lang="tr-TR" dirty="0" smtClean="0">
                <a:solidFill>
                  <a:schemeClr val="tx2">
                    <a:lumMod val="50000"/>
                  </a:schemeClr>
                </a:solidFill>
              </a:rPr>
              <a:t/>
            </a:r>
            <a:br>
              <a:rPr lang="tr-TR" dirty="0" smtClean="0">
                <a:solidFill>
                  <a:schemeClr val="tx2">
                    <a:lumMod val="50000"/>
                  </a:schemeClr>
                </a:solidFill>
              </a:rPr>
            </a:br>
            <a:endParaRPr lang="tr-TR" dirty="0">
              <a:solidFill>
                <a:schemeClr val="tx2">
                  <a:lumMod val="50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ser\Desktop\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5 İçerik Yer Tutucusu"/>
          <p:cNvSpPr>
            <a:spLocks noGrp="1"/>
          </p:cNvSpPr>
          <p:nvPr>
            <p:ph idx="1"/>
          </p:nvPr>
        </p:nvSpPr>
        <p:spPr/>
        <p:txBody>
          <a:bodyPr/>
          <a:lstStyle/>
          <a:p>
            <a:endParaRPr lang="tr-T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normAutofit/>
          </a:bodyPr>
          <a:lstStyle/>
          <a:p>
            <a:r>
              <a:rPr lang="tr-TR" sz="2000" dirty="0" smtClean="0"/>
              <a:t>b) Kalbin Yapısı :</a:t>
            </a:r>
            <a:br>
              <a:rPr lang="tr-TR" sz="2000" dirty="0" smtClean="0"/>
            </a:br>
            <a:r>
              <a:rPr lang="tr-TR" sz="2000" dirty="0" smtClean="0"/>
              <a:t>• Kalp, çizgili kaslardan yapılmıştır fakat isteğimiz dışında çalışır.</a:t>
            </a:r>
            <a:br>
              <a:rPr lang="tr-TR" sz="2000" dirty="0" smtClean="0"/>
            </a:br>
            <a:r>
              <a:rPr lang="tr-TR" sz="2000" dirty="0" smtClean="0"/>
              <a:t>• Kalp, üstte iki kulakçık, altta iki karıncık olmak üzere toplam 4 odacıktan oluşur.</a:t>
            </a:r>
            <a:br>
              <a:rPr lang="tr-TR" sz="2000" dirty="0" smtClean="0"/>
            </a:br>
            <a:r>
              <a:rPr lang="tr-TR" sz="2000" dirty="0" smtClean="0"/>
              <a:t>• Kulakçıkların arasında ince, karıncıkların arasında kalın kas tabakası bulunur. (Bu nedenle karıncıklar, kulakçıklardan daha güçlü kasılırlar ve gevşerler).</a:t>
            </a:r>
            <a:br>
              <a:rPr lang="tr-TR" sz="2000" dirty="0" smtClean="0"/>
            </a:br>
            <a:r>
              <a:rPr lang="tr-TR" sz="2000" dirty="0" smtClean="0"/>
              <a:t>• Karıncıklar kulakçıklara göre daha geniştir.</a:t>
            </a:r>
            <a:br>
              <a:rPr lang="tr-TR" sz="2000" dirty="0" smtClean="0"/>
            </a:br>
            <a:r>
              <a:rPr lang="tr-TR" sz="2000" dirty="0" smtClean="0"/>
              <a:t>• Kulakçıklar ve karıncıklar arasında, kulakçıklardan karıncıklara kan geçişini sağlayan kapakçıklar bulunur. Kapakçıklar, kulakçıklar kasıldığında kanın karıncıklara inmesini sağlar, karıncıklar kasıldığında kanın karıncıklardan kulakçıklara dönmesini engeller. (Sağ kulakçık ile karıncık arasında üç parçalı, sol kulakçık ile karıncık arasında iki parçalı kapakçık bulunur).</a:t>
            </a:r>
            <a:br>
              <a:rPr lang="tr-TR" sz="2000" dirty="0" smtClean="0"/>
            </a:br>
            <a:r>
              <a:rPr lang="tr-TR" sz="2000" dirty="0" smtClean="0"/>
              <a:t>• Kalbin sağı ve solu kaslardan yapılan duvar ile ikiye ayrılmıştır.</a:t>
            </a:r>
            <a:br>
              <a:rPr lang="tr-TR" sz="2000" dirty="0" smtClean="0"/>
            </a:br>
            <a:r>
              <a:rPr lang="tr-TR" sz="2000" dirty="0" smtClean="0"/>
              <a:t>• Kalbin sol tarafında temiz kan, sağ tarafında kirli kan bulunur.</a:t>
            </a:r>
            <a:br>
              <a:rPr lang="tr-TR" sz="2000" dirty="0" smtClean="0"/>
            </a:br>
            <a:r>
              <a:rPr lang="tr-TR" sz="2000" dirty="0" smtClean="0"/>
              <a:t>• Kalbe kan getiren damarlar kulakçıklara bağlıdır. Bu nedenle kalbe gelen kan kulakçıklarda toplanır.</a:t>
            </a:r>
            <a:br>
              <a:rPr lang="tr-TR" sz="2000" dirty="0" smtClean="0"/>
            </a:br>
            <a:r>
              <a:rPr lang="tr-TR" sz="2000" dirty="0" smtClean="0"/>
              <a:t>• Kalpteki kan, karıncıklardan pompalanır, gönderilir.</a:t>
            </a:r>
            <a:br>
              <a:rPr lang="tr-TR" sz="2000" dirty="0" smtClean="0"/>
            </a:br>
            <a:r>
              <a:rPr lang="tr-TR" sz="2000" dirty="0" smtClean="0"/>
              <a:t>• Kalbin üzerini örten kalın, esnek ve dayanıklı olan zara kalp zarı (periton) denir. Bu zar ile kalp arasında kaygan bir sıvı bulunur. Bu sıvı kalbin rahat çalışmasına yardım eder.</a:t>
            </a:r>
            <a:br>
              <a:rPr lang="tr-TR" sz="2000" dirty="0" smtClean="0"/>
            </a:br>
            <a:r>
              <a:rPr lang="tr-TR" sz="2000" dirty="0" smtClean="0"/>
              <a:t>• Besin ve oksijen yönünde zengin olan açık renkli kana temiz kan denir.</a:t>
            </a:r>
            <a:br>
              <a:rPr lang="tr-TR" sz="2000" dirty="0" smtClean="0"/>
            </a:br>
            <a:r>
              <a:rPr lang="tr-TR" sz="2000" dirty="0" smtClean="0"/>
              <a:t>• Besin ve oksijen yönünde fakir olan koyu renkli kana kirli kan denir.</a:t>
            </a:r>
            <a:endParaRPr lang="tr-TR"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5.gif"/>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597352"/>
          </a:xfrm>
        </p:spPr>
        <p:txBody>
          <a:bodyPr>
            <a:normAutofit/>
          </a:bodyPr>
          <a:lstStyle/>
          <a:p>
            <a:r>
              <a:rPr lang="tr-TR" dirty="0" smtClean="0">
                <a:solidFill>
                  <a:srgbClr val="FF0000"/>
                </a:solidFill>
              </a:rPr>
              <a:t>NOT </a:t>
            </a:r>
            <a:r>
              <a:rPr lang="tr-TR" dirty="0" smtClean="0"/>
              <a:t>:</a:t>
            </a:r>
          </a:p>
          <a:p>
            <a:r>
              <a:rPr lang="tr-TR" dirty="0" smtClean="0">
                <a:solidFill>
                  <a:srgbClr val="FF0000"/>
                </a:solidFill>
              </a:rPr>
              <a:t>1</a:t>
            </a:r>
            <a:r>
              <a:rPr lang="tr-TR" dirty="0" smtClean="0"/>
              <a:t>- Canlılar, iskelet sisteminin bulunup bulunmamasına göre omurgalı ve omurgasız </a:t>
            </a:r>
            <a:br>
              <a:rPr lang="tr-TR" dirty="0" smtClean="0"/>
            </a:br>
            <a:r>
              <a:rPr lang="tr-TR" dirty="0" smtClean="0"/>
              <a:t>hayvanlar olarak iki grupta incelenir.</a:t>
            </a:r>
            <a:br>
              <a:rPr lang="tr-TR" dirty="0" smtClean="0"/>
            </a:br>
            <a:r>
              <a:rPr lang="tr-TR" dirty="0" smtClean="0"/>
              <a:t>Omurgasızların çoğunda dolaşım sisteminde açık dolaşım görülür. Açık dolaşımda kılcal damarlar bulunmaz. Kan, atardamarlardan doku boşluklarına bırakılır ve buradan toplardamarlara geçer.</a:t>
            </a:r>
            <a:br>
              <a:rPr lang="tr-TR" dirty="0" smtClean="0"/>
            </a:br>
            <a:r>
              <a:rPr lang="tr-TR" dirty="0" smtClean="0"/>
              <a:t>Omurgalılarda, dolaşım sisteminde kapalı dolaşım görülür ve kılcal damarlar bulunur. Kapalı dolaşımda kan doku boşluklarında atardamarlardan kılcal damarlara, kılcal damarlardan da toplardamarlara geçer. Kapalı dolaşımda kan sadece damarlar içinde dolaşır.</a:t>
            </a:r>
            <a:br>
              <a:rPr lang="tr-TR" dirty="0" smtClean="0"/>
            </a:br>
            <a:endParaRPr lang="tr-TR" dirty="0" smtClean="0"/>
          </a:p>
          <a:p>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normAutofit fontScale="85000" lnSpcReduction="20000"/>
          </a:bodyPr>
          <a:lstStyle/>
          <a:p>
            <a:r>
              <a:rPr lang="tr-TR" dirty="0" smtClean="0">
                <a:solidFill>
                  <a:srgbClr val="FF0000"/>
                </a:solidFill>
              </a:rPr>
              <a:t>1- Balıklar :</a:t>
            </a:r>
            <a:r>
              <a:rPr lang="tr-TR" dirty="0" smtClean="0"/>
              <a:t> </a:t>
            </a:r>
            <a:br>
              <a:rPr lang="tr-TR" dirty="0" smtClean="0"/>
            </a:br>
            <a:r>
              <a:rPr lang="tr-TR" dirty="0" smtClean="0"/>
              <a:t>• Kalpleri iki </a:t>
            </a:r>
            <a:r>
              <a:rPr lang="tr-TR" dirty="0" err="1" smtClean="0"/>
              <a:t>odacıklıdır</a:t>
            </a:r>
            <a:r>
              <a:rPr lang="tr-TR" dirty="0" smtClean="0"/>
              <a:t>. (1 karıncık, 1 kulakçık). </a:t>
            </a:r>
            <a:br>
              <a:rPr lang="tr-TR" dirty="0" smtClean="0"/>
            </a:br>
            <a:r>
              <a:rPr lang="tr-TR" dirty="0" smtClean="0"/>
              <a:t>• Kirli kan solungaçlarda temizlenir.</a:t>
            </a:r>
            <a:br>
              <a:rPr lang="tr-TR" dirty="0" smtClean="0"/>
            </a:br>
            <a:r>
              <a:rPr lang="tr-TR" dirty="0" smtClean="0"/>
              <a:t>• Temiz kan kalbe uğramadığı için kalpte yalnızca kirli kan bulunur.</a:t>
            </a:r>
            <a:br>
              <a:rPr lang="tr-TR" dirty="0" smtClean="0"/>
            </a:br>
            <a:r>
              <a:rPr lang="tr-TR" dirty="0" smtClean="0"/>
              <a:t>• Vücutta temiz kan dolaşır ve küçük kan dolaşımı görülmez</a:t>
            </a:r>
          </a:p>
          <a:p>
            <a:r>
              <a:rPr lang="tr-TR" dirty="0" smtClean="0">
                <a:solidFill>
                  <a:srgbClr val="FF0000"/>
                </a:solidFill>
              </a:rPr>
              <a:t>. 2- Kurbağalar : </a:t>
            </a:r>
            <a:br>
              <a:rPr lang="tr-TR" dirty="0" smtClean="0">
                <a:solidFill>
                  <a:srgbClr val="FF0000"/>
                </a:solidFill>
              </a:rPr>
            </a:br>
            <a:r>
              <a:rPr lang="tr-TR" dirty="0" smtClean="0">
                <a:solidFill>
                  <a:srgbClr val="FF0000"/>
                </a:solidFill>
              </a:rPr>
              <a:t>•</a:t>
            </a:r>
            <a:r>
              <a:rPr lang="tr-TR" dirty="0" smtClean="0"/>
              <a:t> Kalpleri üç </a:t>
            </a:r>
            <a:r>
              <a:rPr lang="tr-TR" dirty="0" err="1" smtClean="0"/>
              <a:t>odacıklıdır</a:t>
            </a:r>
            <a:r>
              <a:rPr lang="tr-TR" dirty="0" smtClean="0"/>
              <a:t>. (1 karıncık, 2 kulakçık).</a:t>
            </a:r>
            <a:br>
              <a:rPr lang="tr-TR" dirty="0" smtClean="0"/>
            </a:br>
            <a:r>
              <a:rPr lang="tr-TR" dirty="0" smtClean="0"/>
              <a:t>• Kirli kan akciğerlerde temizlenir.</a:t>
            </a:r>
            <a:br>
              <a:rPr lang="tr-TR" dirty="0" smtClean="0"/>
            </a:br>
            <a:r>
              <a:rPr lang="tr-TR" dirty="0" smtClean="0"/>
              <a:t>• Kalpte temiz ve kirli kan birbirine karışır.</a:t>
            </a:r>
            <a:br>
              <a:rPr lang="tr-TR" dirty="0" smtClean="0"/>
            </a:br>
            <a:r>
              <a:rPr lang="tr-TR" dirty="0" smtClean="0"/>
              <a:t>• Vücutta temiz ve kirli kan (karışık kan) birlikte dolaşır.</a:t>
            </a:r>
          </a:p>
          <a:p>
            <a:r>
              <a:rPr lang="tr-TR" dirty="0" smtClean="0"/>
              <a:t/>
            </a:r>
            <a:br>
              <a:rPr lang="tr-TR" dirty="0" smtClean="0"/>
            </a:br>
            <a:r>
              <a:rPr lang="tr-TR" dirty="0" smtClean="0">
                <a:solidFill>
                  <a:srgbClr val="FF0000"/>
                </a:solidFill>
              </a:rPr>
              <a:t>3- Sürüngenler :</a:t>
            </a:r>
            <a:r>
              <a:rPr lang="tr-TR" dirty="0" smtClean="0"/>
              <a:t> </a:t>
            </a:r>
            <a:br>
              <a:rPr lang="tr-TR" dirty="0" smtClean="0"/>
            </a:br>
            <a:r>
              <a:rPr lang="tr-TR" dirty="0" smtClean="0"/>
              <a:t>• Kalpleri üç </a:t>
            </a:r>
            <a:r>
              <a:rPr lang="tr-TR" dirty="0" err="1" smtClean="0"/>
              <a:t>odacıklıdır</a:t>
            </a:r>
            <a:r>
              <a:rPr lang="tr-TR" dirty="0" smtClean="0"/>
              <a:t>. (1 karıncık, 2 kulakçık). (Karıncıkta yarım perde bulunur).</a:t>
            </a:r>
            <a:br>
              <a:rPr lang="tr-TR" dirty="0" smtClean="0"/>
            </a:br>
            <a:r>
              <a:rPr lang="tr-TR" dirty="0" smtClean="0"/>
              <a:t>• Kirli kan akciğerlerde temizlenir.</a:t>
            </a:r>
            <a:br>
              <a:rPr lang="tr-TR" dirty="0" smtClean="0"/>
            </a:br>
            <a:r>
              <a:rPr lang="tr-TR" dirty="0" smtClean="0"/>
              <a:t>• Kalpte temiz ve kirli kan birbirine karışır.</a:t>
            </a:r>
            <a:br>
              <a:rPr lang="tr-TR" dirty="0" smtClean="0"/>
            </a:br>
            <a:r>
              <a:rPr lang="tr-TR" dirty="0" smtClean="0"/>
              <a:t>• Vücutta temiz ve kirli kan (karışık kan) birlikte dolaşır.</a:t>
            </a:r>
            <a:br>
              <a:rPr lang="tr-TR" dirty="0" smtClean="0"/>
            </a:br>
            <a:r>
              <a:rPr lang="tr-TR" dirty="0" smtClean="0"/>
              <a:t>• Timsahlarda kal dört </a:t>
            </a:r>
            <a:r>
              <a:rPr lang="tr-TR" dirty="0" err="1" smtClean="0"/>
              <a:t>odacıklıdır</a:t>
            </a:r>
            <a:r>
              <a:rPr lang="tr-TR" dirty="0" smtClean="0"/>
              <a:t>. Karıncıkta tam perde bulunur. Kalpte kirli ve temiz kan karışmaz. Kan kalpten çıktıktan sonra </a:t>
            </a:r>
            <a:r>
              <a:rPr lang="tr-TR" dirty="0" err="1" smtClean="0"/>
              <a:t>panizza</a:t>
            </a:r>
            <a:r>
              <a:rPr lang="tr-TR" dirty="0" smtClean="0"/>
              <a:t> kanalında karışır. Vücudu temiz ve kirli kan birlikte dolaşır.</a:t>
            </a:r>
            <a:br>
              <a:rPr lang="tr-TR" dirty="0" smtClean="0"/>
            </a:br>
            <a:r>
              <a:rPr lang="tr-TR" dirty="0" smtClean="0"/>
              <a:t/>
            </a:r>
            <a:br>
              <a:rPr lang="tr-TR" dirty="0" smtClean="0"/>
            </a:br>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normAutofit fontScale="77500" lnSpcReduction="20000"/>
          </a:bodyPr>
          <a:lstStyle/>
          <a:p>
            <a:r>
              <a:rPr lang="tr-TR" dirty="0" smtClean="0">
                <a:solidFill>
                  <a:srgbClr val="FF0000"/>
                </a:solidFill>
              </a:rPr>
              <a:t>4- Kuşlar :</a:t>
            </a:r>
            <a:r>
              <a:rPr lang="tr-TR" dirty="0" smtClean="0"/>
              <a:t/>
            </a:r>
            <a:br>
              <a:rPr lang="tr-TR" dirty="0" smtClean="0"/>
            </a:br>
            <a:r>
              <a:rPr lang="tr-TR" dirty="0" smtClean="0"/>
              <a:t>• Kalpleri dört </a:t>
            </a:r>
            <a:r>
              <a:rPr lang="tr-TR" dirty="0" err="1" smtClean="0"/>
              <a:t>odacıklıdır</a:t>
            </a:r>
            <a:r>
              <a:rPr lang="tr-TR" dirty="0" smtClean="0"/>
              <a:t>. (2 karıncık, 2 kulakçık).</a:t>
            </a:r>
            <a:br>
              <a:rPr lang="tr-TR" dirty="0" smtClean="0"/>
            </a:br>
            <a:r>
              <a:rPr lang="tr-TR" dirty="0" smtClean="0"/>
              <a:t>• Kirli kan akciğerlerde temizlenir.</a:t>
            </a:r>
            <a:br>
              <a:rPr lang="tr-TR" dirty="0" smtClean="0"/>
            </a:br>
            <a:r>
              <a:rPr lang="tr-TR" dirty="0" smtClean="0"/>
              <a:t>• Kalpte temiz ve kirli kan birbirine karışmaz.</a:t>
            </a:r>
            <a:br>
              <a:rPr lang="tr-TR" dirty="0" smtClean="0"/>
            </a:br>
            <a:r>
              <a:rPr lang="tr-TR" dirty="0" smtClean="0"/>
              <a:t>• Vücutta temiz kan dolaşır.</a:t>
            </a:r>
          </a:p>
          <a:p>
            <a:endParaRPr lang="tr-TR" dirty="0" smtClean="0"/>
          </a:p>
          <a:p>
            <a:r>
              <a:rPr lang="tr-TR" dirty="0" smtClean="0">
                <a:solidFill>
                  <a:srgbClr val="FF0000"/>
                </a:solidFill>
              </a:rPr>
              <a:t>5- Memeliler :</a:t>
            </a:r>
            <a:r>
              <a:rPr lang="tr-TR" dirty="0" smtClean="0"/>
              <a:t/>
            </a:r>
            <a:br>
              <a:rPr lang="tr-TR" dirty="0" smtClean="0"/>
            </a:br>
            <a:r>
              <a:rPr lang="tr-TR" dirty="0" smtClean="0"/>
              <a:t>• Kalpleri dört </a:t>
            </a:r>
            <a:r>
              <a:rPr lang="tr-TR" dirty="0" err="1" smtClean="0"/>
              <a:t>odacıklıdır</a:t>
            </a:r>
            <a:r>
              <a:rPr lang="tr-TR" dirty="0" smtClean="0"/>
              <a:t>. (2 karıncık, 2 kulakçık).</a:t>
            </a:r>
            <a:br>
              <a:rPr lang="tr-TR" dirty="0" smtClean="0"/>
            </a:br>
            <a:r>
              <a:rPr lang="tr-TR" dirty="0" smtClean="0"/>
              <a:t>• Kirli kan akciğerlerde temizlenir.</a:t>
            </a:r>
            <a:br>
              <a:rPr lang="tr-TR" dirty="0" smtClean="0"/>
            </a:br>
            <a:r>
              <a:rPr lang="tr-TR" dirty="0" smtClean="0"/>
              <a:t>• Kalpte temiz ve kirli kan birbirine karışmaz.</a:t>
            </a:r>
            <a:br>
              <a:rPr lang="tr-TR" dirty="0" smtClean="0"/>
            </a:br>
            <a:r>
              <a:rPr lang="tr-TR" dirty="0" smtClean="0"/>
              <a:t>• Vücutta temiz kan dolaşır.</a:t>
            </a:r>
          </a:p>
          <a:p>
            <a:endParaRPr lang="tr-TR" dirty="0" smtClean="0"/>
          </a:p>
          <a:p>
            <a:pPr>
              <a:buNone/>
            </a:pPr>
            <a:r>
              <a:rPr lang="tr-TR" dirty="0" smtClean="0">
                <a:solidFill>
                  <a:srgbClr val="FF0000"/>
                </a:solidFill>
              </a:rPr>
              <a:t>c) Kalbin Çalışması :</a:t>
            </a:r>
            <a:r>
              <a:rPr lang="tr-TR" dirty="0" smtClean="0"/>
              <a:t/>
            </a:r>
            <a:br>
              <a:rPr lang="tr-TR" dirty="0" smtClean="0"/>
            </a:br>
            <a:r>
              <a:rPr lang="tr-TR" dirty="0" smtClean="0"/>
              <a:t>Kalp, çizgili kaslardan yapılmıştır fakat isteğimiz dışında çalışır. Kalp, kasılıp gevşeyerek vücuttaki kanı toplar ve tekrar vücuda pompalar.</a:t>
            </a:r>
            <a:br>
              <a:rPr lang="tr-TR" dirty="0" smtClean="0"/>
            </a:br>
            <a:r>
              <a:rPr lang="tr-TR" dirty="0" smtClean="0"/>
              <a:t>Kalp çalışırken kulakçıklar ve karıncıklar sırayla kasılıp gevşerler. Kulakçıklar kasılırken karıncıklar gevşer, kulakçıklar gevşerken de karıncıklar kasılır. Kasılma anında odacıklardan kan gönderilir, gevşeme anında odacıklara kan dolar.</a:t>
            </a:r>
            <a:br>
              <a:rPr lang="tr-TR" dirty="0" smtClean="0"/>
            </a:br>
            <a:endParaRPr lang="tr-TR" dirty="0" smtClean="0"/>
          </a:p>
          <a:p>
            <a:pPr lvl="2"/>
            <a:r>
              <a:rPr lang="tr-TR" dirty="0" smtClean="0"/>
              <a:t/>
            </a:r>
            <a:br>
              <a:rPr lang="tr-TR" dirty="0" smtClean="0"/>
            </a:br>
            <a:endParaRPr lang="tr-TR" dirty="0" smtClean="0"/>
          </a:p>
          <a:p>
            <a:pPr lvl="2"/>
            <a:endParaRPr lang="tr-TR" dirty="0" smtClean="0"/>
          </a:p>
          <a:p>
            <a:r>
              <a:rPr lang="tr-TR" dirty="0" smtClean="0"/>
              <a:t/>
            </a:r>
            <a:br>
              <a:rPr lang="tr-TR" dirty="0" smtClean="0"/>
            </a:br>
            <a:endParaRPr lang="tr-T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20</TotalTime>
  <Words>90</Words>
  <Application>Microsoft Office PowerPoint</Application>
  <PresentationFormat>Ekran Gösterisi (4:3)</PresentationFormat>
  <Paragraphs>21</Paragraphs>
  <Slides>11</Slides>
  <Notes>1</Notes>
  <HiddenSlides>0</HiddenSlides>
  <MMClips>0</MMClips>
  <ScaleCrop>false</ScaleCrop>
  <HeadingPairs>
    <vt:vector size="4" baseType="variant">
      <vt:variant>
        <vt:lpstr>Tema</vt:lpstr>
      </vt:variant>
      <vt:variant>
        <vt:i4>1</vt:i4>
      </vt:variant>
      <vt:variant>
        <vt:lpstr>Slayt Başlıkları</vt:lpstr>
      </vt:variant>
      <vt:variant>
        <vt:i4>11</vt:i4>
      </vt:variant>
    </vt:vector>
  </HeadingPairs>
  <TitlesOfParts>
    <vt:vector size="12" baseType="lpstr">
      <vt:lpstr>Akış</vt:lpstr>
      <vt:lpstr>DOLAŞIM SİSTEMİ</vt:lpstr>
      <vt:lpstr>DOLAŞIM SİSTEMİ NEDİR?</vt:lpstr>
      <vt:lpstr>1- KALP (YÜREK) : Kalp, göğüs boşluğunda, diyaframın üstünde ve iki akciğer arasında, göğüs kemiğinin arkasında, sivri ucu sola yatık durumda, koni şeklinde ve herkesin yumruğu büyüklüğündeki organdır. (Yetişkin kadınlarda 230 – 280 gr, yetişkin erkeklere 280 – 340 gr arasındadır).  a) Kalbin Görevi : Kalp, kasılıp gevşeyerek kanın damarlar içinde bütün vücudu dolaşmasını sağlar. Kalp, vücutta pompa görevini görür. Kanı vücuda pompalar ve tekrar toplar. </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DOLAŞIM SİSTEMİ</dc:title>
  <dc:creator>User</dc:creator>
  <cp:lastModifiedBy>Acer</cp:lastModifiedBy>
  <cp:revision>5</cp:revision>
  <dcterms:created xsi:type="dcterms:W3CDTF">2014-10-14T13:51:43Z</dcterms:created>
  <dcterms:modified xsi:type="dcterms:W3CDTF">2014-10-15T15:56:50Z</dcterms:modified>
</cp:coreProperties>
</file>