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F7D4D-B5AC-463C-97F4-4CF3CD8F8071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4DE33D-63F7-43A2-A895-D39060C4420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3952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1087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1044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9371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0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E33D-63F7-43A2-A895-D39060C4420F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3769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95536" y="733246"/>
            <a:ext cx="79928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rgbClr val="FF0000"/>
                </a:solidFill>
              </a:rPr>
              <a:t>HAZIRLIK ÇALIŞMALARI</a:t>
            </a:r>
          </a:p>
          <a:p>
            <a:pPr marL="514350" indent="-514350">
              <a:buAutoNum type="arabicPeriod"/>
            </a:pPr>
            <a:r>
              <a:rPr lang="tr-TR" sz="2800" b="1" dirty="0">
                <a:solidFill>
                  <a:srgbClr val="00B050"/>
                </a:solidFill>
              </a:rPr>
              <a:t>Bilgisayarı hangi amaçlarla kullanıyorsunuz? Anlatınız</a:t>
            </a:r>
            <a:r>
              <a:rPr lang="tr-TR" sz="2800" b="1" dirty="0"/>
              <a:t>.</a:t>
            </a:r>
          </a:p>
          <a:p>
            <a:pPr marL="514350" indent="-514350" algn="just"/>
            <a:r>
              <a:rPr lang="tr-TR" sz="2800" dirty="0">
                <a:solidFill>
                  <a:srgbClr val="00B050"/>
                </a:solidFill>
              </a:rPr>
              <a:t>Cevap</a:t>
            </a:r>
            <a:r>
              <a:rPr lang="tr-TR" sz="2800" dirty="0">
                <a:solidFill>
                  <a:srgbClr val="FF0000"/>
                </a:solidFill>
              </a:rPr>
              <a:t>:</a:t>
            </a:r>
            <a:r>
              <a:rPr lang="tr-TR" sz="2800" dirty="0"/>
              <a:t> </a:t>
            </a:r>
            <a:r>
              <a:rPr lang="tr-TR" sz="2800" dirty="0">
                <a:solidFill>
                  <a:srgbClr val="FF0000"/>
                </a:solidFill>
              </a:rPr>
              <a:t>Bilgisayarı en çok okul derslerimle ilgili araştırmalar yapmak ve onlarla ilgili yazılar hazırlamak ve yaptığım çalışmaları yazıcıdan çıktı almak için kullanıyorum.</a:t>
            </a:r>
            <a:endParaRPr lang="tr-TR" sz="900" dirty="0">
              <a:solidFill>
                <a:srgbClr val="FF0000"/>
              </a:solidFill>
            </a:endParaRPr>
          </a:p>
          <a:p>
            <a:pPr marL="514350" indent="-514350" algn="just"/>
            <a:endParaRPr lang="tr-TR" sz="2800" dirty="0">
              <a:solidFill>
                <a:srgbClr val="FF0000"/>
              </a:solidFill>
            </a:endParaRPr>
          </a:p>
          <a:p>
            <a:pPr marL="514350" indent="-514350" algn="just"/>
            <a:r>
              <a:rPr lang="tr-TR" sz="2800" b="1" dirty="0"/>
              <a:t>2. </a:t>
            </a:r>
            <a:r>
              <a:rPr lang="tr-TR" sz="2800" b="1" dirty="0">
                <a:solidFill>
                  <a:srgbClr val="00B050"/>
                </a:solidFill>
              </a:rPr>
              <a:t>Öğretmeninizin rehberliğinde </a:t>
            </a:r>
            <a:r>
              <a:rPr lang="tr-TR" sz="2800" b="1" dirty="0" err="1">
                <a:solidFill>
                  <a:srgbClr val="FF0000"/>
                </a:solidFill>
              </a:rPr>
              <a:t>eba</a:t>
            </a:r>
            <a:r>
              <a:rPr lang="tr-TR" sz="2800" b="1" dirty="0">
                <a:solidFill>
                  <a:srgbClr val="00B050"/>
                </a:solidFill>
              </a:rPr>
              <a:t> adresinden </a:t>
            </a:r>
            <a:r>
              <a:rPr lang="tr-TR" sz="2800" b="1" dirty="0">
                <a:solidFill>
                  <a:srgbClr val="FF0000"/>
                </a:solidFill>
              </a:rPr>
              <a:t>“Yeşilay</a:t>
            </a:r>
            <a:r>
              <a:rPr lang="tr-TR" sz="2800" b="1" dirty="0">
                <a:solidFill>
                  <a:srgbClr val="00B050"/>
                </a:solidFill>
              </a:rPr>
              <a:t>” tanıtım videosunu izleyiniz. Yeşilay’ın görevlerini söyleyiniz.</a:t>
            </a:r>
            <a:endParaRPr lang="tr-TR" sz="2800" dirty="0">
              <a:solidFill>
                <a:srgbClr val="00B050"/>
              </a:solidFill>
            </a:endParaRPr>
          </a:p>
          <a:p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8424936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4832" b="37178"/>
          <a:stretch>
            <a:fillRect/>
          </a:stretch>
        </p:blipFill>
        <p:spPr bwMode="auto">
          <a:xfrm>
            <a:off x="395536" y="404664"/>
            <a:ext cx="799288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2843808" y="1196752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KELİMELERİN DİLİ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467544" y="2204864"/>
            <a:ext cx="80648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00B050"/>
                </a:solidFill>
              </a:rPr>
              <a:t>bağıml</a:t>
            </a:r>
            <a:r>
              <a:rPr lang="tr-TR" sz="2800" dirty="0"/>
              <a:t>ı</a:t>
            </a:r>
            <a:r>
              <a:rPr lang="tr-TR" sz="2800" dirty="0">
                <a:solidFill>
                  <a:srgbClr val="FF0000"/>
                </a:solidFill>
              </a:rPr>
              <a:t>:Başka bir şeyin etkisi altında kalma,bulunma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sz="2800" dirty="0">
                <a:solidFill>
                  <a:srgbClr val="00B050"/>
                </a:solidFill>
              </a:rPr>
              <a:t>bağımlılık</a:t>
            </a:r>
            <a:r>
              <a:rPr lang="tr-TR" sz="2800" dirty="0"/>
              <a:t>: </a:t>
            </a:r>
            <a:r>
              <a:rPr lang="tr-TR" sz="2800" dirty="0">
                <a:solidFill>
                  <a:srgbClr val="FF0000"/>
                </a:solidFill>
              </a:rPr>
              <a:t>Başka bir şeyin etkisi altında  bulunma, onsuz  yaşayamaması, ondan ayrıldığında mutsuz  olmas</a:t>
            </a:r>
            <a:r>
              <a:rPr lang="tr-TR" dirty="0">
                <a:solidFill>
                  <a:srgbClr val="FF0000"/>
                </a:solidFill>
              </a:rPr>
              <a:t>ı.</a:t>
            </a:r>
            <a:endParaRPr lang="tr-TR" dirty="0"/>
          </a:p>
          <a:p>
            <a:endParaRPr lang="tr-TR" sz="2800" dirty="0"/>
          </a:p>
          <a:p>
            <a:r>
              <a:rPr lang="tr-TR" sz="2800" dirty="0">
                <a:solidFill>
                  <a:srgbClr val="00B050"/>
                </a:solidFill>
              </a:rPr>
              <a:t>ekran</a:t>
            </a:r>
            <a:r>
              <a:rPr lang="tr-TR" sz="2800" dirty="0"/>
              <a:t>:  </a:t>
            </a:r>
            <a:r>
              <a:rPr lang="tr-TR" sz="2800" dirty="0">
                <a:solidFill>
                  <a:srgbClr val="FF0000"/>
                </a:solidFill>
              </a:rPr>
              <a:t>Üzerine bir şeyin görüntüsünün yansıtıldığı düz yüzey</a:t>
            </a:r>
            <a:r>
              <a:rPr lang="tr-TR" sz="2800" dirty="0"/>
              <a:t>.</a:t>
            </a:r>
          </a:p>
          <a:p>
            <a:endParaRPr lang="tr-TR" sz="2800" dirty="0"/>
          </a:p>
          <a:p>
            <a:endParaRPr lang="tr-TR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20891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043608" y="3717032"/>
            <a:ext cx="32403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Teknoloji bağımlılığının </a:t>
            </a:r>
          </a:p>
          <a:p>
            <a:r>
              <a:rPr lang="tr-TR" sz="2800" dirty="0">
                <a:solidFill>
                  <a:srgbClr val="FF0000"/>
                </a:solidFill>
              </a:rPr>
              <a:t>zararları ve bundan kurtulmanın yolları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076056" y="3933056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solidFill>
                  <a:srgbClr val="FF0000"/>
                </a:solidFill>
              </a:rPr>
              <a:t>Teknolojiyi 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sv-SE" sz="2800" dirty="0">
                <a:solidFill>
                  <a:srgbClr val="FF0000"/>
                </a:solidFill>
              </a:rPr>
              <a:t>iyi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sv-SE" sz="2800" dirty="0">
                <a:solidFill>
                  <a:srgbClr val="FF0000"/>
                </a:solidFill>
              </a:rPr>
              <a:t> yönde kullanmamız gerekir</a:t>
            </a:r>
            <a:r>
              <a:rPr lang="sv-SE" dirty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2089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187624" y="2132856"/>
            <a:ext cx="482453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900" dirty="0">
                <a:solidFill>
                  <a:srgbClr val="FF0000"/>
                </a:solidFill>
              </a:rPr>
              <a:t>Bilgilendirici  bir  metindir</a:t>
            </a:r>
            <a:r>
              <a:rPr lang="tr-TR" sz="28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068960"/>
            <a:ext cx="777686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/>
          <p:nvPr/>
        </p:nvSpPr>
        <p:spPr>
          <a:xfrm>
            <a:off x="899592" y="4437112"/>
            <a:ext cx="76328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900" dirty="0"/>
              <a:t>“</a:t>
            </a:r>
            <a:r>
              <a:rPr lang="tr-TR" sz="2900" dirty="0">
                <a:solidFill>
                  <a:srgbClr val="FF0000"/>
                </a:solidFill>
              </a:rPr>
              <a:t>Metnin  çeşitli  bilgiler  vermesi,  kişi,  olay ve zaman  bilgisine yer verilmemesi” hikâye edici metin  ve  şiir  türünden  ayıran  en  önemli özelliklerdendir</a:t>
            </a:r>
            <a:r>
              <a:rPr lang="tr-TR" sz="28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799288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77686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83568" y="2564904"/>
            <a:ext cx="7704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Bağımlılık, insanın bir şeye bağımlı olması, onsuz yaşayamaması, onsuz olduğunda aşırı mutsuz olmasıdır</a:t>
            </a:r>
            <a:r>
              <a:rPr lang="tr-TR" sz="3200" dirty="0">
                <a:solidFill>
                  <a:srgbClr val="FF0000"/>
                </a:solidFill>
              </a:rPr>
              <a:t>.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149079"/>
            <a:ext cx="6984776" cy="51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755576" y="4797152"/>
            <a:ext cx="792088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900" dirty="0">
                <a:solidFill>
                  <a:srgbClr val="FF0000"/>
                </a:solidFill>
              </a:rPr>
              <a:t>Teknoloji  bağımlılığı, vaktimizi  boşa  harcamamıza, aklımızın  oyunlarda  kalmasına, uykusuz kalıp derslerimize  </a:t>
            </a:r>
            <a:r>
              <a:rPr lang="tr-TR" sz="2900" dirty="0" err="1">
                <a:solidFill>
                  <a:srgbClr val="FF0000"/>
                </a:solidFill>
              </a:rPr>
              <a:t>çalışamamıza</a:t>
            </a:r>
            <a:r>
              <a:rPr lang="tr-TR" sz="2900" dirty="0">
                <a:solidFill>
                  <a:srgbClr val="FF0000"/>
                </a:solidFill>
              </a:rPr>
              <a:t>  neden  oluyor</a:t>
            </a:r>
            <a:r>
              <a:rPr lang="tr-TR" sz="28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68407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827584" y="1628800"/>
            <a:ext cx="7200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900" dirty="0">
                <a:solidFill>
                  <a:srgbClr val="FF0000"/>
                </a:solidFill>
              </a:rPr>
              <a:t>Kitap okuyarak, film izleyerek, dışarı çıkıp arkadaşlarımla oyunlar oynayarak.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752724"/>
            <a:ext cx="7235329" cy="1828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1259632" y="465313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Metinlerin iletileri, “Bilim şenliğine davettir</a:t>
            </a:r>
            <a:r>
              <a:rPr lang="tr-TR" dirty="0"/>
              <a:t>.”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20891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2339752" y="393305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e posta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56176" y="393305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kapat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123728" y="515719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yeniden başlat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6156176" y="515719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gönder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11760" y="62068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Bilgisayarın yararları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170497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467544" y="1412776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800" b="1" dirty="0">
                <a:solidFill>
                  <a:srgbClr val="00B050"/>
                </a:solidFill>
              </a:rPr>
              <a:t>Bilgisayarın yararları şu şekildedir</a:t>
            </a:r>
            <a:r>
              <a:rPr lang="tr-TR" sz="2800" dirty="0">
                <a:solidFill>
                  <a:srgbClr val="FF0000"/>
                </a:solidFill>
              </a:rPr>
              <a:t>:</a:t>
            </a:r>
          </a:p>
          <a:p>
            <a:pPr fontAlgn="base"/>
            <a:r>
              <a:rPr lang="tr-TR" sz="2800" dirty="0">
                <a:solidFill>
                  <a:srgbClr val="FF0000"/>
                </a:solidFill>
              </a:rPr>
              <a:t>Bilgisayar zaman, mekan ve mesafe tasarrufu sağlamaktadır.</a:t>
            </a:r>
          </a:p>
          <a:p>
            <a:pPr fontAlgn="base"/>
            <a:r>
              <a:rPr lang="tr-TR" sz="2800" dirty="0">
                <a:solidFill>
                  <a:srgbClr val="FF0000"/>
                </a:solidFill>
              </a:rPr>
              <a:t>Bilgisayar hızlı, kolay, güvenli ve pratik hizmetler sunmaktadır.</a:t>
            </a:r>
          </a:p>
          <a:p>
            <a:pPr fontAlgn="base"/>
            <a:r>
              <a:rPr lang="tr-TR" sz="2800" dirty="0">
                <a:solidFill>
                  <a:srgbClr val="FF0000"/>
                </a:solidFill>
              </a:rPr>
              <a:t>Ulaşım ve iletişim sistemlerinin gelişmesinde bilgisayar kullanılmaktadır.</a:t>
            </a:r>
          </a:p>
          <a:p>
            <a:pPr fontAlgn="base"/>
            <a:r>
              <a:rPr lang="tr-TR" sz="2800" dirty="0">
                <a:solidFill>
                  <a:srgbClr val="FF0000"/>
                </a:solidFill>
              </a:rPr>
              <a:t>Sağlık hizmetlerinin milyonlarca kişiye ulaşmasında bilgisayarlar kullanılmaktadır.</a:t>
            </a:r>
          </a:p>
          <a:p>
            <a:pPr fontAlgn="base"/>
            <a:r>
              <a:rPr lang="tr-TR" sz="2800" dirty="0">
                <a:solidFill>
                  <a:srgbClr val="FF0000"/>
                </a:solidFill>
              </a:rPr>
              <a:t>En ağır endüstriyel üretimlerin gerçekleşmesinde bilgisayarlar kullanılmaktadır</a:t>
            </a:r>
            <a:r>
              <a:rPr lang="tr-TR" dirty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404664"/>
            <a:ext cx="828092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900" b="1" dirty="0">
                <a:solidFill>
                  <a:srgbClr val="00B050"/>
                </a:solidFill>
              </a:rPr>
              <a:t>Bilgisayarın zararları şu şekildedir</a:t>
            </a:r>
            <a:r>
              <a:rPr lang="tr-TR" sz="2900" dirty="0">
                <a:solidFill>
                  <a:srgbClr val="FF0000"/>
                </a:solidFill>
              </a:rPr>
              <a:t>:</a:t>
            </a:r>
          </a:p>
          <a:p>
            <a:pPr fontAlgn="base"/>
            <a:r>
              <a:rPr lang="tr-TR" sz="2900" dirty="0">
                <a:solidFill>
                  <a:srgbClr val="FF0000"/>
                </a:solidFill>
              </a:rPr>
              <a:t>Her teknolojik cihaz gibi bilgisayarlar da bağımlılık yapabilir.</a:t>
            </a:r>
          </a:p>
          <a:p>
            <a:pPr fontAlgn="base"/>
            <a:endParaRPr lang="tr-TR" sz="1200" dirty="0">
              <a:solidFill>
                <a:srgbClr val="FF0000"/>
              </a:solidFill>
            </a:endParaRPr>
          </a:p>
          <a:p>
            <a:pPr fontAlgn="base"/>
            <a:r>
              <a:rPr lang="tr-TR" sz="2900" dirty="0">
                <a:solidFill>
                  <a:srgbClr val="FF0000"/>
                </a:solidFill>
              </a:rPr>
              <a:t>Kişi dokunulmazlığı ve özel hayatın gizliliği gibi durumların ihlal edilmesine fırsat oluşturmaktadır.</a:t>
            </a:r>
          </a:p>
          <a:p>
            <a:pPr fontAlgn="base"/>
            <a:endParaRPr lang="tr-TR" sz="1200" dirty="0">
              <a:solidFill>
                <a:srgbClr val="FF0000"/>
              </a:solidFill>
            </a:endParaRPr>
          </a:p>
          <a:p>
            <a:pPr fontAlgn="base"/>
            <a:r>
              <a:rPr lang="tr-TR" sz="2900" dirty="0">
                <a:solidFill>
                  <a:srgbClr val="FF0000"/>
                </a:solidFill>
              </a:rPr>
              <a:t>Sahtekarlık, dolandırıcılık, düzenbazlık gibi suçlara fırsat vermektedir.</a:t>
            </a:r>
          </a:p>
          <a:p>
            <a:pPr fontAlgn="base"/>
            <a:endParaRPr lang="tr-TR" sz="1100" dirty="0">
              <a:solidFill>
                <a:srgbClr val="FF0000"/>
              </a:solidFill>
            </a:endParaRPr>
          </a:p>
          <a:p>
            <a:pPr fontAlgn="base"/>
            <a:r>
              <a:rPr lang="tr-TR" sz="2900" dirty="0">
                <a:solidFill>
                  <a:srgbClr val="FF0000"/>
                </a:solidFill>
              </a:rPr>
              <a:t>Siber suçların yaşanmasıyla ülke savunma sistemlerinin de çökmesine neden olmaktadır.</a:t>
            </a:r>
          </a:p>
          <a:p>
            <a:pPr fontAlgn="base"/>
            <a:endParaRPr lang="tr-TR" sz="1200" dirty="0">
              <a:solidFill>
                <a:srgbClr val="FF0000"/>
              </a:solidFill>
            </a:endParaRPr>
          </a:p>
          <a:p>
            <a:pPr fontAlgn="base"/>
            <a:r>
              <a:rPr lang="tr-TR" sz="2900" dirty="0">
                <a:solidFill>
                  <a:srgbClr val="FF0000"/>
                </a:solidFill>
              </a:rPr>
              <a:t>İnsan sağlığını olumsuz etkilemekte ve ölümcül hastalıkların yaşanmasına da neden olmaktadır</a:t>
            </a:r>
            <a:r>
              <a:rPr lang="tr-TR" sz="29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28092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433" t="5714" r="4124"/>
          <a:stretch>
            <a:fillRect/>
          </a:stretch>
        </p:blipFill>
        <p:spPr bwMode="auto">
          <a:xfrm>
            <a:off x="395536" y="692696"/>
            <a:ext cx="835292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82089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971600" y="3861048"/>
            <a:ext cx="705678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800" dirty="0">
                <a:solidFill>
                  <a:srgbClr val="FF0000"/>
                </a:solidFill>
              </a:rPr>
              <a:t>“</a:t>
            </a:r>
            <a:r>
              <a:rPr lang="tr-TR" sz="3000" dirty="0">
                <a:solidFill>
                  <a:srgbClr val="FF0000"/>
                </a:solidFill>
              </a:rPr>
              <a:t>Kendime </a:t>
            </a:r>
            <a:r>
              <a:rPr lang="tr-TR" sz="3000" b="1" dirty="0">
                <a:solidFill>
                  <a:srgbClr val="00B050"/>
                </a:solidFill>
              </a:rPr>
              <a:t>dizüstü</a:t>
            </a:r>
            <a:r>
              <a:rPr lang="tr-TR" sz="3000" dirty="0">
                <a:solidFill>
                  <a:srgbClr val="FF0000"/>
                </a:solidFill>
              </a:rPr>
              <a:t> bilgisayar alacağım.”</a:t>
            </a:r>
          </a:p>
          <a:p>
            <a:pPr fontAlgn="base"/>
            <a:endParaRPr lang="tr-TR" sz="1400" dirty="0">
              <a:solidFill>
                <a:srgbClr val="FF0000"/>
              </a:solidFill>
            </a:endParaRPr>
          </a:p>
          <a:p>
            <a:pPr fontAlgn="base"/>
            <a:r>
              <a:rPr lang="tr-TR" sz="3000" dirty="0">
                <a:solidFill>
                  <a:srgbClr val="FF0000"/>
                </a:solidFill>
              </a:rPr>
              <a:t>“Anneme, </a:t>
            </a:r>
            <a:r>
              <a:rPr lang="tr-TR" sz="3000" b="1" dirty="0">
                <a:solidFill>
                  <a:srgbClr val="00B050"/>
                </a:solidFill>
              </a:rPr>
              <a:t>elektronik posta</a:t>
            </a:r>
            <a:r>
              <a:rPr lang="tr-TR" sz="3000" dirty="0">
                <a:solidFill>
                  <a:srgbClr val="FF0000"/>
                </a:solidFill>
              </a:rPr>
              <a:t> gönderdim.”</a:t>
            </a:r>
          </a:p>
          <a:p>
            <a:pPr fontAlgn="base"/>
            <a:endParaRPr lang="tr-TR" dirty="0">
              <a:solidFill>
                <a:srgbClr val="FF0000"/>
              </a:solidFill>
            </a:endParaRPr>
          </a:p>
          <a:p>
            <a:pPr fontAlgn="base"/>
            <a:r>
              <a:rPr lang="tr-TR" sz="3000" dirty="0">
                <a:solidFill>
                  <a:srgbClr val="FF0000"/>
                </a:solidFill>
              </a:rPr>
              <a:t>“İstediği oyunu bir türlü </a:t>
            </a:r>
            <a:r>
              <a:rPr lang="tr-TR" sz="3000" b="1" dirty="0">
                <a:solidFill>
                  <a:srgbClr val="00B050"/>
                </a:solidFill>
              </a:rPr>
              <a:t>indiremedi</a:t>
            </a:r>
            <a:r>
              <a:rPr lang="tr-TR" sz="3000" dirty="0">
                <a:solidFill>
                  <a:srgbClr val="00B050"/>
                </a:solidFill>
              </a:rPr>
              <a:t>.”</a:t>
            </a:r>
          </a:p>
        </p:txBody>
      </p:sp>
      <p:pic>
        <p:nvPicPr>
          <p:cNvPr id="3075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060848"/>
            <a:ext cx="77048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71600" y="836712"/>
            <a:ext cx="734481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800" dirty="0">
                <a:solidFill>
                  <a:srgbClr val="002060"/>
                </a:solidFill>
              </a:rPr>
              <a:t>9. ETKİNLİK</a:t>
            </a:r>
            <a:r>
              <a:rPr lang="tr-TR" sz="2800" dirty="0"/>
              <a:t> </a:t>
            </a:r>
          </a:p>
          <a:p>
            <a:pPr fontAlgn="base"/>
            <a:r>
              <a:rPr lang="tr-TR" sz="2800" b="1" dirty="0">
                <a:solidFill>
                  <a:srgbClr val="00B050"/>
                </a:solidFill>
              </a:rPr>
              <a:t>a. Hangi televizyon programlarını izliyorsunuz? Niçin</a:t>
            </a:r>
            <a:r>
              <a:rPr lang="tr-TR" sz="2800" b="1" dirty="0">
                <a:solidFill>
                  <a:srgbClr val="FF0000"/>
                </a:solidFill>
              </a:rPr>
              <a:t>?</a:t>
            </a:r>
            <a:endParaRPr lang="tr-TR" sz="2800" dirty="0">
              <a:solidFill>
                <a:srgbClr val="FF0000"/>
              </a:solidFill>
            </a:endParaRPr>
          </a:p>
          <a:p>
            <a:pPr fontAlgn="base"/>
            <a:r>
              <a:rPr lang="tr-TR" sz="2800" b="1" dirty="0">
                <a:solidFill>
                  <a:srgbClr val="00B050"/>
                </a:solidFill>
              </a:rPr>
              <a:t>Cevap</a:t>
            </a:r>
            <a:r>
              <a:rPr lang="tr-TR" sz="2800" dirty="0">
                <a:solidFill>
                  <a:srgbClr val="FF0000"/>
                </a:solidFill>
              </a:rPr>
              <a:t>: Animasyon, çizgi film ve belgeselleri izliyorum.</a:t>
            </a:r>
          </a:p>
          <a:p>
            <a:pPr fontAlgn="base"/>
            <a:endParaRPr lang="tr-TR" sz="1600" dirty="0">
              <a:solidFill>
                <a:srgbClr val="FF0000"/>
              </a:solidFill>
            </a:endParaRPr>
          </a:p>
          <a:p>
            <a:pPr fontAlgn="base"/>
            <a:r>
              <a:rPr lang="tr-TR" sz="2800" b="1" dirty="0">
                <a:solidFill>
                  <a:srgbClr val="00B050"/>
                </a:solidFill>
              </a:rPr>
              <a:t>b. İzleyeceğiniz programları belirlerken akıllı işaretlerden yararlanıyor musunuz? </a:t>
            </a:r>
          </a:p>
          <a:p>
            <a:pPr fontAlgn="base"/>
            <a:endParaRPr lang="tr-TR" dirty="0">
              <a:solidFill>
                <a:srgbClr val="00B050"/>
              </a:solidFill>
            </a:endParaRPr>
          </a:p>
          <a:p>
            <a:pPr fontAlgn="base"/>
            <a:r>
              <a:rPr lang="tr-TR" sz="2800" b="1" dirty="0">
                <a:solidFill>
                  <a:srgbClr val="00B050"/>
                </a:solidFill>
              </a:rPr>
              <a:t>Cevap</a:t>
            </a:r>
            <a:r>
              <a:rPr lang="tr-TR" sz="2800" dirty="0">
                <a:solidFill>
                  <a:srgbClr val="FF0000"/>
                </a:solidFill>
              </a:rPr>
              <a:t>: Evet, yararlanıyorum. Yaşıma uygun olmayan film ve belgeselleri izlemiyorum</a:t>
            </a:r>
            <a:r>
              <a:rPr lang="tr-TR" sz="2800" dirty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424935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Ok Bağlayıcısı"/>
          <p:cNvCxnSpPr/>
          <p:nvPr/>
        </p:nvCxnSpPr>
        <p:spPr>
          <a:xfrm>
            <a:off x="1907704" y="1052736"/>
            <a:ext cx="3240360" cy="345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1835696" y="2348880"/>
            <a:ext cx="3312368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 flipV="1">
            <a:off x="1907704" y="1124744"/>
            <a:ext cx="3384376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V="1">
            <a:off x="1979712" y="2348880"/>
            <a:ext cx="3096344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1907704" y="5877272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764704"/>
            <a:ext cx="777686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348880"/>
            <a:ext cx="835292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987824" y="2708920"/>
            <a:ext cx="6156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Bilgisayar kullanırken nelere dikkat edilmelidir?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2987824" y="3284984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Bilgisayar  kullanımı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1115616" y="4293096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700" dirty="0">
                <a:solidFill>
                  <a:srgbClr val="FF0000"/>
                </a:solidFill>
              </a:rPr>
              <a:t>bilgisayara karşı oturulmamalıdır. Bilmediğimiz ve güvenilir olmayan siteleri girilmemelidir. Kişisel bilgilerimiz paylaşılmamalıdır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2555776" y="3789040"/>
            <a:ext cx="61206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700" dirty="0">
                <a:solidFill>
                  <a:srgbClr val="FF0000"/>
                </a:solidFill>
              </a:rPr>
              <a:t>Bilgisayar kullanırken çok yakın mesafeden </a:t>
            </a:r>
            <a:endParaRPr lang="tr-TR" sz="27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2987824" y="5589240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İnternet, bilgisayar kitapları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813690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827584" y="3356992"/>
            <a:ext cx="777686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900" dirty="0">
                <a:solidFill>
                  <a:srgbClr val="FF0000"/>
                </a:solidFill>
              </a:rPr>
              <a:t>Metinde, bağımlılıktan bahsedilmiştir. Teknoloji bağımlılığının  zararları  ve  bundan kurtulmanın yollarına  değinilmiştir.  Bu  bakımdan  faydalı bir metindir  diyebiliriz</a:t>
            </a:r>
            <a:r>
              <a:rPr lang="tr-TR" dirty="0"/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ilgisayar baÄÄ±mlÄ±lÄ±ÄÄ± ile ilgili gÃ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836712"/>
            <a:ext cx="3819525" cy="3057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bilgisayar baÄÄ±mlÄ±lÄ±ÄÄ± ile ilgili gÃ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836712"/>
            <a:ext cx="3744416" cy="3155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Metin kutusu"/>
          <p:cNvSpPr txBox="1"/>
          <p:nvPr/>
        </p:nvSpPr>
        <p:spPr>
          <a:xfrm>
            <a:off x="2987824" y="26064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Bağımlıların Hali</a:t>
            </a:r>
          </a:p>
        </p:txBody>
      </p:sp>
      <p:pic>
        <p:nvPicPr>
          <p:cNvPr id="1030" name="Picture 6" descr="bilgisayar baÄÄ±mlÄ±lÄ±ÄÄ± ile ilgili gÃ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149080"/>
            <a:ext cx="8064896" cy="2403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7 Metin kutusu"/>
          <p:cNvSpPr txBox="1"/>
          <p:nvPr/>
        </p:nvSpPr>
        <p:spPr>
          <a:xfrm>
            <a:off x="6156176" y="980728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</a:rPr>
              <a:t>Baba biraz</a:t>
            </a:r>
          </a:p>
          <a:p>
            <a:pPr algn="ctr"/>
            <a:r>
              <a:rPr lang="tr-TR" sz="2000" dirty="0">
                <a:solidFill>
                  <a:srgbClr val="FF0000"/>
                </a:solidFill>
              </a:rPr>
              <a:t>daha..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bilgisayar baÄÄ±mlÄ±lÄ±Ä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208912" cy="3048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Metin kutusu"/>
          <p:cNvSpPr txBox="1"/>
          <p:nvPr/>
        </p:nvSpPr>
        <p:spPr>
          <a:xfrm>
            <a:off x="3347864" y="62068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Ailece bağımlılar.</a:t>
            </a:r>
            <a:endParaRPr lang="tr-TR" sz="2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0964" name="Picture 4" descr="bilgisayar baÄÄ±mlÄ±lÄ±ÄÄ±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8352928" cy="2808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 Metin kutusu"/>
          <p:cNvSpPr txBox="1"/>
          <p:nvPr/>
        </p:nvSpPr>
        <p:spPr>
          <a:xfrm>
            <a:off x="5652120" y="429309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</a:rPr>
              <a:t>Bağımlı Çocuk</a:t>
            </a:r>
          </a:p>
        </p:txBody>
      </p:sp>
      <p:sp>
        <p:nvSpPr>
          <p:cNvPr id="8" name="7 Oval"/>
          <p:cNvSpPr/>
          <p:nvPr/>
        </p:nvSpPr>
        <p:spPr>
          <a:xfrm>
            <a:off x="6588224" y="4797152"/>
            <a:ext cx="72008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60648"/>
            <a:ext cx="7128792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r="5881"/>
          <a:stretch>
            <a:fillRect/>
          </a:stretch>
        </p:blipFill>
        <p:spPr bwMode="auto">
          <a:xfrm>
            <a:off x="1187624" y="1628800"/>
            <a:ext cx="2232248" cy="502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276872"/>
            <a:ext cx="4026172" cy="3528392"/>
          </a:xfrm>
          <a:prstGeom prst="flowChartPunchedTape">
            <a:avLst/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isometricOffAxis2Right"/>
            <a:lightRig rig="threePt" dir="t"/>
          </a:scene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264696" cy="4392488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560839" cy="5544616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8280920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136904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064896" cy="5976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280920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471</Words>
  <Application>Microsoft Office PowerPoint</Application>
  <PresentationFormat>Ekran Gösterisi (4:3)</PresentationFormat>
  <Paragraphs>77</Paragraphs>
  <Slides>26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0" baseType="lpstr">
      <vt:lpstr>Arabic Typesetting</vt:lpstr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admin</dc:creator>
  <cp:lastModifiedBy>SERKAN DEMİR</cp:lastModifiedBy>
  <cp:revision>24</cp:revision>
  <dcterms:created xsi:type="dcterms:W3CDTF">2019-05-18T23:53:58Z</dcterms:created>
  <dcterms:modified xsi:type="dcterms:W3CDTF">2022-05-01T17:06:52Z</dcterms:modified>
</cp:coreProperties>
</file>