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sldIdLst>
    <p:sldId id="256" r:id="rId2"/>
    <p:sldId id="257" r:id="rId3"/>
    <p:sldId id="273" r:id="rId4"/>
    <p:sldId id="259" r:id="rId5"/>
    <p:sldId id="274" r:id="rId6"/>
    <p:sldId id="269" r:id="rId7"/>
    <p:sldId id="270" r:id="rId8"/>
    <p:sldId id="275" r:id="rId9"/>
    <p:sldId id="272" r:id="rId10"/>
    <p:sldId id="276" r:id="rId11"/>
    <p:sldId id="264" r:id="rId12"/>
    <p:sldId id="265" r:id="rId13"/>
    <p:sldId id="266" r:id="rId14"/>
    <p:sldId id="267" r:id="rId15"/>
    <p:sldId id="268" r:id="rId16"/>
    <p:sldId id="277" r:id="rId17"/>
    <p:sldId id="280" r:id="rId18"/>
    <p:sldId id="279" r:id="rId19"/>
    <p:sldId id="278" r:id="rId20"/>
    <p:sldId id="281" r:id="rId21"/>
    <p:sldId id="282" r:id="rId22"/>
    <p:sldId id="283" r:id="rId23"/>
    <p:sldId id="284" r:id="rId24"/>
    <p:sldId id="285" r:id="rId25"/>
    <p:sldId id="261" r:id="rId26"/>
    <p:sldId id="262" r:id="rId27"/>
    <p:sldId id="263" r:id="rId28"/>
    <p:sldId id="260" r:id="rId29"/>
    <p:sldId id="271"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4" d="100"/>
          <a:sy n="64" d="100"/>
        </p:scale>
        <p:origin x="1566" y="7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7" d="100"/>
          <a:sy n="67" d="100"/>
        </p:scale>
        <p:origin x="-3106" y="-77"/>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871FC78-0029-484F-A7FF-11391089032D}" type="datetimeFigureOut">
              <a:rPr lang="tr-TR" smtClean="0"/>
              <a:pPr/>
              <a:t>6.04.2022</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51AB727-B6C5-4F9E-9356-6894C30D2CF9}" type="slidenum">
              <a:rPr lang="tr-TR" smtClean="0"/>
              <a:pPr/>
              <a:t>‹#›</a:t>
            </a:fld>
            <a:endParaRPr lang="tr-TR"/>
          </a:p>
        </p:txBody>
      </p:sp>
    </p:spTree>
    <p:extLst>
      <p:ext uri="{BB962C8B-B14F-4D97-AF65-F5344CB8AC3E}">
        <p14:creationId xmlns:p14="http://schemas.microsoft.com/office/powerpoint/2010/main" val="23067280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251AB727-B6C5-4F9E-9356-6894C30D2CF9}" type="slidenum">
              <a:rPr lang="tr-TR" smtClean="0"/>
              <a:pPr/>
              <a:t>9</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251AB727-B6C5-4F9E-9356-6894C30D2CF9}" type="slidenum">
              <a:rPr lang="tr-TR" smtClean="0"/>
              <a:pPr/>
              <a:t>10</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a:t>www.egitimhane.com</a:t>
            </a:r>
          </a:p>
        </p:txBody>
      </p:sp>
      <p:sp>
        <p:nvSpPr>
          <p:cNvPr id="4" name="Slayt Numarası Yer Tutucusu 3"/>
          <p:cNvSpPr>
            <a:spLocks noGrp="1"/>
          </p:cNvSpPr>
          <p:nvPr>
            <p:ph type="sldNum" sz="quarter" idx="10"/>
          </p:nvPr>
        </p:nvSpPr>
        <p:spPr/>
        <p:txBody>
          <a:bodyPr/>
          <a:lstStyle/>
          <a:p>
            <a:fld id="{251AB727-B6C5-4F9E-9356-6894C30D2CF9}" type="slidenum">
              <a:rPr lang="tr-TR" smtClean="0"/>
              <a:pPr/>
              <a:t>45</a:t>
            </a:fld>
            <a:endParaRPr lang="tr-TR"/>
          </a:p>
        </p:txBody>
      </p:sp>
    </p:spTree>
    <p:extLst>
      <p:ext uri="{BB962C8B-B14F-4D97-AF65-F5344CB8AC3E}">
        <p14:creationId xmlns:p14="http://schemas.microsoft.com/office/powerpoint/2010/main" val="15922607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a:t>Asıl başlık stili için tıklatın</a:t>
            </a: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6.04.2022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Dikey Metin Yer Tutucusu"/>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D9F75050-0E15-4C5B-92B0-66D068882F1F}" type="datetimeFigureOut">
              <a:rPr lang="tr-TR" smtClean="0"/>
              <a:pPr/>
              <a:t>6.04.2022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a:t>Asıl başlık stili için tıklatın</a:t>
            </a: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D9F75050-0E15-4C5B-92B0-66D068882F1F}" type="datetimeFigureOut">
              <a:rPr lang="tr-TR" smtClean="0"/>
              <a:pPr/>
              <a:t>6.04.2022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D9F75050-0E15-4C5B-92B0-66D068882F1F}" type="datetimeFigureOut">
              <a:rPr lang="tr-TR" smtClean="0"/>
              <a:pPr/>
              <a:t>6.04.2022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a:t>Asıl başlık stili için tıklatın</a:t>
            </a: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6.04.2022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Veri Yer Tutucusu"/>
          <p:cNvSpPr>
            <a:spLocks noGrp="1"/>
          </p:cNvSpPr>
          <p:nvPr>
            <p:ph type="dt" sz="half" idx="10"/>
          </p:nvPr>
        </p:nvSpPr>
        <p:spPr/>
        <p:txBody>
          <a:bodyPr/>
          <a:lstStyle/>
          <a:p>
            <a:fld id="{D9F75050-0E15-4C5B-92B0-66D068882F1F}" type="datetimeFigureOut">
              <a:rPr lang="tr-TR" smtClean="0"/>
              <a:pPr/>
              <a:t>6.04.2022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a:t>Asıl başlık stili için tıklatın</a:t>
            </a: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7" name="6 Veri Yer Tutucusu"/>
          <p:cNvSpPr>
            <a:spLocks noGrp="1"/>
          </p:cNvSpPr>
          <p:nvPr>
            <p:ph type="dt" sz="half" idx="10"/>
          </p:nvPr>
        </p:nvSpPr>
        <p:spPr/>
        <p:txBody>
          <a:bodyPr/>
          <a:lstStyle/>
          <a:p>
            <a:fld id="{D9F75050-0E15-4C5B-92B0-66D068882F1F}" type="datetimeFigureOut">
              <a:rPr lang="tr-TR" smtClean="0"/>
              <a:pPr/>
              <a:t>6.04.2022</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Veri Yer Tutucusu"/>
          <p:cNvSpPr>
            <a:spLocks noGrp="1"/>
          </p:cNvSpPr>
          <p:nvPr>
            <p:ph type="dt" sz="half" idx="10"/>
          </p:nvPr>
        </p:nvSpPr>
        <p:spPr/>
        <p:txBody>
          <a:bodyPr/>
          <a:lstStyle/>
          <a:p>
            <a:fld id="{D9F75050-0E15-4C5B-92B0-66D068882F1F}" type="datetimeFigureOut">
              <a:rPr lang="tr-TR" smtClean="0"/>
              <a:pPr/>
              <a:t>6.04.2022</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6.04.2022</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a:t>Asıl başlık stili için tıklatın</a:t>
            </a: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6.04.2022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a:t>Asıl başlık stili için tıklatın</a:t>
            </a: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6.04.2022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a:t>Asıl başlık stili için tıklatın</a:t>
            </a: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6.04.2022</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Layout" Target="../slideLayouts/slideLayout1.xml"/><Relationship Id="rId1" Type="http://schemas.openxmlformats.org/officeDocument/2006/relationships/video" Target="file:///C:\Users\Okul\Downloads\Yemek%20Yeme%20Adab&#305;%20-%20Karag&#246;z%20ve%20Hacivat%20-%201.%20B&#246;l&#252;m.mp4" TargetMode="External"/><Relationship Id="rId4" Type="http://schemas.openxmlformats.org/officeDocument/2006/relationships/image" Target="../media/image23.png"/></Relationships>
</file>

<file path=ppt/slides/_rels/slide2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6.jpeg"/><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6.jpeg"/><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3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2.png"/></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l="21094" t="18750" r="22070" b="5208"/>
          <a:stretch>
            <a:fillRect/>
          </a:stretch>
        </p:blipFill>
        <p:spPr bwMode="auto">
          <a:xfrm>
            <a:off x="142844" y="214290"/>
            <a:ext cx="8643998" cy="6215106"/>
          </a:xfrm>
          <a:prstGeom prst="rect">
            <a:avLst/>
          </a:prstGeom>
          <a:noFill/>
          <a:ln w="9525">
            <a:noFill/>
            <a:miter lim="800000"/>
            <a:headEnd/>
            <a:tailEnd/>
          </a:ln>
          <a:effectLst/>
        </p:spPr>
      </p:pic>
      <p:sp>
        <p:nvSpPr>
          <p:cNvPr id="5" name="4 Dikdörtgen"/>
          <p:cNvSpPr/>
          <p:nvPr/>
        </p:nvSpPr>
        <p:spPr>
          <a:xfrm>
            <a:off x="1071538" y="5857892"/>
            <a:ext cx="7704000" cy="540000"/>
          </a:xfrm>
          <a:prstGeom prst="rect">
            <a:avLst/>
          </a:prstGeom>
          <a:solidFill>
            <a:schemeClr val="bg1"/>
          </a:solidFill>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dirty="0">
              <a:ln>
                <a:solidFill>
                  <a:schemeClr val="bg1"/>
                </a:solidFill>
              </a:ln>
              <a:solidFill>
                <a:schemeClr val="bg1"/>
              </a:solidFill>
            </a:endParaRPr>
          </a:p>
        </p:txBody>
      </p:sp>
      <p:sp>
        <p:nvSpPr>
          <p:cNvPr id="6" name="5 Dikdörtgen"/>
          <p:cNvSpPr/>
          <p:nvPr/>
        </p:nvSpPr>
        <p:spPr>
          <a:xfrm>
            <a:off x="142844" y="142852"/>
            <a:ext cx="8639438" cy="433148"/>
          </a:xfrm>
          <a:prstGeom prst="rect">
            <a:avLst/>
          </a:prstGeom>
          <a:solidFill>
            <a:schemeClr val="bg1"/>
          </a:solidFill>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tr-TR" sz="3200" b="1" dirty="0">
                <a:ln>
                  <a:solidFill>
                    <a:schemeClr val="bg1"/>
                  </a:solidFill>
                </a:ln>
                <a:solidFill>
                  <a:srgbClr val="FF0000"/>
                </a:solidFill>
                <a:effectLst>
                  <a:outerShdw blurRad="38100" dist="38100" dir="2700000" algn="tl">
                    <a:srgbClr val="000000">
                      <a:alpha val="43137"/>
                    </a:srgbClr>
                  </a:outerShdw>
                </a:effectLst>
              </a:rPr>
              <a:t>SEVDE İLE BİR GÜN</a:t>
            </a:r>
          </a:p>
        </p:txBody>
      </p:sp>
      <p:sp>
        <p:nvSpPr>
          <p:cNvPr id="7" name="6 Dikdörtgen"/>
          <p:cNvSpPr/>
          <p:nvPr/>
        </p:nvSpPr>
        <p:spPr>
          <a:xfrm>
            <a:off x="285720" y="6215082"/>
            <a:ext cx="1224000" cy="180000"/>
          </a:xfrm>
          <a:prstGeom prst="rect">
            <a:avLst/>
          </a:prstGeom>
          <a:solidFill>
            <a:schemeClr val="bg1"/>
          </a:solidFill>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dirty="0">
              <a:ln>
                <a:solidFill>
                  <a:schemeClr val="bg1"/>
                </a:solidFill>
              </a:ln>
              <a:solidFill>
                <a:schemeClr val="bg1"/>
              </a:solidFill>
            </a:endParaRPr>
          </a:p>
        </p:txBody>
      </p:sp>
      <p:sp>
        <p:nvSpPr>
          <p:cNvPr id="8" name="7 Dikdörtgen"/>
          <p:cNvSpPr/>
          <p:nvPr/>
        </p:nvSpPr>
        <p:spPr>
          <a:xfrm>
            <a:off x="642910" y="6143644"/>
            <a:ext cx="1332000" cy="180000"/>
          </a:xfrm>
          <a:prstGeom prst="rect">
            <a:avLst/>
          </a:prstGeom>
          <a:solidFill>
            <a:schemeClr val="bg1"/>
          </a:solidFill>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dirty="0">
              <a:ln>
                <a:solidFill>
                  <a:schemeClr val="bg1"/>
                </a:solidFill>
              </a:ln>
              <a:solidFill>
                <a:schemeClr val="bg1"/>
              </a:solidFill>
            </a:endParaRPr>
          </a:p>
        </p:txBody>
      </p:sp>
      <p:sp>
        <p:nvSpPr>
          <p:cNvPr id="9" name="8 Dikdörtgen"/>
          <p:cNvSpPr/>
          <p:nvPr/>
        </p:nvSpPr>
        <p:spPr>
          <a:xfrm>
            <a:off x="142844" y="6143644"/>
            <a:ext cx="288000" cy="214314"/>
          </a:xfrm>
          <a:prstGeom prst="rect">
            <a:avLst/>
          </a:prstGeom>
          <a:solidFill>
            <a:schemeClr val="bg1"/>
          </a:solidFill>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dirty="0">
              <a:ln>
                <a:solidFill>
                  <a:schemeClr val="bg1"/>
                </a:solidFill>
              </a:ln>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6" name="5 Dikdörtgen"/>
          <p:cNvSpPr/>
          <p:nvPr/>
        </p:nvSpPr>
        <p:spPr>
          <a:xfrm>
            <a:off x="857224" y="1214422"/>
            <a:ext cx="7572428" cy="4524315"/>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marL="457200" indent="-457200"/>
            <a:r>
              <a:rPr lang="tr-TR" sz="4800" dirty="0">
                <a:latin typeface="ALFABET98" pitchFamily="2" charset="0"/>
              </a:rPr>
              <a:t>4)Aşağıdakilerden hangileri metinde geçen zıt anlamlı kelimelerdir?</a:t>
            </a:r>
          </a:p>
          <a:p>
            <a:pPr marL="457200" indent="-457200"/>
            <a:r>
              <a:rPr lang="tr-TR" sz="4800" dirty="0">
                <a:latin typeface="ALFABET98" pitchFamily="2" charset="0"/>
              </a:rPr>
              <a:t>A) Büyük-Küçük </a:t>
            </a:r>
          </a:p>
          <a:p>
            <a:pPr marL="457200" indent="-457200"/>
            <a:r>
              <a:rPr lang="tr-TR" sz="4800" dirty="0">
                <a:latin typeface="ALFABET98" pitchFamily="2" charset="0"/>
              </a:rPr>
              <a:t>B) Hafif-Ağır</a:t>
            </a:r>
          </a:p>
          <a:p>
            <a:pPr marL="457200" indent="-457200"/>
            <a:r>
              <a:rPr lang="tr-TR" sz="4800" dirty="0">
                <a:latin typeface="ALFABET98" pitchFamily="2" charset="0"/>
              </a:rPr>
              <a:t>C) Şaşırmak-Korkmak</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4" name="3 Dikdörtgen"/>
          <p:cNvSpPr/>
          <p:nvPr/>
        </p:nvSpPr>
        <p:spPr>
          <a:xfrm>
            <a:off x="285720" y="2136339"/>
            <a:ext cx="8640000" cy="4524315"/>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lgn="just"/>
            <a:r>
              <a:rPr lang="tr-TR" sz="3200" dirty="0">
                <a:solidFill>
                  <a:srgbClr val="002060"/>
                </a:solidFill>
                <a:latin typeface="ALFABET98" pitchFamily="2" charset="0"/>
              </a:rPr>
              <a:t> </a:t>
            </a:r>
            <a:r>
              <a:rPr lang="tr-TR" sz="3200" dirty="0">
                <a:solidFill>
                  <a:schemeClr val="bg1"/>
                </a:solidFill>
                <a:latin typeface="ALFABET98" pitchFamily="2" charset="0"/>
              </a:rPr>
              <a:t>Seda, evinde minik bir rakun besliyordu. Rakun son zamanlarda çok mutsuzdu. Seda nedenini bir türlü anlayamıyordu. Uzun bir süre rakunu izledi. Her defasında onu dışarıya bakarken görüyordu. Rakun uçan kuşları izliyordu. Seda rakunun uçmak istediğini düşündü. Kağıttan bir uçak yaptı. Rakun bunu görünce uçağın üstüne atladı. Seda, rakunun uçmak istediğini anlamıştı. Uçakla ağaçların arasına kondu. Rakun çok mutlu oldu.</a:t>
            </a:r>
          </a:p>
        </p:txBody>
      </p:sp>
      <p:pic>
        <p:nvPicPr>
          <p:cNvPr id="19458" name="Picture 2"/>
          <p:cNvPicPr>
            <a:picLocks noChangeAspect="1" noChangeArrowheads="1"/>
          </p:cNvPicPr>
          <p:nvPr/>
        </p:nvPicPr>
        <p:blipFill>
          <a:blip r:embed="rId3">
            <a:duotone>
              <a:prstClr val="black"/>
              <a:schemeClr val="accent6">
                <a:tint val="45000"/>
                <a:satMod val="400000"/>
              </a:schemeClr>
            </a:duotone>
          </a:blip>
          <a:srcRect/>
          <a:stretch>
            <a:fillRect/>
          </a:stretch>
        </p:blipFill>
        <p:spPr bwMode="auto">
          <a:xfrm>
            <a:off x="2214546" y="142852"/>
            <a:ext cx="4357718" cy="2143116"/>
          </a:xfrm>
          <a:prstGeom prst="rect">
            <a:avLst/>
          </a:prstGeom>
          <a:noFill/>
          <a:ln w="9525">
            <a:noFill/>
            <a:miter lim="800000"/>
            <a:headEnd/>
            <a:tailEnd/>
          </a:ln>
          <a:effectLst/>
          <a:scene3d>
            <a:camera prst="perspectiveHeroicExtremeRightFacing"/>
            <a:lightRig rig="threePt" dir="t"/>
          </a:scene3d>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3"/>
          <a:srcRect l="11719" t="21875" r="32031" b="10416"/>
          <a:stretch>
            <a:fillRect/>
          </a:stretch>
        </p:blipFill>
        <p:spPr bwMode="auto">
          <a:xfrm>
            <a:off x="1214414" y="1071546"/>
            <a:ext cx="6858048" cy="464347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3"/>
          <a:srcRect l="12304" t="23958" r="34961" b="11458"/>
          <a:stretch>
            <a:fillRect/>
          </a:stretch>
        </p:blipFill>
        <p:spPr bwMode="auto">
          <a:xfrm>
            <a:off x="1285852" y="1142984"/>
            <a:ext cx="6793548" cy="4680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3"/>
          <a:srcRect l="28711" t="23958" r="21484" b="10416"/>
          <a:stretch>
            <a:fillRect/>
          </a:stretch>
        </p:blipFill>
        <p:spPr bwMode="auto">
          <a:xfrm>
            <a:off x="1142976" y="857232"/>
            <a:ext cx="6840000" cy="506964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3"/>
          <a:srcRect l="32812" t="21875" r="13281" b="10416"/>
          <a:stretch>
            <a:fillRect/>
          </a:stretch>
        </p:blipFill>
        <p:spPr bwMode="auto">
          <a:xfrm>
            <a:off x="1142976" y="1000108"/>
            <a:ext cx="6840000" cy="483261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3" name="2 Dikdörtgen"/>
          <p:cNvSpPr/>
          <p:nvPr/>
        </p:nvSpPr>
        <p:spPr>
          <a:xfrm>
            <a:off x="285720" y="571480"/>
            <a:ext cx="8572560" cy="5509200"/>
          </a:xfrm>
          <a:prstGeom prst="rect">
            <a:avLst/>
          </a:prstGeom>
        </p:spPr>
        <p:style>
          <a:lnRef idx="2">
            <a:schemeClr val="accent5"/>
          </a:lnRef>
          <a:fillRef idx="1001">
            <a:schemeClr val="lt1"/>
          </a:fillRef>
          <a:effectRef idx="0">
            <a:schemeClr val="accent5"/>
          </a:effectRef>
          <a:fontRef idx="minor">
            <a:schemeClr val="dk1"/>
          </a:fontRef>
        </p:style>
        <p:txBody>
          <a:bodyPr wrap="square">
            <a:spAutoFit/>
          </a:bodyPr>
          <a:lstStyle/>
          <a:p>
            <a:pPr algn="ctr"/>
            <a:r>
              <a:rPr lang="tr-TR" sz="2800" b="1" dirty="0">
                <a:ln>
                  <a:solidFill>
                    <a:srgbClr val="002060"/>
                  </a:solidFill>
                </a:ln>
                <a:solidFill>
                  <a:schemeClr val="tx2">
                    <a:lumMod val="60000"/>
                    <a:lumOff val="40000"/>
                  </a:schemeClr>
                </a:solidFill>
                <a:effectLst>
                  <a:outerShdw blurRad="38100" dist="38100" dir="2700000" algn="tl">
                    <a:srgbClr val="000000">
                      <a:alpha val="43137"/>
                    </a:srgbClr>
                  </a:outerShdw>
                </a:effectLst>
                <a:latin typeface="ALFABET98" pitchFamily="2" charset="0"/>
              </a:rPr>
              <a:t>MUSTAFA’ NIN BİR GÜNÜ</a:t>
            </a:r>
          </a:p>
          <a:p>
            <a:pPr algn="just"/>
            <a:r>
              <a:rPr lang="tr-TR" sz="3200" dirty="0">
                <a:ln>
                  <a:solidFill>
                    <a:srgbClr val="002060"/>
                  </a:solidFill>
                </a:ln>
                <a:solidFill>
                  <a:srgbClr val="002060"/>
                </a:solidFill>
                <a:latin typeface="ALFABET98" pitchFamily="2" charset="0"/>
              </a:rPr>
              <a:t>      Mustafa alarm sesiyle uyandı. </a:t>
            </a:r>
            <a:r>
              <a:rPr lang="tr-TR" sz="3200" dirty="0">
                <a:ln>
                  <a:solidFill>
                    <a:srgbClr val="002060"/>
                  </a:solidFill>
                </a:ln>
                <a:solidFill>
                  <a:srgbClr val="FF0000"/>
                </a:solidFill>
                <a:latin typeface="ALFABET98" pitchFamily="2" charset="0"/>
              </a:rPr>
              <a:t>Saat sekizi</a:t>
            </a:r>
          </a:p>
          <a:p>
            <a:pPr algn="just"/>
            <a:r>
              <a:rPr lang="tr-TR" sz="3200" dirty="0">
                <a:ln>
                  <a:solidFill>
                    <a:srgbClr val="002060"/>
                  </a:solidFill>
                </a:ln>
                <a:solidFill>
                  <a:srgbClr val="002060"/>
                </a:solidFill>
                <a:latin typeface="ALFABET98" pitchFamily="2" charset="0"/>
              </a:rPr>
              <a:t>gösteriyordu. Yatağından kalktı ve elini, yüzünü yıkadı. Annesinin kahvaltıyı hazırladığını gördü. Güzel bir kahvaltı yaptı. Kahvaltısı bitince saate baktı. </a:t>
            </a:r>
            <a:r>
              <a:rPr lang="tr-TR" sz="3200" dirty="0">
                <a:ln>
                  <a:solidFill>
                    <a:srgbClr val="002060"/>
                  </a:solidFill>
                </a:ln>
                <a:solidFill>
                  <a:srgbClr val="FF0000"/>
                </a:solidFill>
                <a:latin typeface="ALFABET98" pitchFamily="2" charset="0"/>
              </a:rPr>
              <a:t>Saat sekiz buçuk </a:t>
            </a:r>
            <a:r>
              <a:rPr lang="tr-TR" sz="3200" dirty="0">
                <a:ln>
                  <a:solidFill>
                    <a:srgbClr val="002060"/>
                  </a:solidFill>
                </a:ln>
                <a:solidFill>
                  <a:srgbClr val="002060"/>
                </a:solidFill>
                <a:latin typeface="ALFABET98" pitchFamily="2" charset="0"/>
              </a:rPr>
              <a:t>olmuştu. Çantasını akşamdan hazırlamıştı. Sadece kıyafetlerini giyecekti. Askıdaki kıyafetlerini alıp giyindi. Okul, evlerine çok yakındı. Yürüyerek okula geçti. </a:t>
            </a:r>
            <a:r>
              <a:rPr lang="tr-TR" sz="3200" dirty="0">
                <a:ln>
                  <a:solidFill>
                    <a:srgbClr val="002060"/>
                  </a:solidFill>
                </a:ln>
                <a:solidFill>
                  <a:srgbClr val="FF0000"/>
                </a:solidFill>
                <a:latin typeface="ALFABET98" pitchFamily="2" charset="0"/>
              </a:rPr>
              <a:t>Saat dokuzda </a:t>
            </a:r>
            <a:r>
              <a:rPr lang="tr-TR" sz="3200" dirty="0">
                <a:ln>
                  <a:solidFill>
                    <a:srgbClr val="002060"/>
                  </a:solidFill>
                </a:ln>
                <a:solidFill>
                  <a:srgbClr val="002060"/>
                </a:solidFill>
                <a:latin typeface="ALFABET98" pitchFamily="2" charset="0"/>
              </a:rPr>
              <a:t>zil çaldı. Sınıfına geçti ve sırasına oturdu. Güzelce derslerini yaptı. </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3" name="2 Dikdörtgen"/>
          <p:cNvSpPr/>
          <p:nvPr/>
        </p:nvSpPr>
        <p:spPr>
          <a:xfrm>
            <a:off x="214282" y="285728"/>
            <a:ext cx="8712000" cy="6001643"/>
          </a:xfrm>
          <a:prstGeom prst="rect">
            <a:avLst/>
          </a:prstGeom>
        </p:spPr>
        <p:style>
          <a:lnRef idx="2">
            <a:schemeClr val="accent5"/>
          </a:lnRef>
          <a:fillRef idx="1001">
            <a:schemeClr val="lt1"/>
          </a:fillRef>
          <a:effectRef idx="0">
            <a:schemeClr val="accent5"/>
          </a:effectRef>
          <a:fontRef idx="minor">
            <a:schemeClr val="dk1"/>
          </a:fontRef>
        </p:style>
        <p:txBody>
          <a:bodyPr wrap="square">
            <a:spAutoFit/>
          </a:bodyPr>
          <a:lstStyle/>
          <a:p>
            <a:pPr algn="just"/>
            <a:r>
              <a:rPr lang="tr-TR" sz="3200" dirty="0">
                <a:ln>
                  <a:solidFill>
                    <a:srgbClr val="002060"/>
                  </a:solidFill>
                </a:ln>
                <a:solidFill>
                  <a:srgbClr val="002060"/>
                </a:solidFill>
                <a:latin typeface="ALFABET98" pitchFamily="2" charset="0"/>
              </a:rPr>
              <a:t>Derslerine o kadar çok dalmıştı ki, </a:t>
            </a:r>
            <a:r>
              <a:rPr lang="tr-TR" sz="3200" dirty="0">
                <a:ln>
                  <a:solidFill>
                    <a:srgbClr val="002060"/>
                  </a:solidFill>
                </a:ln>
                <a:solidFill>
                  <a:srgbClr val="FF0000"/>
                </a:solidFill>
                <a:latin typeface="ALFABET98" pitchFamily="2" charset="0"/>
              </a:rPr>
              <a:t>saatin on ikiye </a:t>
            </a:r>
            <a:r>
              <a:rPr lang="tr-TR" sz="3200" dirty="0">
                <a:ln>
                  <a:solidFill>
                    <a:srgbClr val="002060"/>
                  </a:solidFill>
                </a:ln>
                <a:solidFill>
                  <a:srgbClr val="002060"/>
                </a:solidFill>
                <a:latin typeface="ALFABET98" pitchFamily="2" charset="0"/>
              </a:rPr>
              <a:t>geldiğini fark etmemişti. Öğle arası vaktiydi. Çok acıkmıştı. Arkadaşları ile kantine indi. Tost ve meyve suyu aldı. Aldıklarını yedikten sonra sohbete daldılar. </a:t>
            </a:r>
            <a:r>
              <a:rPr lang="tr-TR" sz="3200" dirty="0">
                <a:ln>
                  <a:solidFill>
                    <a:srgbClr val="002060"/>
                  </a:solidFill>
                </a:ln>
                <a:solidFill>
                  <a:srgbClr val="FF0000"/>
                </a:solidFill>
                <a:latin typeface="ALFABET98" pitchFamily="2" charset="0"/>
              </a:rPr>
              <a:t>Saatin bir buçuk </a:t>
            </a:r>
            <a:r>
              <a:rPr lang="tr-TR" sz="3200" dirty="0">
                <a:ln>
                  <a:solidFill>
                    <a:srgbClr val="002060"/>
                  </a:solidFill>
                </a:ln>
                <a:solidFill>
                  <a:srgbClr val="002060"/>
                </a:solidFill>
                <a:latin typeface="ALFABET98" pitchFamily="2" charset="0"/>
              </a:rPr>
              <a:t>olduğunu farketmediler. Hızlıca sınıfa çıktılar.</a:t>
            </a:r>
          </a:p>
          <a:p>
            <a:pPr algn="just"/>
            <a:r>
              <a:rPr lang="tr-TR" sz="3200" dirty="0">
                <a:ln>
                  <a:solidFill>
                    <a:srgbClr val="002060"/>
                  </a:solidFill>
                </a:ln>
                <a:solidFill>
                  <a:srgbClr val="002060"/>
                </a:solidFill>
                <a:latin typeface="ALFABET98" pitchFamily="2" charset="0"/>
              </a:rPr>
              <a:t>   Çıkış zili çaldı. </a:t>
            </a:r>
            <a:r>
              <a:rPr lang="tr-TR" sz="3200" dirty="0">
                <a:ln>
                  <a:solidFill>
                    <a:srgbClr val="002060"/>
                  </a:solidFill>
                </a:ln>
                <a:solidFill>
                  <a:srgbClr val="FF0000"/>
                </a:solidFill>
                <a:latin typeface="ALFABET98" pitchFamily="2" charset="0"/>
              </a:rPr>
              <a:t>Saat iki buçuk </a:t>
            </a:r>
            <a:r>
              <a:rPr lang="tr-TR" sz="3200" dirty="0">
                <a:ln>
                  <a:solidFill>
                    <a:srgbClr val="002060"/>
                  </a:solidFill>
                </a:ln>
                <a:solidFill>
                  <a:srgbClr val="002060"/>
                </a:solidFill>
                <a:latin typeface="ALFABET98" pitchFamily="2" charset="0"/>
              </a:rPr>
              <a:t>olmuştu. Çantasını alıp eve yürüdü. Evde biraz dinlendikten sonra, </a:t>
            </a:r>
            <a:r>
              <a:rPr lang="tr-TR" sz="3200" dirty="0">
                <a:ln>
                  <a:solidFill>
                    <a:srgbClr val="002060"/>
                  </a:solidFill>
                </a:ln>
                <a:solidFill>
                  <a:srgbClr val="FF0000"/>
                </a:solidFill>
                <a:latin typeface="ALFABET98" pitchFamily="2" charset="0"/>
              </a:rPr>
              <a:t>saat beşte </a:t>
            </a:r>
            <a:r>
              <a:rPr lang="tr-TR" sz="3200" dirty="0">
                <a:ln>
                  <a:solidFill>
                    <a:srgbClr val="002060"/>
                  </a:solidFill>
                </a:ln>
                <a:solidFill>
                  <a:srgbClr val="002060"/>
                </a:solidFill>
                <a:latin typeface="ALFABET98" pitchFamily="2" charset="0"/>
              </a:rPr>
              <a:t>derslerine başladı. Derslerini bitirdi. </a:t>
            </a:r>
            <a:r>
              <a:rPr lang="tr-TR" sz="3200" dirty="0">
                <a:ln>
                  <a:solidFill>
                    <a:srgbClr val="002060"/>
                  </a:solidFill>
                </a:ln>
                <a:solidFill>
                  <a:srgbClr val="FF0000"/>
                </a:solidFill>
                <a:latin typeface="ALFABET98" pitchFamily="2" charset="0"/>
              </a:rPr>
              <a:t>Saat yedi </a:t>
            </a:r>
            <a:r>
              <a:rPr lang="tr-TR" sz="3200" dirty="0">
                <a:ln>
                  <a:solidFill>
                    <a:srgbClr val="002060"/>
                  </a:solidFill>
                </a:ln>
                <a:solidFill>
                  <a:srgbClr val="002060"/>
                </a:solidFill>
                <a:latin typeface="ALFABET98" pitchFamily="2" charset="0"/>
              </a:rPr>
              <a:t>olmuştu. Yemek vaktiydi. Yemeğini yedikten sonra </a:t>
            </a:r>
            <a:r>
              <a:rPr lang="tr-TR" sz="3200" dirty="0">
                <a:ln>
                  <a:solidFill>
                    <a:srgbClr val="002060"/>
                  </a:solidFill>
                </a:ln>
                <a:solidFill>
                  <a:srgbClr val="FF0000"/>
                </a:solidFill>
                <a:latin typeface="ALFABET98" pitchFamily="2" charset="0"/>
              </a:rPr>
              <a:t>saat dokuzda </a:t>
            </a:r>
            <a:r>
              <a:rPr lang="tr-TR" sz="3200" dirty="0">
                <a:ln>
                  <a:solidFill>
                    <a:srgbClr val="002060"/>
                  </a:solidFill>
                </a:ln>
                <a:solidFill>
                  <a:srgbClr val="002060"/>
                </a:solidFill>
                <a:latin typeface="ALFABET98" pitchFamily="2" charset="0"/>
              </a:rPr>
              <a:t>uyku vakti gelmişti. Yatağına uzandı ve güzelce uyudu.</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3" name="2 Dikdörtgen"/>
          <p:cNvSpPr/>
          <p:nvPr/>
        </p:nvSpPr>
        <p:spPr>
          <a:xfrm>
            <a:off x="285720" y="357166"/>
            <a:ext cx="8572560" cy="954107"/>
          </a:xfrm>
          <a:prstGeom prst="rect">
            <a:avLst/>
          </a:prstGeom>
          <a:ln/>
        </p:spPr>
        <p:style>
          <a:lnRef idx="2">
            <a:schemeClr val="accent5"/>
          </a:lnRef>
          <a:fillRef idx="1">
            <a:schemeClr val="lt1"/>
          </a:fillRef>
          <a:effectRef idx="0">
            <a:schemeClr val="accent5"/>
          </a:effectRef>
          <a:fontRef idx="minor">
            <a:schemeClr val="dk1"/>
          </a:fontRef>
        </p:style>
        <p:txBody>
          <a:bodyPr wrap="square">
            <a:spAutoFit/>
          </a:bodyPr>
          <a:lstStyle/>
          <a:p>
            <a:pPr algn="just"/>
            <a:r>
              <a:rPr lang="tr-TR" sz="2800" dirty="0">
                <a:ln>
                  <a:solidFill>
                    <a:srgbClr val="002060"/>
                  </a:solidFill>
                </a:ln>
                <a:solidFill>
                  <a:schemeClr val="tx2">
                    <a:lumMod val="60000"/>
                    <a:lumOff val="40000"/>
                  </a:schemeClr>
                </a:solidFill>
                <a:latin typeface="ALFABET98" pitchFamily="2" charset="0"/>
              </a:rPr>
              <a:t>“MUSTAFA’NIN BİR GÜNÜ’’ metnine göre aşağıdaki soruları yanıtlayalım.</a:t>
            </a:r>
          </a:p>
        </p:txBody>
      </p:sp>
      <p:pic>
        <p:nvPicPr>
          <p:cNvPr id="25602" name="Picture 2"/>
          <p:cNvPicPr>
            <a:picLocks noChangeAspect="1" noChangeArrowheads="1"/>
          </p:cNvPicPr>
          <p:nvPr/>
        </p:nvPicPr>
        <p:blipFill>
          <a:blip r:embed="rId3"/>
          <a:srcRect l="8789" t="21875" r="8007" b="10416"/>
          <a:stretch>
            <a:fillRect/>
          </a:stretch>
        </p:blipFill>
        <p:spPr bwMode="auto">
          <a:xfrm>
            <a:off x="285720" y="1428736"/>
            <a:ext cx="8572560" cy="464347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3"/>
          <a:srcRect l="9961" t="22916" r="8007" b="10416"/>
          <a:stretch>
            <a:fillRect/>
          </a:stretch>
        </p:blipFill>
        <p:spPr bwMode="auto">
          <a:xfrm>
            <a:off x="428596" y="1000108"/>
            <a:ext cx="8286808" cy="457203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Dikdörtgen"/>
          <p:cNvSpPr/>
          <p:nvPr/>
        </p:nvSpPr>
        <p:spPr>
          <a:xfrm>
            <a:off x="214282" y="1071546"/>
            <a:ext cx="8821156" cy="433148"/>
          </a:xfrm>
          <a:prstGeom prst="rect">
            <a:avLst/>
          </a:prstGeom>
          <a:solidFill>
            <a:srgbClr val="002060"/>
          </a:solidFill>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tr-TR" sz="2400" dirty="0">
                <a:ln>
                  <a:solidFill>
                    <a:schemeClr val="bg1"/>
                  </a:solidFill>
                </a:ln>
                <a:solidFill>
                  <a:schemeClr val="bg1"/>
                </a:solidFill>
                <a:effectLst>
                  <a:outerShdw blurRad="38100" dist="38100" dir="2700000" algn="tl">
                    <a:srgbClr val="000000">
                      <a:alpha val="43137"/>
                    </a:srgbClr>
                  </a:outerShdw>
                </a:effectLst>
                <a:latin typeface="ALFABET98" pitchFamily="2" charset="0"/>
              </a:rPr>
              <a:t>Aşağıdaki soruları “Sevde ile Bir Gün’’ metnine göre yanıtlayalım.</a:t>
            </a:r>
          </a:p>
        </p:txBody>
      </p:sp>
      <p:pic>
        <p:nvPicPr>
          <p:cNvPr id="2050" name="Picture 2"/>
          <p:cNvPicPr>
            <a:picLocks noChangeAspect="1" noChangeArrowheads="1"/>
          </p:cNvPicPr>
          <p:nvPr/>
        </p:nvPicPr>
        <p:blipFill>
          <a:blip r:embed="rId2"/>
          <a:srcRect l="4687" t="25000" r="54883" b="35416"/>
          <a:stretch>
            <a:fillRect/>
          </a:stretch>
        </p:blipFill>
        <p:spPr bwMode="auto">
          <a:xfrm>
            <a:off x="1785918" y="2071678"/>
            <a:ext cx="5286412" cy="2571768"/>
          </a:xfrm>
          <a:prstGeom prst="rect">
            <a:avLst/>
          </a:prstGeom>
          <a:ln>
            <a:noFill/>
          </a:ln>
          <a:effectLst>
            <a:outerShdw blurRad="190500" algn="tl" rotWithShape="0">
              <a:srgbClr val="000000">
                <a:alpha val="70000"/>
              </a:srgbClr>
            </a:outerShdw>
          </a:effec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3"/>
          <a:srcRect l="5859" t="22916" r="11523" b="11458"/>
          <a:stretch>
            <a:fillRect/>
          </a:stretch>
        </p:blipFill>
        <p:spPr bwMode="auto">
          <a:xfrm>
            <a:off x="714348" y="1142984"/>
            <a:ext cx="7715304" cy="42862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3"/>
          <a:srcRect l="10547" t="22916" r="27344" b="10416"/>
          <a:stretch>
            <a:fillRect/>
          </a:stretch>
        </p:blipFill>
        <p:spPr bwMode="auto">
          <a:xfrm>
            <a:off x="857224" y="1142984"/>
            <a:ext cx="7572428" cy="457203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srcRect l="66407" t="35417" r="7812" b="23958"/>
          <a:stretch>
            <a:fillRect/>
          </a:stretch>
        </p:blipFill>
        <p:spPr bwMode="auto">
          <a:xfrm>
            <a:off x="2500298" y="142852"/>
            <a:ext cx="3786214" cy="2857496"/>
          </a:xfrm>
          <a:prstGeom prst="ellipse">
            <a:avLst/>
          </a:prstGeom>
          <a:ln>
            <a:noFill/>
          </a:ln>
          <a:effectLst>
            <a:softEdge rad="112500"/>
          </a:effectLst>
        </p:spPr>
      </p:pic>
      <p:pic>
        <p:nvPicPr>
          <p:cNvPr id="1026" name="Picture 2"/>
          <p:cNvPicPr>
            <a:picLocks noChangeAspect="1" noChangeArrowheads="1"/>
          </p:cNvPicPr>
          <p:nvPr/>
        </p:nvPicPr>
        <p:blipFill>
          <a:blip r:embed="rId3"/>
          <a:srcRect l="7617" t="34375" r="36133" b="19791"/>
          <a:stretch>
            <a:fillRect/>
          </a:stretch>
        </p:blipFill>
        <p:spPr bwMode="auto">
          <a:xfrm>
            <a:off x="428596" y="2643182"/>
            <a:ext cx="8316000" cy="38115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srcRect l="10547" t="22916" r="26758" b="10416"/>
          <a:stretch>
            <a:fillRect/>
          </a:stretch>
        </p:blipFill>
        <p:spPr bwMode="auto">
          <a:xfrm>
            <a:off x="785786" y="1214422"/>
            <a:ext cx="7643866" cy="457203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srcRect l="10547" t="25000" r="35547" b="14583"/>
          <a:stretch>
            <a:fillRect/>
          </a:stretch>
        </p:blipFill>
        <p:spPr bwMode="auto">
          <a:xfrm>
            <a:off x="928662" y="928670"/>
            <a:ext cx="7215238" cy="471490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2" name="1 Dikdörtgen"/>
          <p:cNvSpPr/>
          <p:nvPr/>
        </p:nvSpPr>
        <p:spPr>
          <a:xfrm>
            <a:off x="357158" y="3214686"/>
            <a:ext cx="8215370" cy="3323987"/>
          </a:xfrm>
          <a:prstGeom prst="rect">
            <a:avLst/>
          </a:prstGeom>
        </p:spPr>
        <p:txBody>
          <a:bodyPr wrap="square">
            <a:spAutoFit/>
          </a:bodyPr>
          <a:lstStyle/>
          <a:p>
            <a:pPr algn="just"/>
            <a:r>
              <a:rPr lang="tr-TR" sz="2800" dirty="0">
                <a:solidFill>
                  <a:schemeClr val="bg1"/>
                </a:solidFill>
                <a:effectLst>
                  <a:outerShdw blurRad="38100" dist="38100" dir="2700000" algn="tl">
                    <a:srgbClr val="000000">
                      <a:alpha val="43137"/>
                    </a:srgbClr>
                  </a:outerShdw>
                </a:effectLst>
              </a:rPr>
              <a:t> </a:t>
            </a:r>
            <a:r>
              <a:rPr lang="tr-TR" sz="3500" dirty="0">
                <a:solidFill>
                  <a:srgbClr val="002060"/>
                </a:solidFill>
                <a:effectLst>
                  <a:outerShdw blurRad="38100" dist="38100" dir="2700000" algn="tl">
                    <a:srgbClr val="000000">
                      <a:alpha val="43137"/>
                    </a:srgbClr>
                  </a:outerShdw>
                </a:effectLst>
                <a:latin typeface="ALFABET98" pitchFamily="2" charset="0"/>
              </a:rPr>
              <a:t>Yemek yerken uymamız gereken kurallar vardır. Yemeğimizi üstümüze dökmeden, oturarak yemeliyiz. Ağzımızda lokma varken konuşmamalıyız. İhtiyacımız kadar yiyecek yemeli, ekmek ve yiyecek israfından kaçınmalıyız.</a:t>
            </a:r>
          </a:p>
        </p:txBody>
      </p:sp>
      <p:pic>
        <p:nvPicPr>
          <p:cNvPr id="1028" name="Picture 4" descr="Piknik sevenlere özel 10 sofra önerisi - Resim 1"/>
          <p:cNvPicPr>
            <a:picLocks noChangeAspect="1" noChangeArrowheads="1"/>
          </p:cNvPicPr>
          <p:nvPr/>
        </p:nvPicPr>
        <p:blipFill>
          <a:blip r:embed="rId3"/>
          <a:srcRect/>
          <a:stretch>
            <a:fillRect/>
          </a:stretch>
        </p:blipFill>
        <p:spPr bwMode="auto">
          <a:xfrm>
            <a:off x="2214546" y="0"/>
            <a:ext cx="4786346" cy="3500438"/>
          </a:xfrm>
          <a:prstGeom prst="ellipse">
            <a:avLst/>
          </a:prstGeom>
          <a:ln>
            <a:noFill/>
          </a:ln>
          <a:effectLst>
            <a:softEdge rad="112500"/>
          </a:effectLst>
        </p:spPr>
      </p:pic>
      <p:sp>
        <p:nvSpPr>
          <p:cNvPr id="5" name="4 Metin kutusu"/>
          <p:cNvSpPr txBox="1"/>
          <p:nvPr/>
        </p:nvSpPr>
        <p:spPr>
          <a:xfrm>
            <a:off x="0" y="357166"/>
            <a:ext cx="2595582" cy="1323439"/>
          </a:xfrm>
          <a:prstGeom prst="rect">
            <a:avLst/>
          </a:prstGeom>
          <a:noFill/>
        </p:spPr>
        <p:txBody>
          <a:bodyPr wrap="none" rtlCol="0">
            <a:spAutoFit/>
          </a:bodyPr>
          <a:lstStyle/>
          <a:p>
            <a:r>
              <a:rPr lang="tr-TR" sz="4000" dirty="0">
                <a:effectLst>
                  <a:outerShdw blurRad="38100" dist="38100" dir="2700000" algn="tl">
                    <a:srgbClr val="000000">
                      <a:alpha val="43137"/>
                    </a:srgbClr>
                  </a:outerShdw>
                </a:effectLst>
                <a:latin typeface="ALFABET98" pitchFamily="2" charset="0"/>
              </a:rPr>
              <a:t>Yeme-İçme</a:t>
            </a:r>
          </a:p>
          <a:p>
            <a:r>
              <a:rPr lang="tr-TR" sz="4000" dirty="0">
                <a:effectLst>
                  <a:outerShdw blurRad="38100" dist="38100" dir="2700000" algn="tl">
                    <a:srgbClr val="000000">
                      <a:alpha val="43137"/>
                    </a:srgbClr>
                  </a:outerShdw>
                </a:effectLst>
                <a:latin typeface="ALFABET98" pitchFamily="2" charset="0"/>
              </a:rPr>
              <a:t>   Adabı</a:t>
            </a:r>
          </a:p>
        </p:txBody>
      </p:sp>
      <p:sp>
        <p:nvSpPr>
          <p:cNvPr id="6" name="5 Metin kutusu"/>
          <p:cNvSpPr txBox="1"/>
          <p:nvPr/>
        </p:nvSpPr>
        <p:spPr>
          <a:xfrm>
            <a:off x="6429388" y="285728"/>
            <a:ext cx="2595582" cy="1323439"/>
          </a:xfrm>
          <a:prstGeom prst="rect">
            <a:avLst/>
          </a:prstGeom>
          <a:noFill/>
        </p:spPr>
        <p:txBody>
          <a:bodyPr wrap="none" rtlCol="0">
            <a:spAutoFit/>
          </a:bodyPr>
          <a:lstStyle/>
          <a:p>
            <a:r>
              <a:rPr lang="tr-TR" sz="4000" dirty="0">
                <a:effectLst>
                  <a:outerShdw blurRad="38100" dist="38100" dir="2700000" algn="tl">
                    <a:srgbClr val="000000">
                      <a:alpha val="43137"/>
                    </a:srgbClr>
                  </a:outerShdw>
                </a:effectLst>
                <a:latin typeface="ALFABET98" pitchFamily="2" charset="0"/>
              </a:rPr>
              <a:t>Yeme-İçme</a:t>
            </a:r>
          </a:p>
          <a:p>
            <a:r>
              <a:rPr lang="tr-TR" sz="4000" dirty="0">
                <a:effectLst>
                  <a:outerShdw blurRad="38100" dist="38100" dir="2700000" algn="tl">
                    <a:srgbClr val="000000">
                      <a:alpha val="43137"/>
                    </a:srgbClr>
                  </a:outerShdw>
                </a:effectLst>
                <a:latin typeface="ALFABET98" pitchFamily="2" charset="0"/>
              </a:rPr>
              <a:t>   Kuralları</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pic>
        <p:nvPicPr>
          <p:cNvPr id="18434" name="Picture 2" descr="https://www.ismailluleci.com/wp-content/uploads/2019/02/sofra-adab%C4%B1.jpg"/>
          <p:cNvPicPr>
            <a:picLocks noChangeAspect="1" noChangeArrowheads="1"/>
          </p:cNvPicPr>
          <p:nvPr/>
        </p:nvPicPr>
        <p:blipFill>
          <a:blip r:embed="rId3"/>
          <a:srcRect/>
          <a:stretch>
            <a:fillRect/>
          </a:stretch>
        </p:blipFill>
        <p:spPr bwMode="auto">
          <a:xfrm>
            <a:off x="357158" y="357166"/>
            <a:ext cx="8501122" cy="6124567"/>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pic>
        <p:nvPicPr>
          <p:cNvPr id="3" name="Yemek Yeme Adabı - Karagöz ve Hacivat - 1. Bölüm.mp4">
            <a:hlinkClick r:id="" action="ppaction://media"/>
          </p:cNvPr>
          <p:cNvPicPr>
            <a:picLocks noRot="1" noChangeAspect="1"/>
          </p:cNvPicPr>
          <p:nvPr>
            <a:videoFile r:link="rId1"/>
          </p:nvPr>
        </p:nvPicPr>
        <p:blipFill>
          <a:blip r:embed="rId4"/>
          <a:stretch>
            <a:fillRect/>
          </a:stretch>
        </p:blipFill>
        <p:spPr>
          <a:xfrm>
            <a:off x="642910" y="1000108"/>
            <a:ext cx="7786742" cy="5429288"/>
          </a:xfrm>
          <a:prstGeom prst="rect">
            <a:avLst/>
          </a:prstGeom>
        </p:spPr>
      </p:pic>
      <p:sp>
        <p:nvSpPr>
          <p:cNvPr id="4" name="3 Metin kutusu"/>
          <p:cNvSpPr txBox="1"/>
          <p:nvPr/>
        </p:nvSpPr>
        <p:spPr>
          <a:xfrm>
            <a:off x="1640749" y="571480"/>
            <a:ext cx="5862502" cy="338554"/>
          </a:xfrm>
          <a:prstGeom prst="rect">
            <a:avLst/>
          </a:prstGeom>
        </p:spPr>
        <p:style>
          <a:lnRef idx="2">
            <a:schemeClr val="accent1"/>
          </a:lnRef>
          <a:fillRef idx="1">
            <a:schemeClr val="lt1"/>
          </a:fillRef>
          <a:effectRef idx="0">
            <a:schemeClr val="accent1"/>
          </a:effectRef>
          <a:fontRef idx="minor">
            <a:schemeClr val="dk1"/>
          </a:fontRef>
        </p:style>
        <p:txBody>
          <a:bodyPr wrap="none" rtlCol="0">
            <a:spAutoFit/>
          </a:bodyPr>
          <a:lstStyle/>
          <a:p>
            <a:r>
              <a:rPr lang="tr-TR" sz="1600" dirty="0">
                <a:solidFill>
                  <a:srgbClr val="FF0000"/>
                </a:solidFill>
                <a:latin typeface="ALFABET98" pitchFamily="2" charset="0"/>
              </a:rPr>
              <a:t>KARAGÖZ İLE HACİVAT YEME-İÇME ADABINI ANLATIYOR</a:t>
            </a:r>
          </a:p>
        </p:txBody>
      </p:sp>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p:cTn id="7" fill="hold" display="0">
                  <p:stCondLst>
                    <p:cond delay="indefinite"/>
                  </p:stCondLst>
                  <p:endCondLst>
                    <p:cond evt="onNext" delay="0">
                      <p:tgtEl>
                        <p:sldTgt/>
                      </p:tgtEl>
                    </p:cond>
                    <p:cond evt="onPrev" delay="0">
                      <p:tgtEl>
                        <p:sldTgt/>
                      </p:tgtEl>
                    </p:cond>
                  </p:endCondLst>
                </p:cTn>
                <p:tgtEl>
                  <p:spTgt spid="3"/>
                </p:tgtEl>
              </p:cMediaNode>
            </p:vide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descr="Sevimli inek karikatür Çıkartması Pixerstick • Pixers® - Haydi ..."/>
          <p:cNvPicPr>
            <a:picLocks noChangeAspect="1" noChangeArrowheads="1"/>
          </p:cNvPicPr>
          <p:nvPr/>
        </p:nvPicPr>
        <p:blipFill>
          <a:blip r:embed="rId2"/>
          <a:srcRect/>
          <a:stretch>
            <a:fillRect/>
          </a:stretch>
        </p:blipFill>
        <p:spPr bwMode="auto">
          <a:xfrm>
            <a:off x="3357554" y="642918"/>
            <a:ext cx="2428892" cy="2286016"/>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7" name="6 Metin kutusu"/>
          <p:cNvSpPr txBox="1"/>
          <p:nvPr/>
        </p:nvSpPr>
        <p:spPr>
          <a:xfrm>
            <a:off x="571472" y="2714620"/>
            <a:ext cx="8358246" cy="2308324"/>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tr-TR" sz="3600" b="1" dirty="0">
                <a:ln w="900" cmpd="sng">
                  <a:solidFill>
                    <a:srgbClr val="7030A0">
                      <a:alpha val="55000"/>
                    </a:srgbClr>
                  </a:solidFill>
                  <a:prstDash val="solid"/>
                </a:ln>
                <a:solidFill>
                  <a:schemeClr val="tx2"/>
                </a:solidFill>
                <a:effectLst>
                  <a:innerShdw blurRad="101600" dist="76200" dir="5400000">
                    <a:schemeClr val="accent1">
                      <a:satMod val="190000"/>
                      <a:tint val="100000"/>
                      <a:alpha val="74000"/>
                    </a:schemeClr>
                  </a:innerShdw>
                </a:effectLst>
                <a:latin typeface="ALFABET98" pitchFamily="2" charset="0"/>
              </a:rPr>
              <a:t>İnekler “</a:t>
            </a:r>
            <a:r>
              <a:rPr lang="tr-TR" sz="3600" b="1" dirty="0" err="1">
                <a:ln w="900" cmpd="sng">
                  <a:solidFill>
                    <a:srgbClr val="7030A0">
                      <a:alpha val="55000"/>
                    </a:srgbClr>
                  </a:solidFill>
                  <a:prstDash val="solid"/>
                </a:ln>
                <a:solidFill>
                  <a:schemeClr val="tx2"/>
                </a:solidFill>
                <a:effectLst>
                  <a:innerShdw blurRad="101600" dist="76200" dir="5400000">
                    <a:schemeClr val="accent1">
                      <a:satMod val="190000"/>
                      <a:tint val="100000"/>
                      <a:alpha val="74000"/>
                    </a:schemeClr>
                  </a:innerShdw>
                </a:effectLst>
                <a:latin typeface="ALFABET98" pitchFamily="2" charset="0"/>
              </a:rPr>
              <a:t>möö</a:t>
            </a:r>
            <a:r>
              <a:rPr lang="tr-TR" sz="3600" b="1" dirty="0">
                <a:ln w="900" cmpd="sng">
                  <a:solidFill>
                    <a:srgbClr val="7030A0">
                      <a:alpha val="55000"/>
                    </a:srgbClr>
                  </a:solidFill>
                  <a:prstDash val="solid"/>
                </a:ln>
                <a:solidFill>
                  <a:schemeClr val="tx2"/>
                </a:solidFill>
                <a:effectLst>
                  <a:innerShdw blurRad="101600" dist="76200" dir="5400000">
                    <a:schemeClr val="accent1">
                      <a:satMod val="190000"/>
                      <a:tint val="100000"/>
                      <a:alpha val="74000"/>
                    </a:schemeClr>
                  </a:innerShdw>
                </a:effectLst>
                <a:latin typeface="ALFABET98" pitchFamily="2" charset="0"/>
              </a:rPr>
              <a:t>’’ diye ses çıkarır. Onların sütünden faydalanırız.  İnekler ot ile beslenir.  Dört ayaklıdırlar. Yukarıdaki ineğin siyah benekleri vardır.</a:t>
            </a:r>
          </a:p>
        </p:txBody>
      </p:sp>
      <p:sp>
        <p:nvSpPr>
          <p:cNvPr id="8" name="7 Metin kutusu"/>
          <p:cNvSpPr txBox="1"/>
          <p:nvPr/>
        </p:nvSpPr>
        <p:spPr>
          <a:xfrm>
            <a:off x="1857356" y="5214950"/>
            <a:ext cx="5500726" cy="1077218"/>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tr-TR" sz="3200" b="1" dirty="0">
                <a:ln w="10541" cmpd="sng">
                  <a:solidFill>
                    <a:schemeClr val="accent1">
                      <a:shade val="88000"/>
                      <a:satMod val="110000"/>
                    </a:schemeClr>
                  </a:solidFill>
                  <a:prstDash val="solid"/>
                </a:ln>
                <a:solidFill>
                  <a:srgbClr val="FF0000"/>
                </a:solidFill>
                <a:latin typeface="ALFABET98" pitchFamily="2" charset="0"/>
              </a:rPr>
              <a:t>Metnin 5.cümlesinde zıt anlamı bulunan kelimeleri bulalım.</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srcRect l="12305" t="25000" r="29687" b="18750"/>
          <a:stretch>
            <a:fillRect/>
          </a:stretch>
        </p:blipFill>
        <p:spPr bwMode="auto">
          <a:xfrm>
            <a:off x="1071538" y="1428736"/>
            <a:ext cx="7072362" cy="385765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p:cNvPicPr>
            <a:picLocks noChangeAspect="1" noChangeArrowheads="1"/>
          </p:cNvPicPr>
          <p:nvPr/>
        </p:nvPicPr>
        <p:blipFill>
          <a:blip r:embed="rId2"/>
          <a:srcRect l="52344" t="25000" r="8984" b="35416"/>
          <a:stretch>
            <a:fillRect/>
          </a:stretch>
        </p:blipFill>
        <p:spPr bwMode="auto">
          <a:xfrm>
            <a:off x="1785918" y="1857364"/>
            <a:ext cx="5292000" cy="2719500"/>
          </a:xfrm>
          <a:prstGeom prst="rect">
            <a:avLst/>
          </a:prstGeom>
          <a:ln>
            <a:noFill/>
          </a:ln>
          <a:effectLst>
            <a:outerShdw blurRad="190500" algn="tl" rotWithShape="0">
              <a:srgbClr val="000000">
                <a:alpha val="70000"/>
              </a:srgbClr>
            </a:outerShdw>
          </a:effec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srcRect l="52149" t="23958" r="30158" b="11458"/>
          <a:stretch>
            <a:fillRect/>
          </a:stretch>
        </p:blipFill>
        <p:spPr bwMode="auto">
          <a:xfrm>
            <a:off x="1214415" y="500042"/>
            <a:ext cx="2863085" cy="5796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3 Dikdörtgen"/>
          <p:cNvSpPr/>
          <p:nvPr/>
        </p:nvSpPr>
        <p:spPr>
          <a:xfrm>
            <a:off x="4214810" y="428604"/>
            <a:ext cx="3924000" cy="5904000"/>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tr-TR" sz="5100" dirty="0">
                <a:solidFill>
                  <a:srgbClr val="0070C0"/>
                </a:solidFill>
                <a:latin typeface="ALFABET98" pitchFamily="2" charset="0"/>
              </a:rPr>
              <a:t>Görsellerdeki</a:t>
            </a:r>
            <a:r>
              <a:rPr lang="tr-TR" sz="5400" dirty="0">
                <a:solidFill>
                  <a:srgbClr val="0070C0"/>
                </a:solidFill>
                <a:latin typeface="ALFABET98" pitchFamily="2" charset="0"/>
              </a:rPr>
              <a:t> mevsimler alfabetik  sıralanırsa hangisi sonda yer alır?</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a:srcRect l="31055" t="23958" r="8593" b="10416"/>
          <a:stretch>
            <a:fillRect/>
          </a:stretch>
        </p:blipFill>
        <p:spPr bwMode="auto">
          <a:xfrm>
            <a:off x="928662" y="1214422"/>
            <a:ext cx="7358114" cy="450059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a:srcRect l="16992" t="25000" r="50781" b="10416"/>
          <a:stretch>
            <a:fillRect/>
          </a:stretch>
        </p:blipFill>
        <p:spPr bwMode="auto">
          <a:xfrm>
            <a:off x="1214414" y="571480"/>
            <a:ext cx="6786610" cy="564360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l="30469" t="29167" r="10937" b="11458"/>
          <a:stretch>
            <a:fillRect/>
          </a:stretch>
        </p:blipFill>
        <p:spPr bwMode="auto">
          <a:xfrm>
            <a:off x="1928794" y="142852"/>
            <a:ext cx="4929222" cy="300039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27" name="Picture 3"/>
          <p:cNvPicPr>
            <a:picLocks noChangeAspect="1" noChangeArrowheads="1"/>
          </p:cNvPicPr>
          <p:nvPr/>
        </p:nvPicPr>
        <p:blipFill>
          <a:blip r:embed="rId4"/>
          <a:srcRect l="30469" t="23958" r="24805" b="59375"/>
          <a:stretch>
            <a:fillRect/>
          </a:stretch>
        </p:blipFill>
        <p:spPr bwMode="auto">
          <a:xfrm>
            <a:off x="214283" y="3357562"/>
            <a:ext cx="4000528" cy="14287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Picture 3"/>
          <p:cNvPicPr>
            <a:picLocks noChangeAspect="1" noChangeArrowheads="1"/>
          </p:cNvPicPr>
          <p:nvPr/>
        </p:nvPicPr>
        <p:blipFill>
          <a:blip r:embed="rId4"/>
          <a:srcRect l="30469" t="43750" r="24805" b="36458"/>
          <a:stretch>
            <a:fillRect/>
          </a:stretch>
        </p:blipFill>
        <p:spPr bwMode="auto">
          <a:xfrm>
            <a:off x="4500562" y="3357562"/>
            <a:ext cx="4357718" cy="14287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3"/>
          <p:cNvPicPr>
            <a:picLocks noChangeAspect="1" noChangeArrowheads="1"/>
          </p:cNvPicPr>
          <p:nvPr/>
        </p:nvPicPr>
        <p:blipFill>
          <a:blip r:embed="rId4"/>
          <a:srcRect l="30469" t="70833" r="24805" b="12500"/>
          <a:stretch>
            <a:fillRect/>
          </a:stretch>
        </p:blipFill>
        <p:spPr bwMode="auto">
          <a:xfrm>
            <a:off x="2357422" y="5072074"/>
            <a:ext cx="4143404" cy="135732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srcRect l="55078" t="27083" r="9179" b="9375"/>
          <a:stretch>
            <a:fillRect/>
          </a:stretch>
        </p:blipFill>
        <p:spPr bwMode="auto">
          <a:xfrm>
            <a:off x="1142976" y="357166"/>
            <a:ext cx="6643734" cy="614366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srcRect l="16992" t="22916" r="52539" b="8333"/>
          <a:stretch>
            <a:fillRect/>
          </a:stretch>
        </p:blipFill>
        <p:spPr bwMode="auto">
          <a:xfrm>
            <a:off x="1571604" y="357166"/>
            <a:ext cx="5786478" cy="600079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srcRect l="53906" t="22916" r="15039" b="15625"/>
          <a:stretch>
            <a:fillRect/>
          </a:stretch>
        </p:blipFill>
        <p:spPr bwMode="auto">
          <a:xfrm>
            <a:off x="1428728" y="428604"/>
            <a:ext cx="6050700" cy="5976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srcRect l="53321" t="25000" r="9765" b="11458"/>
          <a:stretch>
            <a:fillRect/>
          </a:stretch>
        </p:blipFill>
        <p:spPr bwMode="auto">
          <a:xfrm>
            <a:off x="1357290" y="571480"/>
            <a:ext cx="6143668" cy="550072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srcRect l="11133" t="23958" r="53711" b="10416"/>
          <a:stretch>
            <a:fillRect/>
          </a:stretch>
        </p:blipFill>
        <p:spPr bwMode="auto">
          <a:xfrm>
            <a:off x="2428860" y="142852"/>
            <a:ext cx="4286280" cy="450059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123" name="Picture 3"/>
          <p:cNvPicPr>
            <a:picLocks noChangeAspect="1" noChangeArrowheads="1"/>
          </p:cNvPicPr>
          <p:nvPr/>
        </p:nvPicPr>
        <p:blipFill>
          <a:blip r:embed="rId4"/>
          <a:srcRect l="14258" t="39583" r="31836" b="23958"/>
          <a:stretch>
            <a:fillRect/>
          </a:stretch>
        </p:blipFill>
        <p:spPr bwMode="auto">
          <a:xfrm>
            <a:off x="1821637" y="4714884"/>
            <a:ext cx="5544000" cy="172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srcRect l="30469" t="23958" r="11523" b="10416"/>
          <a:stretch>
            <a:fillRect/>
          </a:stretch>
        </p:blipFill>
        <p:spPr bwMode="auto">
          <a:xfrm>
            <a:off x="821505" y="714356"/>
            <a:ext cx="7500990" cy="542928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a:blip r:embed="rId2"/>
          <a:srcRect l="5468" t="29167" r="54688" b="31250"/>
          <a:stretch>
            <a:fillRect/>
          </a:stretch>
        </p:blipFill>
        <p:spPr bwMode="auto">
          <a:xfrm>
            <a:off x="1928794" y="1857364"/>
            <a:ext cx="5072098" cy="2643206"/>
          </a:xfrm>
          <a:prstGeom prst="rect">
            <a:avLst/>
          </a:prstGeom>
          <a:ln>
            <a:noFill/>
          </a:ln>
          <a:effectLst>
            <a:outerShdw blurRad="190500" algn="tl" rotWithShape="0">
              <a:srgbClr val="000000">
                <a:alpha val="70000"/>
              </a:srgbClr>
            </a:outerShdw>
          </a:effec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a:srcRect l="52149" t="22916" r="6835" b="9375"/>
          <a:stretch>
            <a:fillRect/>
          </a:stretch>
        </p:blipFill>
        <p:spPr bwMode="auto">
          <a:xfrm>
            <a:off x="1000100" y="571480"/>
            <a:ext cx="7143800" cy="571504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a:srcRect l="15234" t="21875" r="53125" b="8333"/>
          <a:stretch>
            <a:fillRect/>
          </a:stretch>
        </p:blipFill>
        <p:spPr bwMode="auto">
          <a:xfrm>
            <a:off x="1784427" y="214290"/>
            <a:ext cx="5575146" cy="6444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a:srcRect l="14062" t="22916" r="53711" b="14583"/>
          <a:stretch>
            <a:fillRect/>
          </a:stretch>
        </p:blipFill>
        <p:spPr bwMode="auto">
          <a:xfrm>
            <a:off x="1500166" y="142852"/>
            <a:ext cx="6143668" cy="642939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3"/>
          <a:srcRect l="52149" t="22916" r="14453" b="9375"/>
          <a:stretch>
            <a:fillRect/>
          </a:stretch>
        </p:blipFill>
        <p:spPr bwMode="auto">
          <a:xfrm>
            <a:off x="1500166" y="357166"/>
            <a:ext cx="6143668" cy="600079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3"/>
          <a:srcRect l="39258" t="27083" r="8007" b="11458"/>
          <a:stretch>
            <a:fillRect/>
          </a:stretch>
        </p:blipFill>
        <p:spPr bwMode="auto">
          <a:xfrm>
            <a:off x="928662" y="857232"/>
            <a:ext cx="7286676" cy="521497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4"/>
          <a:srcRect l="10547" t="22916" r="32617" b="10416"/>
          <a:stretch>
            <a:fillRect/>
          </a:stretch>
        </p:blipFill>
        <p:spPr bwMode="auto">
          <a:xfrm>
            <a:off x="607191" y="500042"/>
            <a:ext cx="7929618" cy="585791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5" name="Picture 7"/>
          <p:cNvPicPr>
            <a:picLocks noChangeAspect="1" noChangeArrowheads="1"/>
          </p:cNvPicPr>
          <p:nvPr/>
        </p:nvPicPr>
        <p:blipFill>
          <a:blip r:embed="rId2"/>
          <a:srcRect l="54102" t="29167" r="7226" b="31250"/>
          <a:stretch>
            <a:fillRect/>
          </a:stretch>
        </p:blipFill>
        <p:spPr bwMode="auto">
          <a:xfrm>
            <a:off x="1928794" y="1928802"/>
            <a:ext cx="5072098" cy="2722346"/>
          </a:xfrm>
          <a:prstGeom prst="rect">
            <a:avLst/>
          </a:prstGeom>
          <a:ln>
            <a:noFill/>
          </a:ln>
          <a:effectLst>
            <a:outerShdw blurRad="190500" algn="tl" rotWithShape="0">
              <a:srgbClr val="000000">
                <a:alpha val="70000"/>
              </a:srgbClr>
            </a:outerShdw>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3"/>
          <a:srcRect/>
          <a:stretch>
            <a:fillRect/>
          </a:stretch>
        </p:blipFill>
        <p:spPr bwMode="auto">
          <a:xfrm>
            <a:off x="2071670" y="142852"/>
            <a:ext cx="5400000" cy="3054081"/>
          </a:xfrm>
          <a:prstGeom prst="rect">
            <a:avLst/>
          </a:prstGeom>
          <a:ln>
            <a:noFill/>
          </a:ln>
          <a:effectLst>
            <a:softEdge rad="112500"/>
          </a:effectLst>
        </p:spPr>
      </p:pic>
      <p:sp>
        <p:nvSpPr>
          <p:cNvPr id="2" name="1 Dikdörtgen"/>
          <p:cNvSpPr/>
          <p:nvPr/>
        </p:nvSpPr>
        <p:spPr>
          <a:xfrm>
            <a:off x="214282" y="2428868"/>
            <a:ext cx="8712000" cy="4247317"/>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lgn="just"/>
            <a:r>
              <a:rPr lang="tr-TR" dirty="0"/>
              <a:t> </a:t>
            </a:r>
            <a:r>
              <a:rPr lang="tr-TR" sz="3000" dirty="0">
                <a:solidFill>
                  <a:schemeClr val="bg1"/>
                </a:solidFill>
                <a:effectLst>
                  <a:outerShdw blurRad="38100" dist="38100" dir="2700000" algn="tl">
                    <a:srgbClr val="000000">
                      <a:alpha val="43137"/>
                    </a:srgbClr>
                  </a:outerShdw>
                </a:effectLst>
                <a:latin typeface="ALFABET98" pitchFamily="2" charset="0"/>
              </a:rPr>
              <a:t>Öğretmen, Adem ve Yasemin’i yanına çağırdı. Saatler konusunu işleyecekti. Onların yardımına ihtiyacı vardı. Masanın yanında duran saati gösterdi. Çocuklardan saati taşımalarını istedi. Saatin büyüklüğüne tüm sınıf çok şaşırmıştı. Çocuklar da saati nasıl kaldıracaklarını düşünüyorlardı. Adem saate elini attı. Çok şaşırdı. Ağır olması gereken saat oldukça hafifti. Tek başına bile kaldırabilirdi. Öğretmeni saati kartondan yapmıştı.</a:t>
            </a:r>
          </a:p>
        </p:txBody>
      </p:sp>
      <p:sp>
        <p:nvSpPr>
          <p:cNvPr id="4" name="3 Metin kutusu"/>
          <p:cNvSpPr txBox="1"/>
          <p:nvPr/>
        </p:nvSpPr>
        <p:spPr>
          <a:xfrm>
            <a:off x="214282" y="785794"/>
            <a:ext cx="1571636" cy="1200329"/>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r>
              <a:rPr lang="tr-TR" sz="2400" dirty="0">
                <a:ln w="19050">
                  <a:solidFill>
                    <a:schemeClr val="tx2">
                      <a:tint val="1000"/>
                    </a:schemeClr>
                  </a:solidFill>
                  <a:prstDash val="solid"/>
                </a:ln>
                <a:solidFill>
                  <a:schemeClr val="accent3"/>
                </a:solidFill>
                <a:effectLst>
                  <a:outerShdw blurRad="38100" dist="38100" dir="2700000" algn="tl">
                    <a:srgbClr val="000000">
                      <a:alpha val="43137"/>
                    </a:srgbClr>
                  </a:outerShdw>
                </a:effectLst>
                <a:latin typeface="ALFABET98" pitchFamily="2" charset="0"/>
              </a:rPr>
              <a:t>BU SAATİ </a:t>
            </a:r>
          </a:p>
          <a:p>
            <a:r>
              <a:rPr lang="tr-TR" sz="2400" dirty="0">
                <a:ln w="19050">
                  <a:solidFill>
                    <a:schemeClr val="tx2">
                      <a:tint val="1000"/>
                    </a:schemeClr>
                  </a:solidFill>
                  <a:prstDash val="solid"/>
                </a:ln>
                <a:solidFill>
                  <a:schemeClr val="accent3"/>
                </a:solidFill>
                <a:effectLst>
                  <a:outerShdw blurRad="38100" dist="38100" dir="2700000" algn="tl">
                    <a:srgbClr val="000000">
                      <a:alpha val="43137"/>
                    </a:srgbClr>
                  </a:outerShdw>
                </a:effectLst>
                <a:latin typeface="ALFABET98" pitchFamily="2" charset="0"/>
              </a:rPr>
              <a:t>NASIL</a:t>
            </a:r>
          </a:p>
          <a:p>
            <a:r>
              <a:rPr lang="tr-TR" sz="2400" dirty="0">
                <a:ln w="19050">
                  <a:solidFill>
                    <a:schemeClr val="tx2">
                      <a:tint val="1000"/>
                    </a:schemeClr>
                  </a:solidFill>
                  <a:prstDash val="solid"/>
                </a:ln>
                <a:solidFill>
                  <a:schemeClr val="accent3"/>
                </a:solidFill>
                <a:effectLst>
                  <a:outerShdw blurRad="38100" dist="38100" dir="2700000" algn="tl">
                    <a:srgbClr val="000000">
                      <a:alpha val="43137"/>
                    </a:srgbClr>
                  </a:outerShdw>
                </a:effectLst>
                <a:latin typeface="ALFABET98" pitchFamily="2" charset="0"/>
              </a:rPr>
              <a:t>TAŞIRIZ?</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4" name="3 Dikdörtgen"/>
          <p:cNvSpPr/>
          <p:nvPr/>
        </p:nvSpPr>
        <p:spPr>
          <a:xfrm>
            <a:off x="857224" y="857232"/>
            <a:ext cx="7286676" cy="954107"/>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tr-TR" sz="2800" dirty="0">
                <a:latin typeface="ALFABET98" pitchFamily="2" charset="0"/>
              </a:rPr>
              <a:t>Aşağıdaki soruları </a:t>
            </a:r>
            <a:r>
              <a:rPr lang="tr-TR" sz="2400" dirty="0">
                <a:latin typeface="ALFABET98" pitchFamily="2" charset="0"/>
              </a:rPr>
              <a:t>“BU SAATİ  NASIL TAŞIRIZ?’</a:t>
            </a:r>
            <a:r>
              <a:rPr lang="tr-TR" sz="2800" dirty="0">
                <a:latin typeface="ALFABET98" pitchFamily="2" charset="0"/>
              </a:rPr>
              <a:t>’ metnine göre yanıtlayınız?</a:t>
            </a:r>
          </a:p>
        </p:txBody>
      </p:sp>
      <p:sp>
        <p:nvSpPr>
          <p:cNvPr id="5" name="4 Dikdörtgen"/>
          <p:cNvSpPr/>
          <p:nvPr/>
        </p:nvSpPr>
        <p:spPr>
          <a:xfrm>
            <a:off x="928662" y="2214554"/>
            <a:ext cx="7215238" cy="3908762"/>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marL="457200" indent="-457200">
              <a:buAutoNum type="arabicParenR"/>
            </a:pPr>
            <a:r>
              <a:rPr lang="tr-TR" sz="4400" dirty="0">
                <a:latin typeface="ALFABET98" pitchFamily="2" charset="0"/>
              </a:rPr>
              <a:t>Öğretmen kimleri yanına çağırdı?</a:t>
            </a:r>
          </a:p>
          <a:p>
            <a:pPr marL="457200" indent="-457200"/>
            <a:endParaRPr lang="tr-TR" sz="2800" dirty="0">
              <a:latin typeface="ALFABET98" pitchFamily="2" charset="0"/>
            </a:endParaRPr>
          </a:p>
          <a:p>
            <a:pPr marL="457200" indent="-457200"/>
            <a:r>
              <a:rPr lang="tr-TR" sz="4400" dirty="0">
                <a:latin typeface="ALFABET98" pitchFamily="2" charset="0"/>
              </a:rPr>
              <a:t>A) Ali ile Yasemin</a:t>
            </a:r>
          </a:p>
          <a:p>
            <a:pPr marL="457200" indent="-457200"/>
            <a:r>
              <a:rPr lang="tr-TR" sz="4400" dirty="0">
                <a:latin typeface="ALFABET98" pitchFamily="2" charset="0"/>
              </a:rPr>
              <a:t>B) Yasemin ile Kemal</a:t>
            </a:r>
          </a:p>
          <a:p>
            <a:pPr marL="457200" indent="-457200"/>
            <a:r>
              <a:rPr lang="tr-TR" sz="4400" dirty="0">
                <a:latin typeface="ALFABET98" pitchFamily="2" charset="0"/>
              </a:rPr>
              <a:t>C) Adem ile Yasemin</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6" name="5 Dikdörtgen"/>
          <p:cNvSpPr/>
          <p:nvPr/>
        </p:nvSpPr>
        <p:spPr>
          <a:xfrm>
            <a:off x="928662" y="1285860"/>
            <a:ext cx="7286676" cy="4339650"/>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marL="457200" indent="-457200"/>
            <a:r>
              <a:rPr lang="tr-TR" sz="4800" dirty="0">
                <a:latin typeface="ALFABET98" pitchFamily="2" charset="0"/>
              </a:rPr>
              <a:t>2)Öğretmen çocuklardan ne yapmalarını istedi?</a:t>
            </a:r>
          </a:p>
          <a:p>
            <a:pPr marL="457200" indent="-457200"/>
            <a:endParaRPr lang="tr-TR" sz="2800" dirty="0">
              <a:latin typeface="ALFABET98" pitchFamily="2" charset="0"/>
            </a:endParaRPr>
          </a:p>
          <a:p>
            <a:pPr marL="457200" indent="-457200"/>
            <a:r>
              <a:rPr lang="tr-TR" sz="4800" dirty="0">
                <a:latin typeface="ALFABET98" pitchFamily="2" charset="0"/>
              </a:rPr>
              <a:t>A) Saati okumalarını istedi. </a:t>
            </a:r>
          </a:p>
          <a:p>
            <a:pPr marL="457200" indent="-457200"/>
            <a:r>
              <a:rPr lang="tr-TR" sz="4800" dirty="0">
                <a:latin typeface="ALFABET98" pitchFamily="2" charset="0"/>
              </a:rPr>
              <a:t>B) Saati taşımalarını istedi.</a:t>
            </a:r>
          </a:p>
          <a:p>
            <a:pPr marL="457200" indent="-457200"/>
            <a:r>
              <a:rPr lang="tr-TR" sz="4800" dirty="0">
                <a:latin typeface="ALFABET98" pitchFamily="2" charset="0"/>
              </a:rPr>
              <a:t>C) Saati tutmalarını istedi.</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5" name="4 Dikdörtgen"/>
          <p:cNvSpPr/>
          <p:nvPr/>
        </p:nvSpPr>
        <p:spPr>
          <a:xfrm>
            <a:off x="857224" y="1357298"/>
            <a:ext cx="7572428" cy="4154984"/>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marL="457200" indent="-457200"/>
            <a:r>
              <a:rPr lang="tr-TR" sz="4800" dirty="0">
                <a:latin typeface="ALFABET98" pitchFamily="2" charset="0"/>
              </a:rPr>
              <a:t>3)Saatin hafif olmasının sebebi neydi?</a:t>
            </a:r>
          </a:p>
          <a:p>
            <a:pPr marL="457200" indent="-457200"/>
            <a:endParaRPr lang="tr-TR" sz="2400" dirty="0">
              <a:latin typeface="ALFABET98" pitchFamily="2" charset="0"/>
            </a:endParaRPr>
          </a:p>
          <a:p>
            <a:pPr marL="457200" indent="-457200"/>
            <a:r>
              <a:rPr lang="tr-TR" sz="4800" dirty="0">
                <a:latin typeface="ALFABET98" pitchFamily="2" charset="0"/>
              </a:rPr>
              <a:t>A) Saat plastikten yapılmıştı.</a:t>
            </a:r>
          </a:p>
          <a:p>
            <a:pPr marL="457200" indent="-457200"/>
            <a:r>
              <a:rPr lang="tr-TR" sz="4800" dirty="0">
                <a:latin typeface="ALFABET98" pitchFamily="2" charset="0"/>
              </a:rPr>
              <a:t>B) Saat tahtadan yapılmıştı.</a:t>
            </a:r>
          </a:p>
          <a:p>
            <a:pPr marL="457200" indent="-457200"/>
            <a:r>
              <a:rPr lang="tr-TR" sz="4800" dirty="0">
                <a:latin typeface="ALFABET98" pitchFamily="2" charset="0"/>
              </a:rPr>
              <a:t>C) Saat kağıttan yapılmıştı.</a:t>
            </a:r>
          </a:p>
        </p:txBody>
      </p:sp>
    </p:spTree>
  </p:cSld>
  <p:clrMapOvr>
    <a:masterClrMapping/>
  </p:clrMapOvr>
  <p:transition/>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292</TotalTime>
  <Words>552</Words>
  <Application>Microsoft Office PowerPoint</Application>
  <PresentationFormat>Ekran Gösterisi (4:3)</PresentationFormat>
  <Paragraphs>46</Paragraphs>
  <Slides>45</Slides>
  <Notes>3</Notes>
  <HiddenSlides>0</HiddenSlides>
  <MMClips>1</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45</vt:i4>
      </vt:variant>
    </vt:vector>
  </HeadingPairs>
  <TitlesOfParts>
    <vt:vector size="49" baseType="lpstr">
      <vt:lpstr>ALFABET98</vt:lpstr>
      <vt:lpstr>Arial</vt:lpstr>
      <vt:lpstr>Calibri</vt: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Okul</dc:creator>
  <cp:lastModifiedBy>SERKAN DEMİR</cp:lastModifiedBy>
  <cp:revision>53</cp:revision>
  <dcterms:created xsi:type="dcterms:W3CDTF">2020-04-26T00:39:18Z</dcterms:created>
  <dcterms:modified xsi:type="dcterms:W3CDTF">2022-04-06T17:22:51Z</dcterms:modified>
</cp:coreProperties>
</file>