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60" r:id="rId5"/>
    <p:sldId id="261" r:id="rId6"/>
    <p:sldId id="263" r:id="rId7"/>
    <p:sldId id="265" r:id="rId8"/>
    <p:sldId id="266" r:id="rId9"/>
    <p:sldId id="267"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30" name="29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F6F1C50-CB1B-417A-83BF-9D310D6F8CF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73D303DF-C213-4ACD-B918-3C52884DD249}" type="datetimeFigureOut">
              <a:rPr lang="tr-TR" smtClean="0"/>
              <a:pPr/>
              <a:t>29.04.2022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9F6F1C50-CB1B-417A-83BF-9D310D6F8CFE}"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3D303DF-C213-4ACD-B918-3C52884DD249}" type="datetimeFigureOut">
              <a:rPr lang="tr-TR" smtClean="0"/>
              <a:pPr/>
              <a:t>29.04.2022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F6F1C50-CB1B-417A-83BF-9D310D6F8CFE}"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99592" y="1"/>
            <a:ext cx="7558608" cy="1196751"/>
          </a:xfrm>
        </p:spPr>
        <p:txBody>
          <a:bodyPr>
            <a:normAutofit/>
          </a:bodyPr>
          <a:lstStyle/>
          <a:p>
            <a:r>
              <a:rPr lang="tr-TR" sz="4800" dirty="0" err="1">
                <a:solidFill>
                  <a:srgbClr val="FF0000"/>
                </a:solidFill>
                <a:latin typeface="Algerian" pitchFamily="82" charset="0"/>
              </a:rPr>
              <a:t>arICILIK</a:t>
            </a:r>
            <a:r>
              <a:rPr lang="tr-TR" sz="4800" dirty="0">
                <a:solidFill>
                  <a:srgbClr val="FF0000"/>
                </a:solidFill>
                <a:latin typeface="Algerian" pitchFamily="82" charset="0"/>
              </a:rPr>
              <a:t> NEDİR?</a:t>
            </a:r>
          </a:p>
        </p:txBody>
      </p:sp>
      <p:sp>
        <p:nvSpPr>
          <p:cNvPr id="3" name="2 Alt Başlık"/>
          <p:cNvSpPr>
            <a:spLocks noGrp="1"/>
          </p:cNvSpPr>
          <p:nvPr>
            <p:ph type="subTitle" idx="1"/>
          </p:nvPr>
        </p:nvSpPr>
        <p:spPr>
          <a:xfrm>
            <a:off x="1371600" y="1556792"/>
            <a:ext cx="6400800" cy="5112568"/>
          </a:xfrm>
        </p:spPr>
        <p:txBody>
          <a:bodyPr/>
          <a:lstStyle/>
          <a:p>
            <a:r>
              <a:rPr lang="tr-TR" dirty="0"/>
              <a:t>Arıcılık, balarısı kolonilerinin beslenmesi ve bakımı ile arı ürünleri elde edilerek zirai kazanç sağlanan meslektir. Bu işi yapanlara arıcı denir. Arıcılıkta en çok bal üretimi hedeflenir. Bunun yanında balmumu, polen, arı sütü, arı </a:t>
            </a:r>
            <a:r>
              <a:rPr lang="tr-TR" dirty="0" err="1"/>
              <a:t>zehiri</a:t>
            </a:r>
            <a:r>
              <a:rPr lang="tr-TR" dirty="0"/>
              <a:t> ve </a:t>
            </a:r>
            <a:r>
              <a:rPr lang="tr-TR" dirty="0" err="1"/>
              <a:t>propolis</a:t>
            </a:r>
            <a:r>
              <a:rPr lang="tr-TR" dirty="0"/>
              <a:t> gibi arı ürünleri de elde edilebilir.</a:t>
            </a:r>
          </a:p>
        </p:txBody>
      </p:sp>
    </p:spTree>
  </p:cSld>
  <p:clrMapOvr>
    <a:masterClrMapping/>
  </p:clrMapOvr>
  <p:transition>
    <p:dissolve/>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Halil\Pictures\Yeni klasör\indir.jpg"/>
          <p:cNvPicPr>
            <a:picLocks noChangeAspect="1" noChangeArrowheads="1"/>
          </p:cNvPicPr>
          <p:nvPr/>
        </p:nvPicPr>
        <p:blipFill>
          <a:blip r:embed="rId3" cstate="print"/>
          <a:srcRect/>
          <a:stretch>
            <a:fillRect/>
          </a:stretch>
        </p:blipFill>
        <p:spPr bwMode="auto">
          <a:xfrm>
            <a:off x="-263740" y="0"/>
            <a:ext cx="9588268" cy="6858000"/>
          </a:xfrm>
          <a:prstGeom prst="rect">
            <a:avLst/>
          </a:prstGeom>
          <a:noFill/>
        </p:spPr>
      </p:pic>
    </p:spTree>
  </p:cSld>
  <p:clrMapOvr>
    <a:masterClrMapping/>
  </p:clrMapOvr>
  <p:transition>
    <p:checker dir="vert"/>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800" dirty="0" err="1">
                <a:solidFill>
                  <a:srgbClr val="FF0000"/>
                </a:solidFill>
                <a:latin typeface="Algerian" pitchFamily="82" charset="0"/>
              </a:rPr>
              <a:t>SIĞIr</a:t>
            </a:r>
            <a:r>
              <a:rPr lang="tr-TR" sz="4800" dirty="0">
                <a:solidFill>
                  <a:srgbClr val="FF0000"/>
                </a:solidFill>
                <a:latin typeface="Algerian" pitchFamily="82" charset="0"/>
              </a:rPr>
              <a:t>  </a:t>
            </a:r>
            <a:r>
              <a:rPr lang="tr-TR" sz="4800" dirty="0" err="1">
                <a:solidFill>
                  <a:srgbClr val="FF0000"/>
                </a:solidFill>
                <a:latin typeface="Algerian" pitchFamily="82" charset="0"/>
              </a:rPr>
              <a:t>yetİstİrİcİlİĞiİ</a:t>
            </a:r>
            <a:r>
              <a:rPr lang="tr-TR" sz="4800" dirty="0">
                <a:solidFill>
                  <a:srgbClr val="FF0000"/>
                </a:solidFill>
                <a:latin typeface="Algerian" pitchFamily="82" charset="0"/>
              </a:rPr>
              <a:t>  </a:t>
            </a:r>
            <a:r>
              <a:rPr lang="tr-TR" sz="4800" dirty="0" err="1">
                <a:solidFill>
                  <a:srgbClr val="FF0000"/>
                </a:solidFill>
                <a:latin typeface="Algerian" pitchFamily="82" charset="0"/>
              </a:rPr>
              <a:t>nedİr</a:t>
            </a:r>
            <a:endParaRPr lang="tr-TR" sz="4800" dirty="0">
              <a:solidFill>
                <a:srgbClr val="FF0000"/>
              </a:solidFill>
              <a:latin typeface="Algerian" pitchFamily="82" charset="0"/>
            </a:endParaRPr>
          </a:p>
        </p:txBody>
      </p:sp>
      <p:sp>
        <p:nvSpPr>
          <p:cNvPr id="3" name="2 İçerik Yer Tutucusu"/>
          <p:cNvSpPr>
            <a:spLocks noGrp="1"/>
          </p:cNvSpPr>
          <p:nvPr>
            <p:ph idx="1"/>
          </p:nvPr>
        </p:nvSpPr>
        <p:spPr/>
        <p:txBody>
          <a:bodyPr/>
          <a:lstStyle/>
          <a:p>
            <a:r>
              <a:rPr lang="tr-TR" dirty="0"/>
              <a:t>Sığırların et verimini artırmak için besi sığırcılığı yapılır. Bilgili bir </a:t>
            </a:r>
            <a:r>
              <a:rPr lang="tr-TR" b="1" dirty="0"/>
              <a:t>besicilik</a:t>
            </a:r>
            <a:r>
              <a:rPr lang="tr-TR" dirty="0"/>
              <a:t> ile, hayvana yedirilen yem kaliteli ve ucuz ete çevrilir. ... Besiye alınan sığırlar ya kapalı ahırlarda veya etrafı uygun şekilde çevrili açıkta beslenir ya da meradan yararlanarak besi yapılır.</a:t>
            </a:r>
          </a:p>
        </p:txBody>
      </p:sp>
    </p:spTree>
  </p:cSld>
  <p:clrMapOvr>
    <a:masterClrMapping/>
  </p:clrMapOvr>
  <p:transition>
    <p:wedge/>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alil\Pictures\Yeni klasör\59b5a7f17152d8341408f29f.jpg"/>
          <p:cNvPicPr>
            <a:picLocks noChangeAspect="1" noChangeArrowheads="1"/>
          </p:cNvPicPr>
          <p:nvPr/>
        </p:nvPicPr>
        <p:blipFill>
          <a:blip r:embed="rId3" cstate="print"/>
          <a:srcRect/>
          <a:stretch>
            <a:fillRect/>
          </a:stretch>
        </p:blipFill>
        <p:spPr bwMode="auto">
          <a:xfrm>
            <a:off x="0" y="-243408"/>
            <a:ext cx="9144000" cy="7101408"/>
          </a:xfrm>
          <a:prstGeom prst="rect">
            <a:avLst/>
          </a:prstGeom>
          <a:noFill/>
        </p:spPr>
      </p:pic>
    </p:spTree>
  </p:cSld>
  <p:clrMapOvr>
    <a:masterClrMapping/>
  </p:clrMapOvr>
  <p:transition>
    <p:newsflash/>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800" dirty="0">
                <a:solidFill>
                  <a:srgbClr val="FF0000"/>
                </a:solidFill>
                <a:latin typeface="Algerian" pitchFamily="82" charset="0"/>
              </a:rPr>
              <a:t>Ördek </a:t>
            </a:r>
            <a:r>
              <a:rPr lang="tr-TR" sz="4800" dirty="0" err="1">
                <a:solidFill>
                  <a:srgbClr val="FF0000"/>
                </a:solidFill>
                <a:latin typeface="Algerian" pitchFamily="82" charset="0"/>
              </a:rPr>
              <a:t>yetİSTİRİCİLİĞİ</a:t>
            </a:r>
            <a:r>
              <a:rPr lang="tr-TR" sz="4800" dirty="0">
                <a:solidFill>
                  <a:srgbClr val="FF0000"/>
                </a:solidFill>
                <a:latin typeface="Algerian" pitchFamily="82" charset="0"/>
              </a:rPr>
              <a:t> NEDİR</a:t>
            </a:r>
          </a:p>
        </p:txBody>
      </p:sp>
      <p:sp>
        <p:nvSpPr>
          <p:cNvPr id="3" name="2 İçerik Yer Tutucusu"/>
          <p:cNvSpPr>
            <a:spLocks noGrp="1"/>
          </p:cNvSpPr>
          <p:nvPr>
            <p:ph idx="1"/>
          </p:nvPr>
        </p:nvSpPr>
        <p:spPr/>
        <p:txBody>
          <a:bodyPr>
            <a:normAutofit fontScale="77500" lnSpcReduction="20000"/>
          </a:bodyPr>
          <a:lstStyle/>
          <a:p>
            <a:pPr fontAlgn="base"/>
            <a:r>
              <a:rPr lang="tr-TR" dirty="0"/>
              <a:t>ördek yetiştiriciliği oldukça popülerdir ve kesinlikle karlı bir iştir. Dünyanın her yerinde ördekler vardır. Evcil ördek ırklarından sayısız et ve yumurta alınır. Evcil ördeklerin hepsi yabani kuşlardan gelir. Bu yabani kuşlar bütün dünyayı dolaşırlar ve evcilleştirilebilenler gıda olarak kullanılır. Ördeklerin suda yaşayan canlılar olduğunu muhtemelen biliyorsunuzdur. Bazı insanlar ördeklerin su olmadan yaşayamayacağını düşünür. Bu tamamen yanlış bir düşüncedir. Su olmayan bir ortamda da binlerce ördek yetiştirebilirsiniz. Tavukları veya diğer kümes kuşlarını da aynı şekilde yetiştirebilirsiniz. Ancak unutmayın ki su olmayan ortamlarda yetiştirilen ördekler döllenmemiş yumurta bırakır. Yani yumurtalardan ördek yavrusu çıkmaz. Ördeklerden yumurta almak istiyorsanız erkek ördeklerin ve suyun olması gerekir. Susuz ortamda kolayca ördek yetiştirebilirsiniz ancak çoğalma veya çiftleşme için suyun olması şarttır.</a:t>
            </a:r>
          </a:p>
          <a:p>
            <a:pPr fontAlgn="base"/>
            <a:r>
              <a:rPr lang="tr-TR" dirty="0"/>
              <a:t> </a:t>
            </a:r>
          </a:p>
          <a:p>
            <a:endParaRPr lang="tr-TR" dirty="0"/>
          </a:p>
        </p:txBody>
      </p:sp>
    </p:spTree>
  </p:cSld>
  <p:clrMapOvr>
    <a:masterClrMapping/>
  </p:clrMapOvr>
  <p:transition>
    <p:plus/>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alil\Pictures\Yeni klasör\ordek-yetistiriciligi.jpg"/>
          <p:cNvPicPr>
            <a:picLocks noChangeAspect="1" noChangeArrowheads="1"/>
          </p:cNvPicPr>
          <p:nvPr/>
        </p:nvPicPr>
        <p:blipFill>
          <a:blip r:embed="rId3" cstate="print"/>
          <a:srcRect/>
          <a:stretch>
            <a:fillRect/>
          </a:stretch>
        </p:blipFill>
        <p:spPr bwMode="auto">
          <a:xfrm>
            <a:off x="-29240" y="0"/>
            <a:ext cx="9173240" cy="6858000"/>
          </a:xfrm>
          <a:prstGeom prst="rect">
            <a:avLst/>
          </a:prstGeom>
          <a:noFill/>
        </p:spPr>
      </p:pic>
    </p:spTree>
  </p:cSld>
  <p:clrMapOvr>
    <a:masterClrMapping/>
  </p:clrMapOvr>
  <p:transition>
    <p:wheel spokes="8"/>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err="1">
                <a:solidFill>
                  <a:srgbClr val="FF0000"/>
                </a:solidFill>
                <a:latin typeface="Algerian" pitchFamily="82" charset="0"/>
              </a:rPr>
              <a:t>Hİndİ</a:t>
            </a:r>
            <a:r>
              <a:rPr lang="tr-TR" sz="4800" dirty="0">
                <a:solidFill>
                  <a:srgbClr val="FF0000"/>
                </a:solidFill>
                <a:latin typeface="Algerian" pitchFamily="82" charset="0"/>
              </a:rPr>
              <a:t> </a:t>
            </a:r>
            <a:r>
              <a:rPr lang="tr-TR" sz="4800" dirty="0" err="1">
                <a:solidFill>
                  <a:srgbClr val="FF0000"/>
                </a:solidFill>
                <a:latin typeface="Algerian" pitchFamily="82" charset="0"/>
              </a:rPr>
              <a:t>yetİSTİrİcİlĞİ</a:t>
            </a:r>
            <a:r>
              <a:rPr lang="tr-TR" sz="4800" dirty="0">
                <a:solidFill>
                  <a:srgbClr val="FF0000"/>
                </a:solidFill>
                <a:latin typeface="Algerian" pitchFamily="82" charset="0"/>
              </a:rPr>
              <a:t> NEDİR</a:t>
            </a:r>
          </a:p>
        </p:txBody>
      </p:sp>
      <p:sp>
        <p:nvSpPr>
          <p:cNvPr id="3" name="2 İçerik Yer Tutucusu"/>
          <p:cNvSpPr>
            <a:spLocks noGrp="1"/>
          </p:cNvSpPr>
          <p:nvPr>
            <p:ph idx="1"/>
          </p:nvPr>
        </p:nvSpPr>
        <p:spPr/>
        <p:txBody>
          <a:bodyPr>
            <a:normAutofit/>
          </a:bodyPr>
          <a:lstStyle/>
          <a:p>
            <a:pPr fontAlgn="base"/>
            <a:r>
              <a:rPr lang="tr-TR" dirty="0"/>
              <a:t>Hindiler yetiştirmek eğlencelidir ve buna ek olarak karlıdır. Bazı insanlar erkek hindileri evcil hayvan olarak beslemekten hoşlansa da genellikle eti için yetiştirilir. Çiftliğinize hindi yetiştiriciliğine başlamadan önce aşağıdaki adımları okumanızı tavsiye ediyoruz.</a:t>
            </a:r>
          </a:p>
          <a:p>
            <a:pPr fontAlgn="base"/>
            <a:r>
              <a:rPr lang="tr-TR" b="1" dirty="0"/>
              <a:t>İlginç bir not:</a:t>
            </a:r>
            <a:r>
              <a:rPr lang="tr-TR" dirty="0"/>
              <a:t> Hindi, esasen Orta Amerika kökenli bir canlıdır. Orta Amerika’dan Avrupa’ya götürülen hindiler orada evcil hale getirilmişler ve yabani hindi türleriyle çiftleştirilerek ABD’ye götürülmüşlerdir.</a:t>
            </a:r>
          </a:p>
          <a:p>
            <a:endParaRPr lang="tr-TR" dirty="0"/>
          </a:p>
        </p:txBody>
      </p:sp>
    </p:spTree>
  </p:cSld>
  <p:clrMapOvr>
    <a:masterClrMapping/>
  </p:clrMapOvr>
  <p:transition>
    <p:wheel spokes="2"/>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alil\Pictures\Yeni klasör\hindi-yetistiriciligi.jpg"/>
          <p:cNvPicPr>
            <a:picLocks noChangeAspect="1" noChangeArrowheads="1"/>
          </p:cNvPicPr>
          <p:nvPr/>
        </p:nvPicPr>
        <p:blipFill>
          <a:blip r:embed="rId3" cstate="print"/>
          <a:srcRect/>
          <a:stretch>
            <a:fillRect/>
          </a:stretch>
        </p:blipFill>
        <p:spPr bwMode="auto">
          <a:xfrm>
            <a:off x="0" y="0"/>
            <a:ext cx="9314061" cy="6858000"/>
          </a:xfrm>
          <a:prstGeom prst="rect">
            <a:avLst/>
          </a:prstGeom>
          <a:noFill/>
        </p:spPr>
      </p:pic>
    </p:spTree>
  </p:cSld>
  <p:clrMapOvr>
    <a:masterClrMapping/>
  </p:clrMapOvr>
  <p:transition>
    <p:wheel spokes="3"/>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blipFill>
            <a:blip r:embed="rId3" cstate="print"/>
            <a:tile tx="0" ty="0" sx="100000" sy="100000" flip="none" algn="tl"/>
          </a:blipFill>
        </p:spPr>
        <p:txBody>
          <a:bodyPr>
            <a:normAutofit/>
          </a:bodyPr>
          <a:lstStyle/>
          <a:p>
            <a:r>
              <a:rPr lang="tr-TR" sz="2800" dirty="0">
                <a:solidFill>
                  <a:srgbClr val="7030A0"/>
                </a:solidFill>
                <a:latin typeface="Algerian" pitchFamily="82" charset="0"/>
              </a:rPr>
              <a:t>HAZIRLAYAN:</a:t>
            </a:r>
          </a:p>
          <a:p>
            <a:r>
              <a:rPr lang="tr-TR" sz="4800" dirty="0">
                <a:solidFill>
                  <a:srgbClr val="00B0F0"/>
                </a:solidFill>
                <a:latin typeface="Algerian" pitchFamily="82" charset="0"/>
              </a:rPr>
              <a:t>AZRA TUNÇ:</a:t>
            </a:r>
          </a:p>
          <a:p>
            <a:pPr>
              <a:buNone/>
            </a:pPr>
            <a:endParaRPr lang="tr-TR" sz="4800" dirty="0">
              <a:solidFill>
                <a:srgbClr val="00B0F0"/>
              </a:solidFill>
              <a:latin typeface="Algerian" pitchFamily="82" charset="0"/>
            </a:endParaRPr>
          </a:p>
        </p:txBody>
      </p:sp>
      <p:sp>
        <p:nvSpPr>
          <p:cNvPr id="6" name="5 Gülen Yüz"/>
          <p:cNvSpPr/>
          <p:nvPr/>
        </p:nvSpPr>
        <p:spPr>
          <a:xfrm>
            <a:off x="1835696" y="3717032"/>
            <a:ext cx="1728192" cy="115212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Kalp"/>
          <p:cNvSpPr/>
          <p:nvPr/>
        </p:nvSpPr>
        <p:spPr>
          <a:xfrm>
            <a:off x="7380312" y="2492896"/>
            <a:ext cx="864096" cy="1008112"/>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sndAc>
      <p:stSnd>
        <p:snd r:embed="rId2" name="chimes.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56</TotalTime>
  <Words>305</Words>
  <Application>Microsoft Office PowerPoint</Application>
  <PresentationFormat>Ekran Gösterisi (4:3)</PresentationFormat>
  <Paragraphs>12</Paragraphs>
  <Slides>9</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9</vt:i4>
      </vt:variant>
    </vt:vector>
  </HeadingPairs>
  <TitlesOfParts>
    <vt:vector size="14" baseType="lpstr">
      <vt:lpstr>Algerian</vt:lpstr>
      <vt:lpstr>Calibri</vt:lpstr>
      <vt:lpstr>Constantia</vt:lpstr>
      <vt:lpstr>Wingdings 2</vt:lpstr>
      <vt:lpstr>Akış</vt:lpstr>
      <vt:lpstr>arICILIK NEDİR?</vt:lpstr>
      <vt:lpstr>PowerPoint Sunusu</vt:lpstr>
      <vt:lpstr>SIĞIr  yetİstİrİcİlİĞiİ  nedİr</vt:lpstr>
      <vt:lpstr>PowerPoint Sunusu</vt:lpstr>
      <vt:lpstr>Ördek yetİSTİRİCİLİĞİ NEDİR</vt:lpstr>
      <vt:lpstr>PowerPoint Sunusu</vt:lpstr>
      <vt:lpstr>Hİndİ yetİSTİrİcİlĞİ NEDİR</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Windows Kullanıcısı</dc:creator>
  <cp:lastModifiedBy>SERKAN DEMİR</cp:lastModifiedBy>
  <cp:revision>9</cp:revision>
  <dcterms:created xsi:type="dcterms:W3CDTF">2019-05-03T18:53:37Z</dcterms:created>
  <dcterms:modified xsi:type="dcterms:W3CDTF">2022-04-29T16:02:34Z</dcterms:modified>
</cp:coreProperties>
</file>