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9"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1CF876-8919-45BB-8358-92E29C772BCC}" v="908" dt="2021-01-20T06:18:33.407"/>
    <p1510:client id="{8A9BCEC4-6810-41A1-8D8D-1368C717DFC5}" v="820" dt="2021-01-20T06:39:31.808"/>
    <p1510:client id="{F65B0A21-81EC-4B5F-A7F2-D9FEEC86DB87}" v="1" dt="2021-02-16T18:40:59.8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954" y="10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Graphic 1" descr="Tag=AccentColor&#10;Flavor=Light&#10;Target=Fill">
            <a:extLst>
              <a:ext uri="{FF2B5EF4-FFF2-40B4-BE49-F238E27FC236}">
                <a16:creationId xmlns:a16="http://schemas.microsoft.com/office/drawing/2014/main" id="{0D57E7FA-E8FC-45AC-868F-CDC8144939D6}"/>
              </a:ext>
            </a:extLst>
          </p:cNvPr>
          <p:cNvSpPr/>
          <p:nvPr/>
        </p:nvSpPr>
        <p:spPr>
          <a:xfrm rot="10800000" flipV="1">
            <a:off x="2599854" y="527562"/>
            <a:ext cx="6992292" cy="5102484"/>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1508760" y="1591056"/>
            <a:ext cx="5705856" cy="3264408"/>
          </a:xfrm>
        </p:spPr>
        <p:txBody>
          <a:bodyPr anchor="b">
            <a:normAutofit/>
          </a:bodyPr>
          <a:lstStyle>
            <a:lvl1pPr algn="l">
              <a:defRPr sz="4800"/>
            </a:lvl1pPr>
          </a:lstStyle>
          <a:p>
            <a:r>
              <a:rPr lang="en-US"/>
              <a:t>Click to edit Master title style</a:t>
            </a:r>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1524000" y="4928616"/>
            <a:ext cx="5705856" cy="996696"/>
          </a:xfrm>
        </p:spPr>
        <p:txBody>
          <a:bodyPr/>
          <a:lstStyle>
            <a:lvl1pPr marL="0" indent="0" algn="l">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CE951E3-0794-422C-AF76-0AD4A7FB19EB}"/>
              </a:ext>
            </a:extLst>
          </p:cNvPr>
          <p:cNvSpPr>
            <a:spLocks noGrp="1"/>
          </p:cNvSpPr>
          <p:nvPr>
            <p:ph type="dt" sz="half" idx="10"/>
          </p:nvPr>
        </p:nvSpPr>
        <p:spPr/>
        <p:txBody>
          <a:bodyPr/>
          <a:lstStyle/>
          <a:p>
            <a:fld id="{3C04E684-10F4-4CC3-A0B9-F03AA7BE37CF}" type="datetimeFigureOut">
              <a:rPr lang="en-US" smtClean="0"/>
              <a:pPr/>
              <a:t>3/31/2022</a:t>
            </a:fld>
            <a:endParaRPr lang="en-US"/>
          </a:p>
        </p:txBody>
      </p:sp>
      <p:sp>
        <p:nvSpPr>
          <p:cNvPr id="5" name="Footer Placeholder 4">
            <a:extLst>
              <a:ext uri="{FF2B5EF4-FFF2-40B4-BE49-F238E27FC236}">
                <a16:creationId xmlns:a16="http://schemas.microsoft.com/office/drawing/2014/main" id="{114EBFA8-0291-4D77-A9D9-B17FC2382A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7AC4D4-C4EE-4624-A329-C608A1D5AFE1}"/>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712888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48EA59-A1BC-48B7-9495-6D5C6035B14B}"/>
              </a:ext>
            </a:extLst>
          </p:cNvPr>
          <p:cNvSpPr>
            <a:spLocks noGrp="1"/>
          </p:cNvSpPr>
          <p:nvPr>
            <p:ph type="dt" sz="half" idx="10"/>
          </p:nvPr>
        </p:nvSpPr>
        <p:spPr/>
        <p:txBody>
          <a:bodyPr/>
          <a:lstStyle/>
          <a:p>
            <a:fld id="{3C04E684-10F4-4CC3-A0B9-F03AA7BE37CF}" type="datetimeFigureOut">
              <a:rPr lang="en-US" smtClean="0"/>
              <a:pPr/>
              <a:t>3/31/2022</a:t>
            </a:fld>
            <a:endParaRPr lang="en-US"/>
          </a:p>
        </p:txBody>
      </p:sp>
      <p:sp>
        <p:nvSpPr>
          <p:cNvPr id="6" name="Footer Placeholder 5">
            <a:extLst>
              <a:ext uri="{FF2B5EF4-FFF2-40B4-BE49-F238E27FC236}">
                <a16:creationId xmlns:a16="http://schemas.microsoft.com/office/drawing/2014/main" id="{49F85A72-B50F-440E-AAD3-53C099F6D9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3070254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C888B-58B8-4428-8B1D-4E26FC5DD5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314F67B-D516-42FA-A2CA-2DCD37CFE8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2BA5FF-4919-4FF8-9C04-06CE156B762F}"/>
              </a:ext>
            </a:extLst>
          </p:cNvPr>
          <p:cNvSpPr>
            <a:spLocks noGrp="1"/>
          </p:cNvSpPr>
          <p:nvPr>
            <p:ph type="dt" sz="half" idx="10"/>
          </p:nvPr>
        </p:nvSpPr>
        <p:spPr/>
        <p:txBody>
          <a:bodyPr/>
          <a:lstStyle/>
          <a:p>
            <a:fld id="{3C04E684-10F4-4CC3-A0B9-F03AA7BE37CF}" type="datetimeFigureOut">
              <a:rPr lang="en-US" smtClean="0"/>
              <a:pPr/>
              <a:t>3/31/2022</a:t>
            </a:fld>
            <a:endParaRPr lang="en-US"/>
          </a:p>
        </p:txBody>
      </p:sp>
      <p:sp>
        <p:nvSpPr>
          <p:cNvPr id="5" name="Footer Placeholder 4">
            <a:extLst>
              <a:ext uri="{FF2B5EF4-FFF2-40B4-BE49-F238E27FC236}">
                <a16:creationId xmlns:a16="http://schemas.microsoft.com/office/drawing/2014/main" id="{CBEDA970-128E-4150-8E5A-A1B056E835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EC6CD1-EE5E-42EF-B76D-BB803BA6AB5E}"/>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41282981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0C2A1B-34CA-4877-9435-D77DF325757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255E5E-4A81-44CC-8D99-F56E625D463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9CEECF-A221-4ECC-AD9C-E197D516D24C}"/>
              </a:ext>
            </a:extLst>
          </p:cNvPr>
          <p:cNvSpPr>
            <a:spLocks noGrp="1"/>
          </p:cNvSpPr>
          <p:nvPr>
            <p:ph type="dt" sz="half" idx="10"/>
          </p:nvPr>
        </p:nvSpPr>
        <p:spPr/>
        <p:txBody>
          <a:bodyPr/>
          <a:lstStyle/>
          <a:p>
            <a:fld id="{3C04E684-10F4-4CC3-A0B9-F03AA7BE37CF}" type="datetimeFigureOut">
              <a:rPr lang="en-US" smtClean="0"/>
              <a:pPr/>
              <a:t>3/31/2022</a:t>
            </a:fld>
            <a:endParaRPr lang="en-US"/>
          </a:p>
        </p:txBody>
      </p:sp>
      <p:sp>
        <p:nvSpPr>
          <p:cNvPr id="5" name="Footer Placeholder 4">
            <a:extLst>
              <a:ext uri="{FF2B5EF4-FFF2-40B4-BE49-F238E27FC236}">
                <a16:creationId xmlns:a16="http://schemas.microsoft.com/office/drawing/2014/main" id="{018F41AE-0DDE-49ED-9F0C-E0E16F599A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B47FB7-77F0-4C43-B81E-D04B31C953DA}"/>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1813815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fld id="{3C04E684-10F4-4CC3-A0B9-F03AA7BE37CF}" type="datetimeFigureOut">
              <a:rPr lang="en-US" smtClean="0"/>
              <a:pPr/>
              <a:t>3/31/2022</a:t>
            </a:fld>
            <a:endParaRPr lang="en-US"/>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2656610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p>
        </p:txBody>
      </p:sp>
      <p:sp>
        <p:nvSpPr>
          <p:cNvPr id="3" name="Text Placeholder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fld id="{3C04E684-10F4-4CC3-A0B9-F03AA7BE37CF}" type="datetimeFigureOut">
              <a:rPr lang="en-US" smtClean="0"/>
              <a:pPr/>
              <a:t>3/31/2022</a:t>
            </a:fld>
            <a:endParaRPr lang="en-US"/>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2603281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p>
        </p:txBody>
      </p:sp>
      <p:sp>
        <p:nvSpPr>
          <p:cNvPr id="3" name="Content Placeholder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34240FE-0C6A-47E9-9B0A-7B3C60877372}"/>
              </a:ext>
            </a:extLst>
          </p:cNvPr>
          <p:cNvSpPr>
            <a:spLocks noGrp="1"/>
          </p:cNvSpPr>
          <p:nvPr>
            <p:ph type="dt" sz="half" idx="10"/>
          </p:nvPr>
        </p:nvSpPr>
        <p:spPr/>
        <p:txBody>
          <a:bodyPr/>
          <a:lstStyle/>
          <a:p>
            <a:fld id="{3C04E684-10F4-4CC3-A0B9-F03AA7BE37CF}" type="datetimeFigureOut">
              <a:rPr lang="en-US" smtClean="0"/>
              <a:pPr/>
              <a:t>3/31/2022</a:t>
            </a:fld>
            <a:endParaRPr lang="en-US"/>
          </a:p>
        </p:txBody>
      </p:sp>
      <p:sp>
        <p:nvSpPr>
          <p:cNvPr id="6" name="Footer Placeholder 5">
            <a:extLst>
              <a:ext uri="{FF2B5EF4-FFF2-40B4-BE49-F238E27FC236}">
                <a16:creationId xmlns:a16="http://schemas.microsoft.com/office/drawing/2014/main" id="{8671AE1B-BB18-4C7E-AA77-3A4D401A5F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75475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fld id="{3C04E684-10F4-4CC3-A0B9-F03AA7BE37CF}" type="datetimeFigureOut">
              <a:rPr lang="en-US" smtClean="0"/>
              <a:pPr/>
              <a:t>3/31/2022</a:t>
            </a:fld>
            <a:endParaRPr lang="en-US"/>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4275832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2843784" y="1572768"/>
            <a:ext cx="6501384" cy="4096512"/>
          </a:xfrm>
        </p:spPr>
        <p:txBody>
          <a:bodyPr>
            <a:normAutofit/>
          </a:bodyPr>
          <a:lstStyle>
            <a:lvl1pPr algn="ctr">
              <a:defRPr sz="4000"/>
            </a:lvl1pPr>
          </a:lstStyle>
          <a:p>
            <a:r>
              <a:rPr lang="en-US"/>
              <a:t>Click to edit Master title style</a:t>
            </a:r>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fld id="{3C04E684-10F4-4CC3-A0B9-F03AA7BE37CF}" type="datetimeFigureOut">
              <a:rPr lang="en-US" smtClean="0"/>
              <a:pPr/>
              <a:t>3/31/2022</a:t>
            </a:fld>
            <a:endParaRPr lang="en-US"/>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2032244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fld id="{3C04E684-10F4-4CC3-A0B9-F03AA7BE37CF}" type="datetimeFigureOut">
              <a:rPr lang="en-US" smtClean="0"/>
              <a:pPr/>
              <a:t>3/31/2022</a:t>
            </a:fld>
            <a:endParaRPr lang="en-US"/>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3972096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spTree>
      <p:nvGrpSpPr>
        <p:cNvPr id="1" name=""/>
        <p:cNvGrpSpPr/>
        <p:nvPr/>
      </p:nvGrpSpPr>
      <p:grpSpPr>
        <a:xfrm>
          <a:off x="0" y="0"/>
          <a:ext cx="0" cy="0"/>
          <a:chOff x="0" y="0"/>
          <a:chExt cx="0" cy="0"/>
        </a:xfrm>
      </p:grpSpPr>
      <p:sp>
        <p:nvSpPr>
          <p:cNvPr id="6" name="Freeform: Shape 5" descr="Mask ID=&#10;Mask position=bottom, center&#10;Mask family= brushstroke, landscape, wide">
            <a:extLst>
              <a:ext uri="{FF2B5EF4-FFF2-40B4-BE49-F238E27FC236}">
                <a16:creationId xmlns:a16="http://schemas.microsoft.com/office/drawing/2014/main" id="{736BF44D-E8DD-45FA-931D-CBCC67D57944}"/>
              </a:ext>
            </a:extLst>
          </p:cNvPr>
          <p:cNvSpPr/>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fld id="{3C04E684-10F4-4CC3-A0B9-F03AA7BE37CF}" type="datetimeFigureOut">
              <a:rPr lang="en-US" smtClean="0"/>
              <a:pPr/>
              <a:t>3/31/2022</a:t>
            </a:fld>
            <a:endParaRPr lang="en-US"/>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1879635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a:solidFill>
                <a:schemeClr val="tx1"/>
              </a:solidFill>
            </a:endParaRPr>
          </a:p>
        </p:txBody>
      </p:sp>
      <p:sp>
        <p:nvSpPr>
          <p:cNvPr id="2" name="Title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3534F-EA91-4A50-B0F6-10D689E458EF}"/>
              </a:ext>
            </a:extLst>
          </p:cNvPr>
          <p:cNvSpPr>
            <a:spLocks noGrp="1"/>
          </p:cNvSpPr>
          <p:nvPr>
            <p:ph type="dt" sz="half" idx="10"/>
          </p:nvPr>
        </p:nvSpPr>
        <p:spPr/>
        <p:txBody>
          <a:bodyPr/>
          <a:lstStyle/>
          <a:p>
            <a:fld id="{3C04E684-10F4-4CC3-A0B9-F03AA7BE37CF}" type="datetimeFigureOut">
              <a:rPr lang="en-US" smtClean="0"/>
              <a:pPr/>
              <a:t>3/31/2022</a:t>
            </a:fld>
            <a:endParaRPr lang="en-US"/>
          </a:p>
        </p:txBody>
      </p:sp>
      <p:sp>
        <p:nvSpPr>
          <p:cNvPr id="6" name="Footer Placeholder 5">
            <a:extLst>
              <a:ext uri="{FF2B5EF4-FFF2-40B4-BE49-F238E27FC236}">
                <a16:creationId xmlns:a16="http://schemas.microsoft.com/office/drawing/2014/main" id="{6C20F3F7-8B4B-4015-AA9C-109D05B2F146}"/>
              </a:ext>
            </a:extLst>
          </p:cNvPr>
          <p:cNvSpPr>
            <a:spLocks noGrp="1"/>
          </p:cNvSpPr>
          <p:nvPr>
            <p:ph type="ftr" sz="quarter" idx="11"/>
          </p:nvPr>
        </p:nvSpPr>
        <p:spPr/>
        <p:txBody>
          <a:bodyPr/>
          <a:lstStyle>
            <a:lvl1pPr algn="l">
              <a:defRPr/>
            </a:lvl1pPr>
          </a:lstStyle>
          <a:p>
            <a:endParaRPr lang="en-US"/>
          </a:p>
        </p:txBody>
      </p:sp>
      <p:sp>
        <p:nvSpPr>
          <p:cNvPr id="7" name="Slide Number Placeholder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610933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04E684-10F4-4CC3-A0B9-F03AA7BE37CF}" type="datetimeFigureOut">
              <a:rPr lang="en-US" smtClean="0"/>
              <a:pPr/>
              <a:t>3/31/2022</a:t>
            </a:fld>
            <a:endParaRPr lang="en-US"/>
          </a:p>
        </p:txBody>
      </p:sp>
      <p:sp>
        <p:nvSpPr>
          <p:cNvPr id="5" name="Footer Placeholder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845F5A-061D-4825-9AE9-D7794091C6CF}" type="slidenum">
              <a:rPr lang="en-US" smtClean="0"/>
              <a:pPr/>
              <a:t>‹#›</a:t>
            </a:fld>
            <a:endParaRPr lang="en-US"/>
          </a:p>
        </p:txBody>
      </p:sp>
    </p:spTree>
    <p:extLst>
      <p:ext uri="{BB962C8B-B14F-4D97-AF65-F5344CB8AC3E}">
        <p14:creationId xmlns:p14="http://schemas.microsoft.com/office/powerpoint/2010/main" val="2588979961"/>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2" r:id="rId6"/>
    <p:sldLayoutId id="2147483727" r:id="rId7"/>
    <p:sldLayoutId id="2147483728" r:id="rId8"/>
    <p:sldLayoutId id="2147483729" r:id="rId9"/>
    <p:sldLayoutId id="2147483730" r:id="rId10"/>
    <p:sldLayoutId id="2147483731" r:id="rId11"/>
    <p:sldLayoutId id="2147483733" r:id="rId12"/>
  </p:sldLayoutIdLst>
  <p:txStyles>
    <p:titleStyle>
      <a:lvl1pPr algn="l" defTabSz="914400" rtl="0" eaLnBrk="1" latinLnBrk="0" hangingPunct="1">
        <a:lnSpc>
          <a:spcPct val="90000"/>
        </a:lnSpc>
        <a:spcBef>
          <a:spcPct val="0"/>
        </a:spcBef>
        <a:buNone/>
        <a:defRPr sz="4000" i="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30">
            <a:extLst>
              <a:ext uri="{FF2B5EF4-FFF2-40B4-BE49-F238E27FC236}">
                <a16:creationId xmlns:a16="http://schemas.microsoft.com/office/drawing/2014/main" id="{0C277D19-7DB2-4EB7-A9D7-94188998E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32">
            <a:extLst>
              <a:ext uri="{FF2B5EF4-FFF2-40B4-BE49-F238E27FC236}">
                <a16:creationId xmlns:a16="http://schemas.microsoft.com/office/drawing/2014/main" id="{EB197D2C-A33B-4345-BB16-C894ABA82F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024" y="1040877"/>
            <a:ext cx="7080494" cy="4776246"/>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solidFill>
            <a:srgbClr val="BA9C8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Başlık 1"/>
          <p:cNvSpPr>
            <a:spLocks noGrp="1"/>
          </p:cNvSpPr>
          <p:nvPr>
            <p:ph type="ctrTitle"/>
          </p:nvPr>
        </p:nvSpPr>
        <p:spPr>
          <a:xfrm>
            <a:off x="1924216" y="1924217"/>
            <a:ext cx="4476584" cy="3009568"/>
          </a:xfrm>
        </p:spPr>
        <p:txBody>
          <a:bodyPr anchor="ctr">
            <a:normAutofit/>
          </a:bodyPr>
          <a:lstStyle/>
          <a:p>
            <a:r>
              <a:rPr lang="tr-TR" sz="5200">
                <a:solidFill>
                  <a:srgbClr val="FFFFFF"/>
                </a:solidFill>
                <a:cs typeface="Calibri Light"/>
              </a:rPr>
              <a:t>Doğal Afetler</a:t>
            </a:r>
            <a:endParaRPr lang="tr-TR" sz="5200">
              <a:solidFill>
                <a:srgbClr val="FFFFFF"/>
              </a:solidFill>
            </a:endParaRPr>
          </a:p>
        </p:txBody>
      </p:sp>
      <p:sp>
        <p:nvSpPr>
          <p:cNvPr id="3" name="Alt Başlık 2"/>
          <p:cNvSpPr>
            <a:spLocks noGrp="1"/>
          </p:cNvSpPr>
          <p:nvPr>
            <p:ph type="subTitle" idx="1"/>
          </p:nvPr>
        </p:nvSpPr>
        <p:spPr>
          <a:xfrm>
            <a:off x="7832035" y="2347197"/>
            <a:ext cx="3560203" cy="2163606"/>
          </a:xfrm>
        </p:spPr>
        <p:txBody>
          <a:bodyPr anchor="ctr">
            <a:normAutofit/>
          </a:bodyPr>
          <a:lstStyle/>
          <a:p>
            <a:r>
              <a:rPr lang="tr-TR"/>
              <a:t>Sosyal Bilgiler</a:t>
            </a:r>
          </a:p>
        </p:txBody>
      </p:sp>
      <p:sp>
        <p:nvSpPr>
          <p:cNvPr id="19457" name="Rectangle 1"/>
          <p:cNvSpPr>
            <a:spLocks noChangeArrowheads="1"/>
          </p:cNvSpPr>
          <p:nvPr/>
        </p:nvSpPr>
        <p:spPr bwMode="auto">
          <a:xfrm>
            <a:off x="0"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674425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964C14D-E118-44F4-BE17-2CF314B95CAB}"/>
              </a:ext>
            </a:extLst>
          </p:cNvPr>
          <p:cNvSpPr>
            <a:spLocks noGrp="1"/>
          </p:cNvSpPr>
          <p:nvPr>
            <p:ph type="title"/>
          </p:nvPr>
        </p:nvSpPr>
        <p:spPr/>
        <p:txBody>
          <a:bodyPr/>
          <a:lstStyle/>
          <a:p>
            <a:r>
              <a:rPr lang="tr-TR"/>
              <a:t>Deprem anı;</a:t>
            </a:r>
          </a:p>
        </p:txBody>
      </p:sp>
      <p:sp>
        <p:nvSpPr>
          <p:cNvPr id="3" name="İçerik Yer Tutucusu 2">
            <a:extLst>
              <a:ext uri="{FF2B5EF4-FFF2-40B4-BE49-F238E27FC236}">
                <a16:creationId xmlns:a16="http://schemas.microsoft.com/office/drawing/2014/main" id="{560524AF-E7C1-431F-9370-624CAD9ADA29}"/>
              </a:ext>
            </a:extLst>
          </p:cNvPr>
          <p:cNvSpPr>
            <a:spLocks noGrp="1"/>
          </p:cNvSpPr>
          <p:nvPr>
            <p:ph idx="1"/>
          </p:nvPr>
        </p:nvSpPr>
        <p:spPr>
          <a:xfrm>
            <a:off x="838200" y="1407831"/>
            <a:ext cx="10515600" cy="5325085"/>
          </a:xfrm>
        </p:spPr>
        <p:txBody>
          <a:bodyPr vert="horz" lIns="91440" tIns="45720" rIns="91440" bIns="45720" rtlCol="0" anchor="t">
            <a:normAutofit fontScale="85000" lnSpcReduction="20000"/>
          </a:bodyPr>
          <a:lstStyle/>
          <a:p>
            <a:pPr marL="0" indent="0"/>
            <a:r>
              <a:rPr lang="tr-TR">
                <a:ea typeface="+mn-lt"/>
                <a:cs typeface="+mn-lt"/>
              </a:rPr>
              <a:t>Sabitlenmemiş dolap, raf, pencere vb. eşyalardan uzak durulmalıdır.</a:t>
            </a:r>
            <a:endParaRPr lang="tr-TR"/>
          </a:p>
          <a:p>
            <a:r>
              <a:rPr lang="tr-TR">
                <a:ea typeface="+mn-lt"/>
                <a:cs typeface="+mn-lt"/>
              </a:rPr>
              <a:t>Varsa sağlam sandalyelerle desteklenmiş masa altına veya dolgun ve hacimli koltuk, kanepe, içi dolu sandık gibi koruma sağlayabilecek eşya yanına çömelerek hayat üçgeni oluşturulmalıdır.</a:t>
            </a:r>
            <a:endParaRPr lang="tr-TR"/>
          </a:p>
          <a:p>
            <a:r>
              <a:rPr lang="tr-TR">
                <a:ea typeface="+mn-lt"/>
                <a:cs typeface="+mn-lt"/>
              </a:rPr>
              <a:t>Baş iki el arasına alınarak veya bir koruyucu (yastık, kitap </a:t>
            </a:r>
            <a:r>
              <a:rPr lang="tr-TR" err="1">
                <a:ea typeface="+mn-lt"/>
                <a:cs typeface="+mn-lt"/>
              </a:rPr>
              <a:t>vb</a:t>
            </a:r>
            <a:r>
              <a:rPr lang="tr-TR">
                <a:ea typeface="+mn-lt"/>
                <a:cs typeface="+mn-lt"/>
              </a:rPr>
              <a:t>) malzeme ile korunmalıdır. Sarsıntı geçene kadar bu pozisyonda beklenmelidir.</a:t>
            </a:r>
            <a:endParaRPr lang="tr-TR"/>
          </a:p>
          <a:p>
            <a:r>
              <a:rPr lang="tr-TR">
                <a:ea typeface="+mn-lt"/>
                <a:cs typeface="+mn-lt"/>
              </a:rPr>
              <a:t>Güvenli bir yer bulup, diz üstü </a:t>
            </a:r>
            <a:r>
              <a:rPr lang="tr-TR" b="1">
                <a:ea typeface="+mn-lt"/>
                <a:cs typeface="+mn-lt"/>
              </a:rPr>
              <a:t>ÇÖK, </a:t>
            </a:r>
            <a:r>
              <a:rPr lang="tr-TR">
                <a:ea typeface="+mn-lt"/>
                <a:cs typeface="+mn-lt"/>
              </a:rPr>
              <a:t>Başını ve enseni koruyacak şekilde </a:t>
            </a:r>
            <a:r>
              <a:rPr lang="tr-TR" b="1">
                <a:ea typeface="+mn-lt"/>
                <a:cs typeface="+mn-lt"/>
              </a:rPr>
              <a:t>KAPAN, </a:t>
            </a:r>
            <a:r>
              <a:rPr lang="tr-TR">
                <a:ea typeface="+mn-lt"/>
                <a:cs typeface="+mn-lt"/>
              </a:rPr>
              <a:t>Düşmemek için sabit bir yere</a:t>
            </a:r>
            <a:r>
              <a:rPr lang="tr-TR" b="1">
                <a:ea typeface="+mn-lt"/>
                <a:cs typeface="+mn-lt"/>
              </a:rPr>
              <a:t> TUTUN</a:t>
            </a:r>
            <a:endParaRPr lang="tr-TR"/>
          </a:p>
          <a:p>
            <a:r>
              <a:rPr lang="tr-TR">
                <a:ea typeface="+mn-lt"/>
                <a:cs typeface="+mn-lt"/>
              </a:rPr>
              <a:t>Merdivenlere ya da çıkışlara doğru koşulmamalıdır.</a:t>
            </a:r>
            <a:endParaRPr lang="tr-TR"/>
          </a:p>
          <a:p>
            <a:r>
              <a:rPr lang="tr-TR">
                <a:ea typeface="+mn-lt"/>
                <a:cs typeface="+mn-lt"/>
              </a:rPr>
              <a:t>Balkona çıkılmamalıdır.</a:t>
            </a:r>
            <a:endParaRPr lang="tr-TR"/>
          </a:p>
          <a:p>
            <a:r>
              <a:rPr lang="tr-TR">
                <a:ea typeface="+mn-lt"/>
                <a:cs typeface="+mn-lt"/>
              </a:rPr>
              <a:t>Balkonlardan ya da pencerelerden aşağıya atlanmamalıdır.</a:t>
            </a:r>
            <a:endParaRPr lang="tr-TR"/>
          </a:p>
          <a:p>
            <a:r>
              <a:rPr lang="tr-TR">
                <a:ea typeface="+mn-lt"/>
                <a:cs typeface="+mn-lt"/>
              </a:rPr>
              <a:t>Kesinlikle asansör kullanılmamalıdır.</a:t>
            </a:r>
            <a:endParaRPr lang="tr-TR"/>
          </a:p>
          <a:p>
            <a:endParaRPr lang="tr-TR"/>
          </a:p>
        </p:txBody>
      </p:sp>
    </p:spTree>
    <p:extLst>
      <p:ext uri="{BB962C8B-B14F-4D97-AF65-F5344CB8AC3E}">
        <p14:creationId xmlns:p14="http://schemas.microsoft.com/office/powerpoint/2010/main" val="3263057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54694E9-6A7C-4ADC-B91B-317C804CDD26}"/>
              </a:ext>
            </a:extLst>
          </p:cNvPr>
          <p:cNvSpPr>
            <a:spLocks noGrp="1"/>
          </p:cNvSpPr>
          <p:nvPr>
            <p:ph type="title"/>
          </p:nvPr>
        </p:nvSpPr>
        <p:spPr/>
        <p:txBody>
          <a:bodyPr/>
          <a:lstStyle/>
          <a:p>
            <a:r>
              <a:rPr lang="tr-TR"/>
              <a:t>Devamı;</a:t>
            </a:r>
          </a:p>
        </p:txBody>
      </p:sp>
      <p:sp>
        <p:nvSpPr>
          <p:cNvPr id="3" name="İçerik Yer Tutucusu 2">
            <a:extLst>
              <a:ext uri="{FF2B5EF4-FFF2-40B4-BE49-F238E27FC236}">
                <a16:creationId xmlns:a16="http://schemas.microsoft.com/office/drawing/2014/main" id="{93A8E8E3-9B64-4BE3-8AC6-981B1EC9A673}"/>
              </a:ext>
            </a:extLst>
          </p:cNvPr>
          <p:cNvSpPr>
            <a:spLocks noGrp="1"/>
          </p:cNvSpPr>
          <p:nvPr>
            <p:ph idx="1"/>
          </p:nvPr>
        </p:nvSpPr>
        <p:spPr>
          <a:xfrm>
            <a:off x="838200" y="1609114"/>
            <a:ext cx="10515600" cy="5253199"/>
          </a:xfrm>
        </p:spPr>
        <p:txBody>
          <a:bodyPr vert="horz" lIns="91440" tIns="45720" rIns="91440" bIns="45720" rtlCol="0" anchor="t">
            <a:noAutofit/>
          </a:bodyPr>
          <a:lstStyle/>
          <a:p>
            <a:pPr marL="0" indent="0"/>
            <a:r>
              <a:rPr lang="tr-TR" sz="2000">
                <a:ea typeface="+mn-lt"/>
                <a:cs typeface="+mn-lt"/>
              </a:rPr>
              <a:t>Telefonlar acil durum ve yangınları bildirmek dışında kullanılmamalıdır.</a:t>
            </a:r>
            <a:endParaRPr lang="tr-TR" sz="2000"/>
          </a:p>
          <a:p>
            <a:r>
              <a:rPr lang="tr-TR" sz="2000">
                <a:ea typeface="+mn-lt"/>
                <a:cs typeface="+mn-lt"/>
              </a:rPr>
              <a:t>Kibrit, çakmak yakılmamalı, elektrik düğmelerine dokunulmamalıdır.</a:t>
            </a:r>
            <a:endParaRPr lang="tr-TR" sz="2000"/>
          </a:p>
          <a:p>
            <a:r>
              <a:rPr lang="tr-TR" sz="2000">
                <a:ea typeface="+mn-lt"/>
                <a:cs typeface="+mn-lt"/>
              </a:rPr>
              <a:t>Tekerlekli sandalyede isek tekerlekler kilitlenerek baş ve boyun korumaya alınmalıdır.</a:t>
            </a:r>
            <a:endParaRPr lang="tr-TR" sz="2000"/>
          </a:p>
          <a:p>
            <a:r>
              <a:rPr lang="tr-TR" sz="2000">
                <a:ea typeface="+mn-lt"/>
                <a:cs typeface="+mn-lt"/>
              </a:rPr>
              <a:t>Mutfak, imalathane, laboratuvar gibi iş aletlerinin bulunduğu yerlerde; ocak, fırın ve bu gibi cihazlar kapatılmalı, dökülebilecek malzeme ve maddelerden uzaklaşılmalıdır.</a:t>
            </a:r>
            <a:endParaRPr lang="tr-TR" sz="2000"/>
          </a:p>
          <a:p>
            <a:r>
              <a:rPr lang="tr-TR" sz="2000">
                <a:ea typeface="+mn-lt"/>
                <a:cs typeface="+mn-lt"/>
              </a:rPr>
              <a:t>Sarsıntı geçtikten sonra elektrik, gaz ve su vanalarını kapatılmalı, soba ve ısıtıcılar söndürülmelidir.</a:t>
            </a:r>
            <a:endParaRPr lang="tr-TR" sz="2000"/>
          </a:p>
          <a:p>
            <a:r>
              <a:rPr lang="tr-TR" sz="2000">
                <a:ea typeface="+mn-lt"/>
                <a:cs typeface="+mn-lt"/>
              </a:rPr>
              <a:t>Diğer güvenlik önlemleri alınarak gerekli olan eşya ve malzemeler alınarak bina daha önce tespit edilen yoldan derhal terk edilip toplanma bölgesine gidilmelidir.</a:t>
            </a:r>
            <a:endParaRPr lang="tr-TR" sz="2000"/>
          </a:p>
          <a:p>
            <a:r>
              <a:rPr lang="tr-TR" sz="2000">
                <a:ea typeface="+mn-lt"/>
                <a:cs typeface="+mn-lt"/>
              </a:rPr>
              <a:t>Okulda sınıfta ya da büroda ise sağlam sıra, masa altlarında veya yanında; koridorda ise duvarın yanına hayat üçgeni oluşturacak şekilde </a:t>
            </a:r>
            <a:r>
              <a:rPr lang="tr-TR" sz="2000" b="1">
                <a:ea typeface="+mn-lt"/>
                <a:cs typeface="+mn-lt"/>
              </a:rPr>
              <a:t>ÇÖK-KAPAN-TUTUN</a:t>
            </a:r>
            <a:r>
              <a:rPr lang="tr-TR" sz="2000">
                <a:ea typeface="+mn-lt"/>
                <a:cs typeface="+mn-lt"/>
              </a:rPr>
              <a:t> hareketi ile baş ve boyun korunmalıdır.</a:t>
            </a:r>
            <a:endParaRPr lang="tr-TR" sz="2000"/>
          </a:p>
          <a:p>
            <a:endParaRPr lang="tr-TR" sz="2000"/>
          </a:p>
          <a:p>
            <a:endParaRPr lang="tr-TR" sz="2000"/>
          </a:p>
        </p:txBody>
      </p:sp>
    </p:spTree>
    <p:extLst>
      <p:ext uri="{BB962C8B-B14F-4D97-AF65-F5344CB8AC3E}">
        <p14:creationId xmlns:p14="http://schemas.microsoft.com/office/powerpoint/2010/main" val="2555537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48C1DBD-6B8A-4338-A43C-DABF728B4D44}"/>
              </a:ext>
            </a:extLst>
          </p:cNvPr>
          <p:cNvSpPr>
            <a:spLocks noGrp="1"/>
          </p:cNvSpPr>
          <p:nvPr>
            <p:ph type="title"/>
          </p:nvPr>
        </p:nvSpPr>
        <p:spPr/>
        <p:txBody>
          <a:bodyPr/>
          <a:lstStyle/>
          <a:p>
            <a:r>
              <a:rPr lang="tr-TR"/>
              <a:t>Deprem anında açık alandaysanız;</a:t>
            </a:r>
          </a:p>
        </p:txBody>
      </p:sp>
      <p:sp>
        <p:nvSpPr>
          <p:cNvPr id="3" name="İçerik Yer Tutucusu 2">
            <a:extLst>
              <a:ext uri="{FF2B5EF4-FFF2-40B4-BE49-F238E27FC236}">
                <a16:creationId xmlns:a16="http://schemas.microsoft.com/office/drawing/2014/main" id="{E31391B7-D3BD-4B9D-94D0-71CA43B9F53F}"/>
              </a:ext>
            </a:extLst>
          </p:cNvPr>
          <p:cNvSpPr>
            <a:spLocks noGrp="1"/>
          </p:cNvSpPr>
          <p:nvPr>
            <p:ph idx="1"/>
          </p:nvPr>
        </p:nvSpPr>
        <p:spPr/>
        <p:txBody>
          <a:bodyPr vert="horz" lIns="91440" tIns="45720" rIns="91440" bIns="45720" rtlCol="0" anchor="t">
            <a:normAutofit fontScale="92500" lnSpcReduction="20000"/>
          </a:bodyPr>
          <a:lstStyle/>
          <a:p>
            <a:pPr marL="0" indent="0"/>
            <a:r>
              <a:rPr lang="tr-TR">
                <a:ea typeface="+mn-lt"/>
                <a:cs typeface="+mn-lt"/>
              </a:rPr>
              <a:t>Enerji hatları ve direklerinden, ağaçlardan, diğer binalardan ve duvar diplerinden uzaklaşılmalıdır. Açık arazide çömelerek etraftan gelen tehlikelere karşı hazırlıklı olunmalıdır.</a:t>
            </a:r>
            <a:endParaRPr lang="tr-TR"/>
          </a:p>
          <a:p>
            <a:r>
              <a:rPr lang="tr-TR">
                <a:ea typeface="+mn-lt"/>
                <a:cs typeface="+mn-lt"/>
              </a:rPr>
              <a:t>Toprak kayması olabilecek, taş veya kaya düşebilecek yamaç altlarında bulunulmamalıdır. Böyle bir ortamda bulunuluyorsa seri şekilde güvenli bir ortama geçilmelidir.</a:t>
            </a:r>
            <a:endParaRPr lang="tr-TR"/>
          </a:p>
          <a:p>
            <a:r>
              <a:rPr lang="tr-TR">
                <a:ea typeface="+mn-lt"/>
                <a:cs typeface="+mn-lt"/>
              </a:rPr>
              <a:t>Binalardan düşebilecek baca, cam kırıkları ve sıvalara karşı tedbirli olunmalıdır.</a:t>
            </a:r>
            <a:endParaRPr lang="tr-TR"/>
          </a:p>
          <a:p>
            <a:r>
              <a:rPr lang="tr-TR">
                <a:ea typeface="+mn-lt"/>
                <a:cs typeface="+mn-lt"/>
              </a:rPr>
              <a:t>Toprak altındaki kanalizasyon, elektrik ve gaz hatlarından gelecek tehlikelere karşı dikkatli olunmalıdır.</a:t>
            </a:r>
            <a:endParaRPr lang="tr-TR"/>
          </a:p>
          <a:p>
            <a:r>
              <a:rPr lang="tr-TR">
                <a:ea typeface="+mn-lt"/>
                <a:cs typeface="+mn-lt"/>
              </a:rPr>
              <a:t>Deniz kıyısından uzaklaşılmalıdır.</a:t>
            </a:r>
            <a:endParaRPr lang="tr-TR"/>
          </a:p>
          <a:p>
            <a:endParaRPr lang="tr-TR"/>
          </a:p>
        </p:txBody>
      </p:sp>
    </p:spTree>
    <p:extLst>
      <p:ext uri="{BB962C8B-B14F-4D97-AF65-F5344CB8AC3E}">
        <p14:creationId xmlns:p14="http://schemas.microsoft.com/office/powerpoint/2010/main" val="4136304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9937733-F09F-4DD4-8293-7EF665911F94}"/>
              </a:ext>
            </a:extLst>
          </p:cNvPr>
          <p:cNvSpPr>
            <a:spLocks noGrp="1"/>
          </p:cNvSpPr>
          <p:nvPr>
            <p:ph type="title"/>
          </p:nvPr>
        </p:nvSpPr>
        <p:spPr/>
        <p:txBody>
          <a:bodyPr/>
          <a:lstStyle/>
          <a:p>
            <a:r>
              <a:rPr lang="tr-TR">
                <a:ea typeface="+mj-lt"/>
                <a:cs typeface="+mj-lt"/>
              </a:rPr>
              <a:t>DEPREM</a:t>
            </a:r>
            <a:r>
              <a:rPr lang="tr-TR" b="1">
                <a:ea typeface="+mj-lt"/>
                <a:cs typeface="+mj-lt"/>
              </a:rPr>
              <a:t> </a:t>
            </a:r>
            <a:r>
              <a:rPr lang="tr-TR">
                <a:ea typeface="+mj-lt"/>
                <a:cs typeface="+mj-lt"/>
              </a:rPr>
              <a:t>ANINDA</a:t>
            </a:r>
            <a:r>
              <a:rPr lang="tr-TR" b="1">
                <a:ea typeface="+mj-lt"/>
                <a:cs typeface="+mj-lt"/>
              </a:rPr>
              <a:t> </a:t>
            </a:r>
            <a:r>
              <a:rPr lang="tr-TR">
                <a:ea typeface="+mj-lt"/>
                <a:cs typeface="+mj-lt"/>
              </a:rPr>
              <a:t>ARAÇ</a:t>
            </a:r>
            <a:r>
              <a:rPr lang="tr-TR" b="1">
                <a:ea typeface="+mj-lt"/>
                <a:cs typeface="+mj-lt"/>
              </a:rPr>
              <a:t> </a:t>
            </a:r>
            <a:r>
              <a:rPr lang="tr-TR">
                <a:ea typeface="+mj-lt"/>
                <a:cs typeface="+mj-lt"/>
              </a:rPr>
              <a:t>KULLANIYORSANIZ</a:t>
            </a:r>
            <a:r>
              <a:rPr lang="tr-TR" b="1">
                <a:ea typeface="+mj-lt"/>
                <a:cs typeface="+mj-lt"/>
              </a:rPr>
              <a:t>;</a:t>
            </a:r>
            <a:endParaRPr lang="tr-TR"/>
          </a:p>
        </p:txBody>
      </p:sp>
      <p:sp>
        <p:nvSpPr>
          <p:cNvPr id="3" name="İçerik Yer Tutucusu 2">
            <a:extLst>
              <a:ext uri="{FF2B5EF4-FFF2-40B4-BE49-F238E27FC236}">
                <a16:creationId xmlns:a16="http://schemas.microsoft.com/office/drawing/2014/main" id="{F2350A00-7431-451E-BA0C-37ADCBCA5638}"/>
              </a:ext>
            </a:extLst>
          </p:cNvPr>
          <p:cNvSpPr>
            <a:spLocks noGrp="1"/>
          </p:cNvSpPr>
          <p:nvPr>
            <p:ph idx="1"/>
          </p:nvPr>
        </p:nvSpPr>
        <p:spPr>
          <a:xfrm>
            <a:off x="665671" y="1781643"/>
            <a:ext cx="10515600" cy="4721236"/>
          </a:xfrm>
        </p:spPr>
        <p:txBody>
          <a:bodyPr vert="horz" lIns="91440" tIns="45720" rIns="91440" bIns="45720" rtlCol="0" anchor="t">
            <a:normAutofit fontScale="70000" lnSpcReduction="20000"/>
          </a:bodyPr>
          <a:lstStyle/>
          <a:p>
            <a:pPr marL="0" indent="0"/>
            <a:r>
              <a:rPr lang="tr-TR">
                <a:ea typeface="+mn-lt"/>
                <a:cs typeface="+mn-lt"/>
              </a:rPr>
              <a:t>Sarsıntı sırasında karayolunda seyir halindeyseniz;</a:t>
            </a:r>
            <a:endParaRPr lang="tr-TR"/>
          </a:p>
          <a:p>
            <a:r>
              <a:rPr lang="tr-TR">
                <a:ea typeface="+mn-lt"/>
                <a:cs typeface="+mn-lt"/>
              </a:rPr>
              <a:t>- Bulunduğunuz yer güvenli ise; yolu kapatmadan sağa yanaşıp durulmalıdır. Kontak anahtarı yerinde bırakılıp, pencereler kapalı olarak araç içerisinde beklenmelidir. Sarsıntı durduktan sonra açık alanlara gidilmelidir.</a:t>
            </a:r>
            <a:endParaRPr lang="tr-TR"/>
          </a:p>
          <a:p>
            <a:r>
              <a:rPr lang="tr-TR">
                <a:ea typeface="+mn-lt"/>
                <a:cs typeface="+mn-lt"/>
              </a:rPr>
              <a:t>- Araç meskun mahallerde ya da güvenli bir yerde değilse (ağaç ya da enerji hatları veya direklerinin yanında, köprü üstünde vb.); durdurulmalı, kontak anahtarı üzerinde bırakılarak terk edilmeli ve trafikten uzak açık alanlara gidilmelidir.</a:t>
            </a:r>
            <a:endParaRPr lang="tr-TR"/>
          </a:p>
          <a:p>
            <a:r>
              <a:rPr lang="tr-TR">
                <a:ea typeface="+mn-lt"/>
                <a:cs typeface="+mn-lt"/>
              </a:rPr>
              <a:t>Sarsıntı sırasında bir tünelin içindeyseniz ve çıkışa yakın değilseniz; araç durdurulup aşağıya inilmeli ve yanına yan yatarak ayaklar karına çekilip, ellerle baş ve boyun korunmalıdır. </a:t>
            </a:r>
            <a:r>
              <a:rPr lang="tr-TR" b="1">
                <a:ea typeface="+mn-lt"/>
                <a:cs typeface="+mn-lt"/>
              </a:rPr>
              <a:t>(ÇÖK-KAPAN-TUTUN)</a:t>
            </a:r>
            <a:endParaRPr lang="tr-TR"/>
          </a:p>
          <a:p>
            <a:r>
              <a:rPr lang="tr-TR">
                <a:ea typeface="+mn-lt"/>
                <a:cs typeface="+mn-lt"/>
              </a:rPr>
              <a:t>Kapalı bir otoparkta iseniz; araç dışına çıkılıp, yanına yan yatarak, ellerle baş ve boyun korunmalıdır. Yukarıdan düşebilecek tavan, tünel gibi büyük kitleler aracı belki ezecek ama yok etmeyecektir. Araç içinde olduğunuz takdirde, aracın üzerine düşen bir parça ile aracın içinde ezilebilirsiniz.</a:t>
            </a:r>
            <a:endParaRPr lang="tr-TR"/>
          </a:p>
          <a:p>
            <a:endParaRPr lang="tr-TR"/>
          </a:p>
        </p:txBody>
      </p:sp>
    </p:spTree>
    <p:extLst>
      <p:ext uri="{BB962C8B-B14F-4D97-AF65-F5344CB8AC3E}">
        <p14:creationId xmlns:p14="http://schemas.microsoft.com/office/powerpoint/2010/main" val="14606134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72A27D4-6A49-4394-BEB9-E3644DC804A9}"/>
              </a:ext>
            </a:extLst>
          </p:cNvPr>
          <p:cNvSpPr>
            <a:spLocks noGrp="1"/>
          </p:cNvSpPr>
          <p:nvPr>
            <p:ph type="title"/>
          </p:nvPr>
        </p:nvSpPr>
        <p:spPr>
          <a:xfrm>
            <a:off x="838200" y="365125"/>
            <a:ext cx="10515600" cy="1929412"/>
          </a:xfrm>
        </p:spPr>
        <p:txBody>
          <a:bodyPr>
            <a:normAutofit/>
          </a:bodyPr>
          <a:lstStyle/>
          <a:p>
            <a:r>
              <a:rPr lang="tr-TR" i="1"/>
              <a:t>METRODA VEYA DİĞER TOPLU TAŞIMA ARAÇLARINDAYSANIZ:</a:t>
            </a:r>
          </a:p>
          <a:p>
            <a:endParaRPr lang="tr-TR"/>
          </a:p>
        </p:txBody>
      </p:sp>
      <p:sp>
        <p:nvSpPr>
          <p:cNvPr id="3" name="İçerik Yer Tutucusu 2">
            <a:extLst>
              <a:ext uri="{FF2B5EF4-FFF2-40B4-BE49-F238E27FC236}">
                <a16:creationId xmlns:a16="http://schemas.microsoft.com/office/drawing/2014/main" id="{D3DBAE12-8161-478E-8F70-E99845C49C3E}"/>
              </a:ext>
            </a:extLst>
          </p:cNvPr>
          <p:cNvSpPr>
            <a:spLocks noGrp="1"/>
          </p:cNvSpPr>
          <p:nvPr>
            <p:ph idx="1"/>
          </p:nvPr>
        </p:nvSpPr>
        <p:spPr/>
        <p:txBody>
          <a:bodyPr vert="horz" lIns="91440" tIns="45720" rIns="91440" bIns="45720" rtlCol="0" anchor="t">
            <a:normAutofit/>
          </a:bodyPr>
          <a:lstStyle/>
          <a:p>
            <a:pPr marL="0" indent="0"/>
            <a:endParaRPr lang="tr-TR" b="1"/>
          </a:p>
          <a:p>
            <a:r>
              <a:rPr lang="tr-TR">
                <a:ea typeface="+mn-lt"/>
                <a:cs typeface="+mn-lt"/>
              </a:rPr>
              <a:t>Gerekmedikçe, kesinlikle metro ve trenden inilmemelidir. Elektriğe kapılabilirsiniz veya diğer hattan gelen başka bir metro yada tren size çarpabilir.</a:t>
            </a:r>
            <a:endParaRPr lang="tr-TR"/>
          </a:p>
          <a:p>
            <a:r>
              <a:rPr lang="tr-TR">
                <a:ea typeface="+mn-lt"/>
                <a:cs typeface="+mn-lt"/>
              </a:rPr>
              <a:t>Sarsıntı bitinceye kadar metro ya da trenin içinde, sıkıca tutturulmuş askı, korkuluk veya herhangi bir yere tutunmalı, metro veya tren personeli tarafından verilen talimatlara uyulmalıdır.</a:t>
            </a:r>
            <a:endParaRPr lang="tr-TR"/>
          </a:p>
          <a:p>
            <a:endParaRPr lang="tr-TR"/>
          </a:p>
        </p:txBody>
      </p:sp>
    </p:spTree>
    <p:extLst>
      <p:ext uri="{BB962C8B-B14F-4D97-AF65-F5344CB8AC3E}">
        <p14:creationId xmlns:p14="http://schemas.microsoft.com/office/powerpoint/2010/main" val="1725248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6637BB2-FF16-4939-87A1-46443698ECB4}"/>
              </a:ext>
            </a:extLst>
          </p:cNvPr>
          <p:cNvSpPr>
            <a:spLocks noGrp="1"/>
          </p:cNvSpPr>
          <p:nvPr>
            <p:ph type="title"/>
          </p:nvPr>
        </p:nvSpPr>
        <p:spPr>
          <a:xfrm>
            <a:off x="838200" y="91956"/>
            <a:ext cx="8085827" cy="1339940"/>
          </a:xfrm>
        </p:spPr>
        <p:txBody>
          <a:bodyPr/>
          <a:lstStyle/>
          <a:p>
            <a:r>
              <a:rPr lang="tr-TR"/>
              <a:t>DEPREM SONRASINDA YAPILMASI GEREKENLER</a:t>
            </a:r>
          </a:p>
          <a:p>
            <a:endParaRPr lang="tr-TR"/>
          </a:p>
        </p:txBody>
      </p:sp>
      <p:sp>
        <p:nvSpPr>
          <p:cNvPr id="3" name="İçerik Yer Tutucusu 2">
            <a:extLst>
              <a:ext uri="{FF2B5EF4-FFF2-40B4-BE49-F238E27FC236}">
                <a16:creationId xmlns:a16="http://schemas.microsoft.com/office/drawing/2014/main" id="{993A36D6-547F-4381-B7E4-35077F23AC07}"/>
              </a:ext>
            </a:extLst>
          </p:cNvPr>
          <p:cNvSpPr>
            <a:spLocks noGrp="1"/>
          </p:cNvSpPr>
          <p:nvPr>
            <p:ph idx="1"/>
          </p:nvPr>
        </p:nvSpPr>
        <p:spPr>
          <a:xfrm>
            <a:off x="838200" y="962135"/>
            <a:ext cx="10515600" cy="5756404"/>
          </a:xfrm>
        </p:spPr>
        <p:txBody>
          <a:bodyPr vert="horz" lIns="91440" tIns="45720" rIns="91440" bIns="45720" rtlCol="0" anchor="t">
            <a:noAutofit/>
          </a:bodyPr>
          <a:lstStyle/>
          <a:p>
            <a:pPr marL="0" indent="0"/>
            <a:r>
              <a:rPr lang="tr-TR" sz="2000">
                <a:ea typeface="+mn-lt"/>
                <a:cs typeface="+mn-lt"/>
              </a:rPr>
              <a:t>Önce kendi emniyetinizden emin olun.</a:t>
            </a:r>
            <a:endParaRPr lang="tr-TR" sz="2000"/>
          </a:p>
          <a:p>
            <a:r>
              <a:rPr lang="tr-TR" sz="2000">
                <a:ea typeface="+mn-lt"/>
                <a:cs typeface="+mn-lt"/>
              </a:rPr>
              <a:t>Sonra çevrenizde yardım edebileceğiniz kimse olup olmadığını kontrol edin.</a:t>
            </a:r>
            <a:endParaRPr lang="tr-TR" sz="2000"/>
          </a:p>
          <a:p>
            <a:r>
              <a:rPr lang="tr-TR" sz="2000">
                <a:ea typeface="+mn-lt"/>
                <a:cs typeface="+mn-lt"/>
              </a:rPr>
              <a:t>Depremlerden sonra çıkan yangınlar oldukça sık görülen ikincil afetlerdir. Bu nedenle eğer gaz kokusu alırsanız, gaz vanasını kapatın. Camları ve kapıları açın. Hemen binayı terk edin.</a:t>
            </a:r>
            <a:endParaRPr lang="tr-TR" sz="2000"/>
          </a:p>
          <a:p>
            <a:r>
              <a:rPr lang="tr-TR" sz="2000">
                <a:ea typeface="+mn-lt"/>
                <a:cs typeface="+mn-lt"/>
              </a:rPr>
              <a:t>Dökülen tehlikeli maddeleri temizleyin.</a:t>
            </a:r>
            <a:endParaRPr lang="tr-TR" sz="2000"/>
          </a:p>
          <a:p>
            <a:r>
              <a:rPr lang="tr-TR" sz="2000">
                <a:ea typeface="+mn-lt"/>
                <a:cs typeface="+mn-lt"/>
              </a:rPr>
              <a:t>Yerinden oynayan telefon ahizelerini telefonun üstüne koyun.</a:t>
            </a:r>
            <a:endParaRPr lang="tr-TR" sz="2000"/>
          </a:p>
          <a:p>
            <a:r>
              <a:rPr lang="tr-TR" sz="2000">
                <a:ea typeface="+mn-lt"/>
                <a:cs typeface="+mn-lt"/>
              </a:rPr>
              <a:t>Acil durum çantanızı yanınıza alın, mahalle buluşma noktanıza doğru harekete geçin.</a:t>
            </a:r>
            <a:endParaRPr lang="tr-TR" sz="2000"/>
          </a:p>
          <a:p>
            <a:r>
              <a:rPr lang="tr-TR" sz="2000">
                <a:ea typeface="+mn-lt"/>
                <a:cs typeface="+mn-lt"/>
              </a:rPr>
              <a:t>Radyo ve televizyon gibi kitle iletişim araçlarıyla size yapılacak uyarıları dinleyin.</a:t>
            </a:r>
            <a:endParaRPr lang="tr-TR" sz="2000"/>
          </a:p>
          <a:p>
            <a:r>
              <a:rPr lang="tr-TR" sz="2000">
                <a:ea typeface="+mn-lt"/>
                <a:cs typeface="+mn-lt"/>
              </a:rPr>
              <a:t>Cadde ve sokakları  acil yardım araçları için boş bırakın.</a:t>
            </a:r>
            <a:endParaRPr lang="tr-TR" sz="2000"/>
          </a:p>
          <a:p>
            <a:r>
              <a:rPr lang="tr-TR" sz="2000">
                <a:ea typeface="+mn-lt"/>
                <a:cs typeface="+mn-lt"/>
              </a:rPr>
              <a:t>Her büyük depremden sonra mutlaka artçı depremler olur. Artçı depremler zaman içerisinde seyrekleşir ve büyüklükleri azalır. Artçı depremler hasarlı binalarda zarara yol açabilir. Bu nedenle sarsıntılar tamamen bitene kadar hasarlı binalara girilmemelidir. Artçı depremler sırasında da ana depremde yapılması gerekenler yapılmalıdır.</a:t>
            </a:r>
            <a:endParaRPr lang="tr-TR" sz="2000"/>
          </a:p>
          <a:p>
            <a:endParaRPr lang="tr-TR" sz="2000"/>
          </a:p>
        </p:txBody>
      </p:sp>
    </p:spTree>
    <p:extLst>
      <p:ext uri="{BB962C8B-B14F-4D97-AF65-F5344CB8AC3E}">
        <p14:creationId xmlns:p14="http://schemas.microsoft.com/office/powerpoint/2010/main" val="895077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1A84F22-2B4A-4BED-955A-8EDD88D0CAD9}"/>
              </a:ext>
            </a:extLst>
          </p:cNvPr>
          <p:cNvSpPr>
            <a:spLocks noGrp="1"/>
          </p:cNvSpPr>
          <p:nvPr>
            <p:ph type="title"/>
          </p:nvPr>
        </p:nvSpPr>
        <p:spPr/>
        <p:txBody>
          <a:bodyPr/>
          <a:lstStyle/>
          <a:p>
            <a:r>
              <a:rPr lang="tr-TR"/>
              <a:t>Deprem sonrasında dışardaysanız;</a:t>
            </a:r>
          </a:p>
        </p:txBody>
      </p:sp>
      <p:sp>
        <p:nvSpPr>
          <p:cNvPr id="3" name="İçerik Yer Tutucusu 2">
            <a:extLst>
              <a:ext uri="{FF2B5EF4-FFF2-40B4-BE49-F238E27FC236}">
                <a16:creationId xmlns:a16="http://schemas.microsoft.com/office/drawing/2014/main" id="{4E2F8ACC-D58F-4F9F-BA56-5B72B3D0A227}"/>
              </a:ext>
            </a:extLst>
          </p:cNvPr>
          <p:cNvSpPr>
            <a:spLocks noGrp="1"/>
          </p:cNvSpPr>
          <p:nvPr>
            <p:ph idx="1"/>
          </p:nvPr>
        </p:nvSpPr>
        <p:spPr/>
        <p:txBody>
          <a:bodyPr vert="horz" lIns="91440" tIns="45720" rIns="91440" bIns="45720" rtlCol="0" anchor="t">
            <a:normAutofit/>
          </a:bodyPr>
          <a:lstStyle/>
          <a:p>
            <a:pPr marL="0" indent="0"/>
            <a:r>
              <a:rPr lang="tr-TR">
                <a:ea typeface="+mn-lt"/>
                <a:cs typeface="+mn-lt"/>
              </a:rPr>
              <a:t>Çevrenizdeki hasara dikkat ederek bunları not edin.</a:t>
            </a:r>
            <a:endParaRPr lang="tr-TR"/>
          </a:p>
          <a:p>
            <a:r>
              <a:rPr lang="tr-TR">
                <a:ea typeface="+mn-lt"/>
                <a:cs typeface="+mn-lt"/>
              </a:rPr>
              <a:t>Hasarlı binalardan ve enerji nakil hatlarından uzak durun.</a:t>
            </a:r>
            <a:endParaRPr lang="tr-TR"/>
          </a:p>
          <a:p>
            <a:r>
              <a:rPr lang="tr-TR">
                <a:ea typeface="+mn-lt"/>
                <a:cs typeface="+mn-lt"/>
              </a:rPr>
              <a:t>Önce yakın çevrenizde acil yardıma gerek duyanlara yardım edin.</a:t>
            </a:r>
            <a:endParaRPr lang="tr-TR"/>
          </a:p>
          <a:p>
            <a:r>
              <a:rPr lang="tr-TR">
                <a:ea typeface="+mn-lt"/>
                <a:cs typeface="+mn-lt"/>
              </a:rPr>
              <a:t>Sonra mahalle toplanma noktanıza gidin.</a:t>
            </a:r>
            <a:endParaRPr lang="tr-TR"/>
          </a:p>
          <a:p>
            <a:r>
              <a:rPr lang="tr-TR">
                <a:ea typeface="+mn-lt"/>
                <a:cs typeface="+mn-lt"/>
              </a:rPr>
              <a:t>Yardım çalışmalarına katılın. Özel ilgiye ihtiyacı olan afetzedelere -yaşlılar, bebekler, hamileler, engelliler- yardımcı olun.</a:t>
            </a:r>
            <a:endParaRPr lang="tr-TR"/>
          </a:p>
          <a:p>
            <a:endParaRPr lang="tr-TR"/>
          </a:p>
        </p:txBody>
      </p:sp>
    </p:spTree>
    <p:extLst>
      <p:ext uri="{BB962C8B-B14F-4D97-AF65-F5344CB8AC3E}">
        <p14:creationId xmlns:p14="http://schemas.microsoft.com/office/powerpoint/2010/main" val="28603919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FCDA62C-0934-4E5B-9DB4-9B6D3EACBDE8}"/>
              </a:ext>
            </a:extLst>
          </p:cNvPr>
          <p:cNvSpPr>
            <a:spLocks noGrp="1"/>
          </p:cNvSpPr>
          <p:nvPr>
            <p:ph type="title"/>
          </p:nvPr>
        </p:nvSpPr>
        <p:spPr/>
        <p:txBody>
          <a:bodyPr>
            <a:normAutofit/>
          </a:bodyPr>
          <a:lstStyle/>
          <a:p>
            <a:r>
              <a:rPr lang="tr-TR" b="1"/>
              <a:t>YIKINTI ALTINDA MAHSUR KALDIYSANIZ;</a:t>
            </a:r>
            <a:endParaRPr lang="tr-TR"/>
          </a:p>
          <a:p>
            <a:endParaRPr lang="tr-TR"/>
          </a:p>
        </p:txBody>
      </p:sp>
      <p:sp>
        <p:nvSpPr>
          <p:cNvPr id="3" name="İçerik Yer Tutucusu 2">
            <a:extLst>
              <a:ext uri="{FF2B5EF4-FFF2-40B4-BE49-F238E27FC236}">
                <a16:creationId xmlns:a16="http://schemas.microsoft.com/office/drawing/2014/main" id="{B34CB0AE-717B-4EBD-97F3-15A0BD6DDAA8}"/>
              </a:ext>
            </a:extLst>
          </p:cNvPr>
          <p:cNvSpPr>
            <a:spLocks noGrp="1"/>
          </p:cNvSpPr>
          <p:nvPr>
            <p:ph idx="1"/>
          </p:nvPr>
        </p:nvSpPr>
        <p:spPr/>
        <p:txBody>
          <a:bodyPr vert="horz" lIns="91440" tIns="45720" rIns="91440" bIns="45720" rtlCol="0" anchor="t">
            <a:normAutofit fontScale="92500" lnSpcReduction="10000"/>
          </a:bodyPr>
          <a:lstStyle/>
          <a:p>
            <a:pPr marL="285750" indent="-285750">
              <a:lnSpc>
                <a:spcPct val="90000"/>
              </a:lnSpc>
              <a:spcBef>
                <a:spcPct val="0"/>
              </a:spcBef>
              <a:buFont typeface="Arial,Sans-Serif" panose="020B0604020202020204" pitchFamily="34" charset="0"/>
            </a:pPr>
            <a:r>
              <a:rPr lang="tr-TR">
                <a:ea typeface="+mn-lt"/>
                <a:cs typeface="+mn-lt"/>
              </a:rPr>
              <a:t>Paniklemeden durumunuzu kontrol edin.</a:t>
            </a:r>
          </a:p>
          <a:p>
            <a:pPr marL="285750" indent="-285750">
              <a:lnSpc>
                <a:spcPct val="90000"/>
              </a:lnSpc>
              <a:spcBef>
                <a:spcPct val="0"/>
              </a:spcBef>
              <a:buFont typeface="Arial,Sans-Serif" panose="020B0604020202020204" pitchFamily="34" charset="0"/>
            </a:pPr>
            <a:r>
              <a:rPr lang="tr-TR">
                <a:ea typeface="+mn-lt"/>
                <a:cs typeface="+mn-lt"/>
              </a:rPr>
              <a:t>Hareket kabiliyetiniz kısıtlanmışsa çıkış için hayatınızı riske atacak hareketlere kalkışmayın. Biliniz ki kurtarma ekipleri en kısa zamanda size ulaşmak için çaba gösterecektir.</a:t>
            </a:r>
          </a:p>
          <a:p>
            <a:pPr marL="285750" indent="-285750">
              <a:lnSpc>
                <a:spcPct val="90000"/>
              </a:lnSpc>
              <a:spcBef>
                <a:spcPct val="0"/>
              </a:spcBef>
              <a:buFont typeface="Arial,Sans-Serif" panose="020B0604020202020204" pitchFamily="34" charset="0"/>
            </a:pPr>
            <a:r>
              <a:rPr lang="tr-TR">
                <a:ea typeface="+mn-lt"/>
                <a:cs typeface="+mn-lt"/>
              </a:rPr>
              <a:t>Enerjinizi en tasarruflu şekilde kullanmak için hareketlerinizi kontrol altında tutun.</a:t>
            </a:r>
          </a:p>
          <a:p>
            <a:pPr marL="285750" indent="-285750">
              <a:lnSpc>
                <a:spcPct val="90000"/>
              </a:lnSpc>
              <a:spcBef>
                <a:spcPct val="0"/>
              </a:spcBef>
              <a:buFont typeface="Arial,Sans-Serif" panose="020B0604020202020204" pitchFamily="34" charset="0"/>
            </a:pPr>
            <a:r>
              <a:rPr lang="tr-TR">
                <a:ea typeface="+mn-lt"/>
                <a:cs typeface="+mn-lt"/>
              </a:rPr>
              <a:t>El ve ayaklarınızı kullanabiliyorsanız su, kalorifer, gaz tesisatlarına, zemine vurmak suretiyle varlığınızı duyurmaya çalışın.</a:t>
            </a:r>
          </a:p>
          <a:p>
            <a:pPr marL="285750" indent="-285750">
              <a:lnSpc>
                <a:spcPct val="90000"/>
              </a:lnSpc>
              <a:spcBef>
                <a:spcPct val="0"/>
              </a:spcBef>
              <a:buFont typeface="Arial,Sans-Serif" panose="020B0604020202020204" pitchFamily="34" charset="0"/>
            </a:pPr>
            <a:r>
              <a:rPr lang="tr-TR">
                <a:ea typeface="+mn-lt"/>
                <a:cs typeface="+mn-lt"/>
              </a:rPr>
              <a:t>Sesinizi kullanabiliyorsanız kurtarma ekiplerinin seslerini duymaya ve onlara seslenmeye çalışınız. Ancak enerjinizi kontrollü kullanın.</a:t>
            </a:r>
          </a:p>
          <a:p>
            <a:pPr marL="285750" indent="-285750">
              <a:lnSpc>
                <a:spcPct val="90000"/>
              </a:lnSpc>
              <a:spcBef>
                <a:spcPct val="0"/>
              </a:spcBef>
            </a:pPr>
            <a:endParaRPr lang="tr-TR">
              <a:ea typeface="+mn-lt"/>
              <a:cs typeface="+mn-lt"/>
            </a:endParaRPr>
          </a:p>
          <a:p>
            <a:endParaRPr lang="tr-TR"/>
          </a:p>
        </p:txBody>
      </p:sp>
    </p:spTree>
    <p:extLst>
      <p:ext uri="{BB962C8B-B14F-4D97-AF65-F5344CB8AC3E}">
        <p14:creationId xmlns:p14="http://schemas.microsoft.com/office/powerpoint/2010/main" val="246399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9997F7C-B126-492C-92EB-B5AF8F0C6A92}"/>
              </a:ext>
            </a:extLst>
          </p:cNvPr>
          <p:cNvSpPr>
            <a:spLocks noGrp="1"/>
          </p:cNvSpPr>
          <p:nvPr>
            <p:ph type="title"/>
          </p:nvPr>
        </p:nvSpPr>
        <p:spPr/>
        <p:txBody>
          <a:bodyPr/>
          <a:lstStyle/>
          <a:p>
            <a:r>
              <a:rPr lang="tr-TR"/>
              <a:t>Sel nedir?</a:t>
            </a:r>
          </a:p>
        </p:txBody>
      </p:sp>
      <p:sp>
        <p:nvSpPr>
          <p:cNvPr id="3" name="İçerik Yer Tutucusu 2">
            <a:extLst>
              <a:ext uri="{FF2B5EF4-FFF2-40B4-BE49-F238E27FC236}">
                <a16:creationId xmlns:a16="http://schemas.microsoft.com/office/drawing/2014/main" id="{DF0BEB76-4FB0-4834-A41A-A05586E64BC5}"/>
              </a:ext>
            </a:extLst>
          </p:cNvPr>
          <p:cNvSpPr>
            <a:spLocks noGrp="1"/>
          </p:cNvSpPr>
          <p:nvPr>
            <p:ph idx="1"/>
          </p:nvPr>
        </p:nvSpPr>
        <p:spPr/>
        <p:txBody>
          <a:bodyPr vert="horz" lIns="91440" tIns="45720" rIns="91440" bIns="45720" rtlCol="0" anchor="t">
            <a:normAutofit/>
          </a:bodyPr>
          <a:lstStyle/>
          <a:p>
            <a:r>
              <a:rPr lang="tr-TR">
                <a:ea typeface="+mn-lt"/>
                <a:cs typeface="+mn-lt"/>
              </a:rPr>
              <a:t>Bir bölgede yeryüzünü belirli bir süre için tamamen veya kısmen su altında bırakan su akıntılarına </a:t>
            </a:r>
            <a:r>
              <a:rPr lang="tr-TR" b="1">
                <a:ea typeface="+mn-lt"/>
                <a:cs typeface="+mn-lt"/>
              </a:rPr>
              <a:t>sel</a:t>
            </a:r>
            <a:r>
              <a:rPr lang="tr-TR">
                <a:ea typeface="+mn-lt"/>
                <a:cs typeface="+mn-lt"/>
              </a:rPr>
              <a:t> denir. Sel olayı, ani ve fazla miktardaki yağış veya kar erimesi sonucu gerçekleşir. Ender de olsa gölet ve baraj setlerinin yıkılması sonucunda da sel olayı yaşanır.</a:t>
            </a:r>
            <a:endParaRPr lang="tr-TR"/>
          </a:p>
        </p:txBody>
      </p:sp>
    </p:spTree>
    <p:extLst>
      <p:ext uri="{BB962C8B-B14F-4D97-AF65-F5344CB8AC3E}">
        <p14:creationId xmlns:p14="http://schemas.microsoft.com/office/powerpoint/2010/main" val="17484723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B8150A2-DEAD-4F0C-A924-A598AE65035A}"/>
              </a:ext>
            </a:extLst>
          </p:cNvPr>
          <p:cNvSpPr>
            <a:spLocks noGrp="1"/>
          </p:cNvSpPr>
          <p:nvPr>
            <p:ph type="title"/>
          </p:nvPr>
        </p:nvSpPr>
        <p:spPr/>
        <p:txBody>
          <a:bodyPr/>
          <a:lstStyle/>
          <a:p>
            <a:r>
              <a:rPr lang="tr-TR"/>
              <a:t>Sele karşı alınacak önlemler;</a:t>
            </a:r>
          </a:p>
        </p:txBody>
      </p:sp>
      <p:sp>
        <p:nvSpPr>
          <p:cNvPr id="3" name="İçerik Yer Tutucusu 2">
            <a:extLst>
              <a:ext uri="{FF2B5EF4-FFF2-40B4-BE49-F238E27FC236}">
                <a16:creationId xmlns:a16="http://schemas.microsoft.com/office/drawing/2014/main" id="{1BA524C7-7F05-4700-B0AA-AD9A6F79EBBB}"/>
              </a:ext>
            </a:extLst>
          </p:cNvPr>
          <p:cNvSpPr>
            <a:spLocks noGrp="1"/>
          </p:cNvSpPr>
          <p:nvPr>
            <p:ph idx="1"/>
          </p:nvPr>
        </p:nvSpPr>
        <p:spPr/>
        <p:txBody>
          <a:bodyPr vert="horz" lIns="91440" tIns="45720" rIns="91440" bIns="45720" rtlCol="0" anchor="t">
            <a:normAutofit/>
          </a:bodyPr>
          <a:lstStyle/>
          <a:p>
            <a:pPr marL="0" indent="0"/>
            <a:r>
              <a:rPr lang="tr-TR">
                <a:ea typeface="+mn-lt"/>
                <a:cs typeface="+mn-lt"/>
              </a:rPr>
              <a:t> Dere ve akarsuların ıslah çalışmaları yapılmalı</a:t>
            </a:r>
            <a:endParaRPr lang="tr-TR"/>
          </a:p>
          <a:p>
            <a:r>
              <a:rPr lang="tr-TR">
                <a:ea typeface="+mn-lt"/>
                <a:cs typeface="+mn-lt"/>
              </a:rPr>
              <a:t> Ağaçlandırma yapmalıyız.</a:t>
            </a:r>
            <a:endParaRPr lang="tr-TR"/>
          </a:p>
          <a:p>
            <a:r>
              <a:rPr lang="tr-TR">
                <a:ea typeface="+mn-lt"/>
                <a:cs typeface="+mn-lt"/>
              </a:rPr>
              <a:t>Her yerin betonarme olmasına izin vermemeliyiz</a:t>
            </a:r>
            <a:endParaRPr lang="tr-TR"/>
          </a:p>
          <a:p>
            <a:r>
              <a:rPr lang="tr-TR">
                <a:ea typeface="+mn-lt"/>
                <a:cs typeface="+mn-lt"/>
              </a:rPr>
              <a:t> Şehirlerin yağan yağmurlara göre uygun bir altyapısı yapılmalı</a:t>
            </a:r>
            <a:endParaRPr lang="tr-TR"/>
          </a:p>
          <a:p>
            <a:r>
              <a:rPr lang="tr-TR">
                <a:ea typeface="+mn-lt"/>
                <a:cs typeface="+mn-lt"/>
              </a:rPr>
              <a:t> Evleri biraz yüksek yapmalıyız.</a:t>
            </a:r>
            <a:endParaRPr lang="tr-TR"/>
          </a:p>
          <a:p>
            <a:r>
              <a:rPr lang="tr-TR">
                <a:ea typeface="+mn-lt"/>
                <a:cs typeface="+mn-lt"/>
              </a:rPr>
              <a:t> Dere yataklarına ev yapmamalıyız.</a:t>
            </a:r>
            <a:endParaRPr lang="tr-TR"/>
          </a:p>
          <a:p>
            <a:endParaRPr lang="tr-TR"/>
          </a:p>
        </p:txBody>
      </p:sp>
    </p:spTree>
    <p:extLst>
      <p:ext uri="{BB962C8B-B14F-4D97-AF65-F5344CB8AC3E}">
        <p14:creationId xmlns:p14="http://schemas.microsoft.com/office/powerpoint/2010/main" val="3229955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a:p>
        </p:txBody>
      </p:sp>
      <p:sp useBgFill="1">
        <p:nvSpPr>
          <p:cNvPr id="10" name="Rectangle 9">
            <a:extLst>
              <a:ext uri="{FF2B5EF4-FFF2-40B4-BE49-F238E27FC236}">
                <a16:creationId xmlns:a16="http://schemas.microsoft.com/office/drawing/2014/main" id="{80E21785-62D8-430F-9521-90166EF7C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ED7CF8A0-D3E4-4A16-87D3-1D973AC61B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13296" y="697832"/>
            <a:ext cx="8189484" cy="5541981"/>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solidFill>
            <a:srgbClr val="BA9C8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Başlık 1">
            <a:extLst>
              <a:ext uri="{FF2B5EF4-FFF2-40B4-BE49-F238E27FC236}">
                <a16:creationId xmlns:a16="http://schemas.microsoft.com/office/drawing/2014/main" id="{61AB5213-7E2A-4455-8B78-BD74F24BC6DD}"/>
              </a:ext>
            </a:extLst>
          </p:cNvPr>
          <p:cNvSpPr>
            <a:spLocks noGrp="1"/>
          </p:cNvSpPr>
          <p:nvPr>
            <p:ph type="title"/>
          </p:nvPr>
        </p:nvSpPr>
        <p:spPr>
          <a:xfrm>
            <a:off x="3627397" y="1883906"/>
            <a:ext cx="5541054" cy="2149412"/>
          </a:xfrm>
        </p:spPr>
        <p:txBody>
          <a:bodyPr vert="horz" lIns="91440" tIns="45720" rIns="91440" bIns="45720" rtlCol="0" anchor="b">
            <a:normAutofit/>
          </a:bodyPr>
          <a:lstStyle/>
          <a:p>
            <a:pPr algn="ctr"/>
            <a:r>
              <a:rPr lang="en-US" sz="4800" i="1" err="1">
                <a:solidFill>
                  <a:srgbClr val="FFFFFF"/>
                </a:solidFill>
              </a:rPr>
              <a:t>Doğal</a:t>
            </a:r>
            <a:r>
              <a:rPr lang="en-US" sz="4800" i="1">
                <a:solidFill>
                  <a:srgbClr val="FFFFFF"/>
                </a:solidFill>
              </a:rPr>
              <a:t> </a:t>
            </a:r>
            <a:r>
              <a:rPr lang="en-US" sz="4800" i="1" err="1">
                <a:solidFill>
                  <a:srgbClr val="FFFFFF"/>
                </a:solidFill>
              </a:rPr>
              <a:t>afet</a:t>
            </a:r>
            <a:r>
              <a:rPr lang="en-US" sz="4800" i="1">
                <a:solidFill>
                  <a:srgbClr val="FFFFFF"/>
                </a:solidFill>
              </a:rPr>
              <a:t> </a:t>
            </a:r>
            <a:r>
              <a:rPr lang="en-US" sz="4800" i="1" err="1">
                <a:solidFill>
                  <a:srgbClr val="FFFFFF"/>
                </a:solidFill>
              </a:rPr>
              <a:t>nedir?Açıklayınız</a:t>
            </a:r>
            <a:r>
              <a:rPr lang="en-US" sz="4800" i="1">
                <a:solidFill>
                  <a:srgbClr val="FFFFFF"/>
                </a:solidFill>
              </a:rPr>
              <a:t>.</a:t>
            </a:r>
          </a:p>
        </p:txBody>
      </p:sp>
    </p:spTree>
    <p:extLst>
      <p:ext uri="{BB962C8B-B14F-4D97-AF65-F5344CB8AC3E}">
        <p14:creationId xmlns:p14="http://schemas.microsoft.com/office/powerpoint/2010/main" val="657547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a:p>
        </p:txBody>
      </p:sp>
      <p:sp useBgFill="1">
        <p:nvSpPr>
          <p:cNvPr id="5" name="Rectangle 8">
            <a:extLst>
              <a:ext uri="{FF2B5EF4-FFF2-40B4-BE49-F238E27FC236}">
                <a16:creationId xmlns:a16="http://schemas.microsoft.com/office/drawing/2014/main" id="{3DF994C0-2A89-4EE7-A2E1-2D1BC34CE0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10">
            <a:extLst>
              <a:ext uri="{FF2B5EF4-FFF2-40B4-BE49-F238E27FC236}">
                <a16:creationId xmlns:a16="http://schemas.microsoft.com/office/drawing/2014/main" id="{20E0B39D-28FB-41E0-999D-8298BDB091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solidFill>
            <a:srgbClr val="BA9C8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Başlık 1">
            <a:extLst>
              <a:ext uri="{FF2B5EF4-FFF2-40B4-BE49-F238E27FC236}">
                <a16:creationId xmlns:a16="http://schemas.microsoft.com/office/drawing/2014/main" id="{007D3381-7B60-4F32-A301-BECB6715E820}"/>
              </a:ext>
            </a:extLst>
          </p:cNvPr>
          <p:cNvSpPr>
            <a:spLocks noGrp="1"/>
          </p:cNvSpPr>
          <p:nvPr>
            <p:ph type="title"/>
          </p:nvPr>
        </p:nvSpPr>
        <p:spPr>
          <a:xfrm>
            <a:off x="72232" y="49904"/>
            <a:ext cx="6773166" cy="6600040"/>
          </a:xfrm>
          <a:noFill/>
        </p:spPr>
        <p:txBody>
          <a:bodyPr vert="horz" lIns="91440" tIns="45720" rIns="91440" bIns="45720" rtlCol="0" anchor="ctr">
            <a:normAutofit fontScale="90000"/>
          </a:bodyPr>
          <a:lstStyle/>
          <a:p>
            <a:pPr algn="l"/>
            <a:r>
              <a:rPr lang="en-US" err="1"/>
              <a:t>Yeryüzünde</a:t>
            </a:r>
            <a:r>
              <a:rPr lang="en-US"/>
              <a:t> </a:t>
            </a:r>
            <a:r>
              <a:rPr lang="en-US" err="1"/>
              <a:t>canlı</a:t>
            </a:r>
            <a:r>
              <a:rPr lang="en-US"/>
              <a:t> </a:t>
            </a:r>
            <a:r>
              <a:rPr lang="en-US" err="1"/>
              <a:t>yaşamını</a:t>
            </a:r>
            <a:r>
              <a:rPr lang="en-US"/>
              <a:t> </a:t>
            </a:r>
            <a:r>
              <a:rPr lang="en-US" err="1"/>
              <a:t>olumsuz</a:t>
            </a:r>
            <a:r>
              <a:rPr lang="en-US"/>
              <a:t> </a:t>
            </a:r>
            <a:r>
              <a:rPr lang="en-US" err="1"/>
              <a:t>etkileyen</a:t>
            </a:r>
            <a:r>
              <a:rPr lang="en-US"/>
              <a:t> </a:t>
            </a:r>
            <a:r>
              <a:rPr lang="en-US" err="1"/>
              <a:t>çeşitli</a:t>
            </a:r>
            <a:r>
              <a:rPr lang="en-US"/>
              <a:t> </a:t>
            </a:r>
            <a:r>
              <a:rPr lang="en-US" err="1"/>
              <a:t>olaylar</a:t>
            </a:r>
            <a:r>
              <a:rPr lang="en-US"/>
              <a:t> </a:t>
            </a:r>
            <a:r>
              <a:rPr lang="en-US" err="1"/>
              <a:t>meydana</a:t>
            </a:r>
            <a:r>
              <a:rPr lang="en-US"/>
              <a:t> </a:t>
            </a:r>
            <a:r>
              <a:rPr lang="en-US" err="1"/>
              <a:t>gelmektedir</a:t>
            </a:r>
            <a:r>
              <a:rPr lang="en-US"/>
              <a:t>. Bu </a:t>
            </a:r>
            <a:r>
              <a:rPr lang="en-US" err="1"/>
              <a:t>olayların</a:t>
            </a:r>
            <a:r>
              <a:rPr lang="en-US"/>
              <a:t> </a:t>
            </a:r>
            <a:r>
              <a:rPr lang="en-US" err="1"/>
              <a:t>bir</a:t>
            </a:r>
            <a:r>
              <a:rPr lang="en-US"/>
              <a:t> </a:t>
            </a:r>
            <a:r>
              <a:rPr lang="en-US" err="1"/>
              <a:t>çoğu</a:t>
            </a:r>
            <a:r>
              <a:rPr lang="en-US"/>
              <a:t> </a:t>
            </a:r>
            <a:r>
              <a:rPr lang="en-US" err="1"/>
              <a:t>insan</a:t>
            </a:r>
            <a:r>
              <a:rPr lang="en-US"/>
              <a:t> </a:t>
            </a:r>
            <a:r>
              <a:rPr lang="en-US" err="1"/>
              <a:t>etkisiyle</a:t>
            </a:r>
            <a:r>
              <a:rPr lang="en-US"/>
              <a:t> </a:t>
            </a:r>
            <a:r>
              <a:rPr lang="en-US" err="1"/>
              <a:t>meydana</a:t>
            </a:r>
            <a:r>
              <a:rPr lang="en-US"/>
              <a:t> </a:t>
            </a:r>
            <a:r>
              <a:rPr lang="en-US" err="1"/>
              <a:t>gelirken</a:t>
            </a:r>
            <a:r>
              <a:rPr lang="en-US"/>
              <a:t> </a:t>
            </a:r>
            <a:r>
              <a:rPr lang="en-US" err="1"/>
              <a:t>bir</a:t>
            </a:r>
            <a:r>
              <a:rPr lang="en-US"/>
              <a:t> </a:t>
            </a:r>
            <a:r>
              <a:rPr lang="en-US" err="1"/>
              <a:t>kısmında</a:t>
            </a:r>
            <a:r>
              <a:rPr lang="en-US"/>
              <a:t> </a:t>
            </a:r>
            <a:r>
              <a:rPr lang="en-US" err="1"/>
              <a:t>insanın</a:t>
            </a:r>
            <a:r>
              <a:rPr lang="en-US"/>
              <a:t> </a:t>
            </a:r>
            <a:r>
              <a:rPr lang="en-US" err="1"/>
              <a:t>etkisi</a:t>
            </a:r>
            <a:r>
              <a:rPr lang="en-US"/>
              <a:t> </a:t>
            </a:r>
            <a:r>
              <a:rPr lang="en-US" err="1"/>
              <a:t>yoktur</a:t>
            </a:r>
            <a:r>
              <a:rPr lang="en-US"/>
              <a:t>. </a:t>
            </a:r>
            <a:r>
              <a:rPr lang="en-US" err="1"/>
              <a:t>Doğada</a:t>
            </a:r>
            <a:r>
              <a:rPr lang="en-US"/>
              <a:t> </a:t>
            </a:r>
            <a:r>
              <a:rPr lang="en-US" err="1"/>
              <a:t>kendiliğinden</a:t>
            </a:r>
            <a:r>
              <a:rPr lang="en-US"/>
              <a:t> </a:t>
            </a:r>
            <a:r>
              <a:rPr lang="en-US" err="1"/>
              <a:t>meydana</a:t>
            </a:r>
            <a:r>
              <a:rPr lang="en-US"/>
              <a:t> </a:t>
            </a:r>
            <a:r>
              <a:rPr lang="en-US" err="1"/>
              <a:t>gelen,can</a:t>
            </a:r>
            <a:r>
              <a:rPr lang="en-US"/>
              <a:t> </a:t>
            </a:r>
            <a:r>
              <a:rPr lang="en-US" err="1"/>
              <a:t>ve</a:t>
            </a:r>
            <a:r>
              <a:rPr lang="en-US"/>
              <a:t> mal </a:t>
            </a:r>
            <a:r>
              <a:rPr lang="en-US" err="1"/>
              <a:t>kaybına</a:t>
            </a:r>
            <a:r>
              <a:rPr lang="en-US"/>
              <a:t> </a:t>
            </a:r>
            <a:r>
              <a:rPr lang="en-US" err="1"/>
              <a:t>sebep</a:t>
            </a:r>
            <a:r>
              <a:rPr lang="en-US"/>
              <a:t> </a:t>
            </a:r>
            <a:r>
              <a:rPr lang="en-US" err="1"/>
              <a:t>olan</a:t>
            </a:r>
            <a:r>
              <a:rPr lang="en-US"/>
              <a:t> </a:t>
            </a:r>
            <a:r>
              <a:rPr lang="en-US" err="1"/>
              <a:t>olaylara</a:t>
            </a:r>
            <a:r>
              <a:rPr lang="en-US"/>
              <a:t> </a:t>
            </a:r>
            <a:r>
              <a:rPr lang="en-US" err="1"/>
              <a:t>doğal</a:t>
            </a:r>
            <a:r>
              <a:rPr lang="en-US"/>
              <a:t> </a:t>
            </a:r>
            <a:r>
              <a:rPr lang="en-US" err="1"/>
              <a:t>afet</a:t>
            </a:r>
            <a:r>
              <a:rPr lang="en-US"/>
              <a:t> </a:t>
            </a:r>
            <a:r>
              <a:rPr lang="en-US" err="1"/>
              <a:t>denir</a:t>
            </a:r>
            <a:r>
              <a:rPr lang="en-US"/>
              <a:t>.</a:t>
            </a:r>
            <a:endParaRPr lang="tr-TR"/>
          </a:p>
          <a:p>
            <a:pPr algn="l"/>
            <a:endParaRPr lang="en-US" sz="4800"/>
          </a:p>
        </p:txBody>
      </p:sp>
      <p:pic>
        <p:nvPicPr>
          <p:cNvPr id="3" name="Resim 7" descr="çizim, oyuncak bebek içeren bir resim&#10;&#10;Açıklama otomatik olarak oluşturuldu">
            <a:extLst>
              <a:ext uri="{FF2B5EF4-FFF2-40B4-BE49-F238E27FC236}">
                <a16:creationId xmlns:a16="http://schemas.microsoft.com/office/drawing/2014/main" id="{9E05B1AC-FE62-4045-885A-5B8FB9B6E91D}"/>
              </a:ext>
            </a:extLst>
          </p:cNvPr>
          <p:cNvPicPr>
            <a:picLocks noChangeAspect="1"/>
          </p:cNvPicPr>
          <p:nvPr/>
        </p:nvPicPr>
        <p:blipFill>
          <a:blip r:embed="rId2" cstate="print"/>
          <a:stretch>
            <a:fillRect/>
          </a:stretch>
        </p:blipFill>
        <p:spPr>
          <a:xfrm>
            <a:off x="8857441" y="2626924"/>
            <a:ext cx="2859117" cy="3358191"/>
          </a:xfrm>
          <a:prstGeom prst="rect">
            <a:avLst/>
          </a:prstGeom>
        </p:spPr>
      </p:pic>
    </p:spTree>
    <p:extLst>
      <p:ext uri="{BB962C8B-B14F-4D97-AF65-F5344CB8AC3E}">
        <p14:creationId xmlns:p14="http://schemas.microsoft.com/office/powerpoint/2010/main" val="116129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09B31-EE3C-4DCE-88F0-EA3FE2AB87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A82D9556-7EB0-4226-B5CF-E48584DA6B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17261" y="889461"/>
            <a:ext cx="3011208" cy="5138270"/>
          </a:xfrm>
          <a:custGeom>
            <a:avLst/>
            <a:gdLst>
              <a:gd name="connsiteX0" fmla="*/ 0 w 3850317"/>
              <a:gd name="connsiteY0" fmla="*/ 0 h 5978116"/>
              <a:gd name="connsiteX1" fmla="*/ 3850317 w 3850317"/>
              <a:gd name="connsiteY1" fmla="*/ 0 h 5978116"/>
              <a:gd name="connsiteX2" fmla="*/ 3840373 w 3850317"/>
              <a:gd name="connsiteY2" fmla="*/ 258313 h 5978116"/>
              <a:gd name="connsiteX3" fmla="*/ 3755448 w 3850317"/>
              <a:gd name="connsiteY3" fmla="*/ 1537847 h 5978116"/>
              <a:gd name="connsiteX4" fmla="*/ 3150490 w 3850317"/>
              <a:gd name="connsiteY4" fmla="*/ 3989537 h 5978116"/>
              <a:gd name="connsiteX5" fmla="*/ 3089544 w 3850317"/>
              <a:gd name="connsiteY5" fmla="*/ 3606200 h 5978116"/>
              <a:gd name="connsiteX6" fmla="*/ 2922635 w 3850317"/>
              <a:gd name="connsiteY6" fmla="*/ 4519351 h 5978116"/>
              <a:gd name="connsiteX7" fmla="*/ 2904628 w 3850317"/>
              <a:gd name="connsiteY7" fmla="*/ 4466023 h 5978116"/>
              <a:gd name="connsiteX8" fmla="*/ 2825329 w 3850317"/>
              <a:gd name="connsiteY8" fmla="*/ 4562983 h 5978116"/>
              <a:gd name="connsiteX9" fmla="*/ 2695127 w 3850317"/>
              <a:gd name="connsiteY9" fmla="*/ 4973329 h 5978116"/>
              <a:gd name="connsiteX10" fmla="*/ 2501208 w 3850317"/>
              <a:gd name="connsiteY10" fmla="*/ 4457366 h 5978116"/>
              <a:gd name="connsiteX11" fmla="*/ 2209291 w 3850317"/>
              <a:gd name="connsiteY11" fmla="*/ 5028388 h 5978116"/>
              <a:gd name="connsiteX12" fmla="*/ 2135532 w 3850317"/>
              <a:gd name="connsiteY12" fmla="*/ 5321344 h 5978116"/>
              <a:gd name="connsiteX13" fmla="*/ 2009139 w 3850317"/>
              <a:gd name="connsiteY13" fmla="*/ 4714655 h 5978116"/>
              <a:gd name="connsiteX14" fmla="*/ 1918759 w 3850317"/>
              <a:gd name="connsiteY14" fmla="*/ 4486454 h 5978116"/>
              <a:gd name="connsiteX15" fmla="*/ 1800676 w 3850317"/>
              <a:gd name="connsiteY15" fmla="*/ 4608346 h 5978116"/>
              <a:gd name="connsiteX16" fmla="*/ 1614721 w 3850317"/>
              <a:gd name="connsiteY16" fmla="*/ 5319612 h 5978116"/>
              <a:gd name="connsiteX17" fmla="*/ 1530921 w 3850317"/>
              <a:gd name="connsiteY17" fmla="*/ 5433540 h 5978116"/>
              <a:gd name="connsiteX18" fmla="*/ 1569705 w 3850317"/>
              <a:gd name="connsiteY18" fmla="*/ 4803650 h 5978116"/>
              <a:gd name="connsiteX19" fmla="*/ 1517416 w 3850317"/>
              <a:gd name="connsiteY19" fmla="*/ 4640204 h 5978116"/>
              <a:gd name="connsiteX20" fmla="*/ 1425997 w 3850317"/>
              <a:gd name="connsiteY20" fmla="*/ 4800187 h 5978116"/>
              <a:gd name="connsiteX21" fmla="*/ 1348083 w 3850317"/>
              <a:gd name="connsiteY21" fmla="*/ 5363245 h 5978116"/>
              <a:gd name="connsiteX22" fmla="*/ 1200566 w 3850317"/>
              <a:gd name="connsiteY22" fmla="*/ 5526691 h 5978116"/>
              <a:gd name="connsiteX23" fmla="*/ 1027770 w 3850317"/>
              <a:gd name="connsiteY23" fmla="*/ 5803718 h 5978116"/>
              <a:gd name="connsiteX24" fmla="*/ 892373 w 3850317"/>
              <a:gd name="connsiteY24" fmla="*/ 5604950 h 5978116"/>
              <a:gd name="connsiteX25" fmla="*/ 681487 w 3850317"/>
              <a:gd name="connsiteY25" fmla="*/ 5914528 h 5978116"/>
              <a:gd name="connsiteX26" fmla="*/ 414155 w 3850317"/>
              <a:gd name="connsiteY26" fmla="*/ 5817569 h 5978116"/>
              <a:gd name="connsiteX27" fmla="*/ 360135 w 3850317"/>
              <a:gd name="connsiteY27" fmla="*/ 5287062 h 5978116"/>
              <a:gd name="connsiteX28" fmla="*/ 281875 w 3850317"/>
              <a:gd name="connsiteY28" fmla="*/ 4677256 h 5978116"/>
              <a:gd name="connsiteX29" fmla="*/ 237897 w 3850317"/>
              <a:gd name="connsiteY29" fmla="*/ 4207696 h 5978116"/>
              <a:gd name="connsiteX30" fmla="*/ 145093 w 3850317"/>
              <a:gd name="connsiteY30" fmla="*/ 3878379 h 5978116"/>
              <a:gd name="connsiteX31" fmla="*/ 72373 w 3850317"/>
              <a:gd name="connsiteY31" fmla="*/ 2447189 h 5978116"/>
              <a:gd name="connsiteX32" fmla="*/ 0 w 3850317"/>
              <a:gd name="connsiteY32" fmla="*/ 0 h 5978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850317" h="5978116">
                <a:moveTo>
                  <a:pt x="0" y="0"/>
                </a:moveTo>
                <a:lnTo>
                  <a:pt x="3850317" y="0"/>
                </a:lnTo>
                <a:lnTo>
                  <a:pt x="3840373" y="258313"/>
                </a:lnTo>
                <a:cubicBezTo>
                  <a:pt x="3816350" y="852957"/>
                  <a:pt x="3786959" y="1372106"/>
                  <a:pt x="3755448" y="1537847"/>
                </a:cubicBezTo>
                <a:cubicBezTo>
                  <a:pt x="3300085" y="3936555"/>
                  <a:pt x="3150490" y="3989537"/>
                  <a:pt x="3150490" y="3989537"/>
                </a:cubicBezTo>
                <a:cubicBezTo>
                  <a:pt x="3150490" y="3989537"/>
                  <a:pt x="3124172" y="3732940"/>
                  <a:pt x="3089544" y="3606200"/>
                </a:cubicBezTo>
                <a:cubicBezTo>
                  <a:pt x="3082618" y="3784537"/>
                  <a:pt x="2946529" y="4491302"/>
                  <a:pt x="2922635" y="4519351"/>
                </a:cubicBezTo>
                <a:cubicBezTo>
                  <a:pt x="2916749" y="4502729"/>
                  <a:pt x="2910515" y="4484030"/>
                  <a:pt x="2904628" y="4466023"/>
                </a:cubicBezTo>
                <a:cubicBezTo>
                  <a:pt x="2884890" y="4501344"/>
                  <a:pt x="2859958" y="4534241"/>
                  <a:pt x="2825329" y="4562983"/>
                </a:cubicBezTo>
                <a:cubicBezTo>
                  <a:pt x="2706208" y="4662020"/>
                  <a:pt x="2743260" y="4833430"/>
                  <a:pt x="2695127" y="4973329"/>
                </a:cubicBezTo>
                <a:cubicBezTo>
                  <a:pt x="2446495" y="4877408"/>
                  <a:pt x="2545186" y="4641589"/>
                  <a:pt x="2501208" y="4457366"/>
                </a:cubicBezTo>
                <a:cubicBezTo>
                  <a:pt x="2341225" y="4936277"/>
                  <a:pt x="2267120" y="4837932"/>
                  <a:pt x="2209291" y="5028388"/>
                </a:cubicBezTo>
                <a:cubicBezTo>
                  <a:pt x="2137610" y="5264900"/>
                  <a:pt x="2135532" y="5321344"/>
                  <a:pt x="2135532" y="5321344"/>
                </a:cubicBezTo>
                <a:cubicBezTo>
                  <a:pt x="2004983" y="5137467"/>
                  <a:pt x="2054502" y="4933506"/>
                  <a:pt x="2009139" y="4714655"/>
                </a:cubicBezTo>
                <a:cubicBezTo>
                  <a:pt x="1956503" y="4642281"/>
                  <a:pt x="1932264" y="4565753"/>
                  <a:pt x="1918759" y="4486454"/>
                </a:cubicBezTo>
                <a:cubicBezTo>
                  <a:pt x="1889671" y="4439359"/>
                  <a:pt x="1848463" y="4656479"/>
                  <a:pt x="1800676" y="4608346"/>
                </a:cubicBezTo>
                <a:cubicBezTo>
                  <a:pt x="1760507" y="4832391"/>
                  <a:pt x="1681208" y="5047087"/>
                  <a:pt x="1614721" y="5319612"/>
                </a:cubicBezTo>
                <a:cubicBezTo>
                  <a:pt x="1580786" y="5457780"/>
                  <a:pt x="1530574" y="5446352"/>
                  <a:pt x="1530921" y="5433540"/>
                </a:cubicBezTo>
                <a:cubicBezTo>
                  <a:pt x="1532998" y="5109418"/>
                  <a:pt x="1600177" y="5128464"/>
                  <a:pt x="1569705" y="4803650"/>
                </a:cubicBezTo>
                <a:cubicBezTo>
                  <a:pt x="1566242" y="4746167"/>
                  <a:pt x="1596022" y="4651631"/>
                  <a:pt x="1517416" y="4640204"/>
                </a:cubicBezTo>
                <a:cubicBezTo>
                  <a:pt x="1415608" y="4628430"/>
                  <a:pt x="1436385" y="4747898"/>
                  <a:pt x="1425997" y="4800187"/>
                </a:cubicBezTo>
                <a:cubicBezTo>
                  <a:pt x="1389291" y="5009342"/>
                  <a:pt x="1370938" y="5149241"/>
                  <a:pt x="1348083" y="5363245"/>
                </a:cubicBezTo>
                <a:cubicBezTo>
                  <a:pt x="1336655" y="5453625"/>
                  <a:pt x="1352931" y="5563743"/>
                  <a:pt x="1200566" y="5526691"/>
                </a:cubicBezTo>
                <a:cubicBezTo>
                  <a:pt x="1051664" y="5551623"/>
                  <a:pt x="1099105" y="5719570"/>
                  <a:pt x="1027770" y="5803718"/>
                </a:cubicBezTo>
                <a:cubicBezTo>
                  <a:pt x="945009" y="5758701"/>
                  <a:pt x="1003184" y="5640964"/>
                  <a:pt x="892373" y="5604950"/>
                </a:cubicBezTo>
                <a:cubicBezTo>
                  <a:pt x="925963" y="5772552"/>
                  <a:pt x="680448" y="5747619"/>
                  <a:pt x="681487" y="5914528"/>
                </a:cubicBezTo>
                <a:cubicBezTo>
                  <a:pt x="534662" y="6049233"/>
                  <a:pt x="467137" y="5947425"/>
                  <a:pt x="414155" y="5817569"/>
                </a:cubicBezTo>
                <a:cubicBezTo>
                  <a:pt x="348015" y="5648929"/>
                  <a:pt x="370177" y="5468515"/>
                  <a:pt x="360135" y="5287062"/>
                </a:cubicBezTo>
                <a:cubicBezTo>
                  <a:pt x="338319" y="5059207"/>
                  <a:pt x="278758" y="4907881"/>
                  <a:pt x="281875" y="4677256"/>
                </a:cubicBezTo>
                <a:cubicBezTo>
                  <a:pt x="237204" y="4527316"/>
                  <a:pt x="250017" y="4367332"/>
                  <a:pt x="237897" y="4207696"/>
                </a:cubicBezTo>
                <a:cubicBezTo>
                  <a:pt x="210194" y="3969452"/>
                  <a:pt x="176258" y="4119047"/>
                  <a:pt x="145093" y="3878379"/>
                </a:cubicBezTo>
                <a:cubicBezTo>
                  <a:pt x="114274" y="3641175"/>
                  <a:pt x="72720" y="2448920"/>
                  <a:pt x="72373" y="2447189"/>
                </a:cubicBezTo>
                <a:cubicBezTo>
                  <a:pt x="72720" y="2447189"/>
                  <a:pt x="12120" y="1233809"/>
                  <a:pt x="0" y="0"/>
                </a:cubicBezTo>
                <a:close/>
              </a:path>
            </a:pathLst>
          </a:custGeom>
          <a:solidFill>
            <a:srgbClr val="BA9C8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Başlık 1">
            <a:extLst>
              <a:ext uri="{FF2B5EF4-FFF2-40B4-BE49-F238E27FC236}">
                <a16:creationId xmlns:a16="http://schemas.microsoft.com/office/drawing/2014/main" id="{B2C2C3E1-EADE-4061-A31C-A66B68EA3A7F}"/>
              </a:ext>
            </a:extLst>
          </p:cNvPr>
          <p:cNvSpPr>
            <a:spLocks noGrp="1"/>
          </p:cNvSpPr>
          <p:nvPr>
            <p:ph type="title"/>
          </p:nvPr>
        </p:nvSpPr>
        <p:spPr>
          <a:xfrm>
            <a:off x="8765628" y="2503565"/>
            <a:ext cx="3007271" cy="1850872"/>
          </a:xfrm>
        </p:spPr>
        <p:txBody>
          <a:bodyPr>
            <a:normAutofit/>
          </a:bodyPr>
          <a:lstStyle/>
          <a:p>
            <a:r>
              <a:rPr lang="tr-TR" sz="3200">
                <a:solidFill>
                  <a:srgbClr val="FFFFFF"/>
                </a:solidFill>
              </a:rPr>
              <a:t>Deprem</a:t>
            </a:r>
          </a:p>
        </p:txBody>
      </p:sp>
      <p:sp>
        <p:nvSpPr>
          <p:cNvPr id="3" name="İçerik Yer Tutucusu 2">
            <a:extLst>
              <a:ext uri="{FF2B5EF4-FFF2-40B4-BE49-F238E27FC236}">
                <a16:creationId xmlns:a16="http://schemas.microsoft.com/office/drawing/2014/main" id="{A77F01FA-E557-497D-BE3E-9759CD559835}"/>
              </a:ext>
            </a:extLst>
          </p:cNvPr>
          <p:cNvSpPr>
            <a:spLocks noGrp="1"/>
          </p:cNvSpPr>
          <p:nvPr>
            <p:ph idx="1"/>
          </p:nvPr>
        </p:nvSpPr>
        <p:spPr>
          <a:xfrm>
            <a:off x="838201" y="740229"/>
            <a:ext cx="5669806" cy="5436734"/>
          </a:xfrm>
        </p:spPr>
        <p:txBody>
          <a:bodyPr anchor="ctr">
            <a:normAutofit/>
          </a:bodyPr>
          <a:lstStyle/>
          <a:p>
            <a:pPr marL="0" indent="0">
              <a:buNone/>
            </a:pPr>
            <a:r>
              <a:rPr lang="tr-TR" sz="3200">
                <a:ea typeface="+mn-lt"/>
                <a:cs typeface="+mn-lt"/>
              </a:rPr>
              <a:t>Yerkabuğu içindeki kırılmalar nedeniyle ani olarak ortaya çıkan titreşimlerin dalgalar halinde yayılarak geçtikleri ortamları ve </a:t>
            </a:r>
            <a:r>
              <a:rPr lang="tr-TR" sz="3200" err="1">
                <a:ea typeface="+mn-lt"/>
                <a:cs typeface="+mn-lt"/>
              </a:rPr>
              <a:t>yeryüzeyini</a:t>
            </a:r>
            <a:r>
              <a:rPr lang="tr-TR" sz="3200">
                <a:ea typeface="+mn-lt"/>
                <a:cs typeface="+mn-lt"/>
              </a:rPr>
              <a:t> sarsma olayına "</a:t>
            </a:r>
            <a:r>
              <a:rPr lang="tr-TR" sz="3200" b="1">
                <a:ea typeface="+mn-lt"/>
                <a:cs typeface="+mn-lt"/>
              </a:rPr>
              <a:t>DEPREM</a:t>
            </a:r>
            <a:r>
              <a:rPr lang="tr-TR" sz="3200">
                <a:ea typeface="+mn-lt"/>
                <a:cs typeface="+mn-lt"/>
              </a:rPr>
              <a:t>" denir.</a:t>
            </a:r>
            <a:endParaRPr lang="tr-TR" sz="3200"/>
          </a:p>
        </p:txBody>
      </p:sp>
    </p:spTree>
    <p:extLst>
      <p:ext uri="{BB962C8B-B14F-4D97-AF65-F5344CB8AC3E}">
        <p14:creationId xmlns:p14="http://schemas.microsoft.com/office/powerpoint/2010/main" val="1168286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490FD07-1893-458D-97DB-8DA85D5394E2}"/>
              </a:ext>
            </a:extLst>
          </p:cNvPr>
          <p:cNvSpPr>
            <a:spLocks noGrp="1"/>
          </p:cNvSpPr>
          <p:nvPr>
            <p:ph type="title"/>
          </p:nvPr>
        </p:nvSpPr>
        <p:spPr/>
        <p:txBody>
          <a:bodyPr/>
          <a:lstStyle/>
          <a:p>
            <a:r>
              <a:rPr lang="tr-TR"/>
              <a:t>Deprem Öncelikle;</a:t>
            </a:r>
          </a:p>
        </p:txBody>
      </p:sp>
      <p:sp>
        <p:nvSpPr>
          <p:cNvPr id="3" name="İçerik Yer Tutucusu 2">
            <a:extLst>
              <a:ext uri="{FF2B5EF4-FFF2-40B4-BE49-F238E27FC236}">
                <a16:creationId xmlns:a16="http://schemas.microsoft.com/office/drawing/2014/main" id="{253D25DB-DC18-4315-8AA5-98BB7F0CD2C8}"/>
              </a:ext>
            </a:extLst>
          </p:cNvPr>
          <p:cNvSpPr>
            <a:spLocks noGrp="1"/>
          </p:cNvSpPr>
          <p:nvPr>
            <p:ph idx="1"/>
          </p:nvPr>
        </p:nvSpPr>
        <p:spPr>
          <a:xfrm>
            <a:off x="838200" y="1537228"/>
            <a:ext cx="10515600" cy="4634972"/>
          </a:xfrm>
        </p:spPr>
        <p:txBody>
          <a:bodyPr vert="horz" lIns="91440" tIns="45720" rIns="91440" bIns="45720" rtlCol="0" anchor="t">
            <a:normAutofit/>
          </a:bodyPr>
          <a:lstStyle/>
          <a:p>
            <a:r>
              <a:rPr lang="tr-TR"/>
              <a:t>Deprem en çok can ve mal kaybı yaşanan doğal afettir.</a:t>
            </a:r>
          </a:p>
          <a:p>
            <a:r>
              <a:rPr lang="tr-TR"/>
              <a:t>Depremi bitiremeyiz fakat korunabiliriz.</a:t>
            </a:r>
          </a:p>
          <a:p>
            <a:r>
              <a:rPr lang="tr-TR"/>
              <a:t>Depremden korunmak için üç yöntem zamanı vardır.</a:t>
            </a:r>
          </a:p>
          <a:p>
            <a:r>
              <a:rPr lang="tr-TR" err="1"/>
              <a:t>Bunlar;Deprem</a:t>
            </a:r>
            <a:r>
              <a:rPr lang="tr-TR"/>
              <a:t> </a:t>
            </a:r>
            <a:r>
              <a:rPr lang="tr-TR" err="1"/>
              <a:t>öncesi,deprem</a:t>
            </a:r>
            <a:r>
              <a:rPr lang="tr-TR"/>
              <a:t> anı ve deprem sonrası.</a:t>
            </a:r>
          </a:p>
          <a:p>
            <a:r>
              <a:rPr lang="tr-TR"/>
              <a:t>Sonraki sayfalarda deprem </a:t>
            </a:r>
            <a:r>
              <a:rPr lang="tr-TR" err="1"/>
              <a:t>öncesi,anı</a:t>
            </a:r>
            <a:r>
              <a:rPr lang="tr-TR"/>
              <a:t> ve sonrasını öğrenebilirsiniz.</a:t>
            </a:r>
          </a:p>
          <a:p>
            <a:r>
              <a:rPr lang="tr-TR"/>
              <a:t>Ülkemiz bir deprem ülkesidir.</a:t>
            </a:r>
          </a:p>
        </p:txBody>
      </p:sp>
    </p:spTree>
    <p:extLst>
      <p:ext uri="{BB962C8B-B14F-4D97-AF65-F5344CB8AC3E}">
        <p14:creationId xmlns:p14="http://schemas.microsoft.com/office/powerpoint/2010/main" val="3438809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46B9CA2-5519-4EE7-B26A-C6B51AE3D332}"/>
              </a:ext>
            </a:extLst>
          </p:cNvPr>
          <p:cNvSpPr>
            <a:spLocks noGrp="1"/>
          </p:cNvSpPr>
          <p:nvPr>
            <p:ph type="title"/>
          </p:nvPr>
        </p:nvSpPr>
        <p:spPr/>
        <p:txBody>
          <a:bodyPr/>
          <a:lstStyle/>
          <a:p>
            <a:r>
              <a:rPr lang="tr-TR"/>
              <a:t>Deprem öncesi;</a:t>
            </a:r>
          </a:p>
        </p:txBody>
      </p:sp>
      <p:sp>
        <p:nvSpPr>
          <p:cNvPr id="3" name="İçerik Yer Tutucusu 2">
            <a:extLst>
              <a:ext uri="{FF2B5EF4-FFF2-40B4-BE49-F238E27FC236}">
                <a16:creationId xmlns:a16="http://schemas.microsoft.com/office/drawing/2014/main" id="{F8F17FCC-6899-4276-9552-33D0F9068E5E}"/>
              </a:ext>
            </a:extLst>
          </p:cNvPr>
          <p:cNvSpPr>
            <a:spLocks noGrp="1"/>
          </p:cNvSpPr>
          <p:nvPr>
            <p:ph idx="1"/>
          </p:nvPr>
        </p:nvSpPr>
        <p:spPr>
          <a:xfrm>
            <a:off x="838200" y="1522850"/>
            <a:ext cx="10515600" cy="5238821"/>
          </a:xfrm>
        </p:spPr>
        <p:txBody>
          <a:bodyPr vert="horz" lIns="91440" tIns="45720" rIns="91440" bIns="45720" rtlCol="0" anchor="t">
            <a:normAutofit fontScale="92500" lnSpcReduction="10000"/>
          </a:bodyPr>
          <a:lstStyle/>
          <a:p>
            <a:pPr marL="0" indent="0"/>
            <a:r>
              <a:rPr lang="tr-TR">
                <a:ea typeface="+mn-lt"/>
                <a:cs typeface="+mn-lt"/>
              </a:rPr>
              <a:t>Yerleşim bölgeleri titizlikle belirlenmelidir. Kaygan ve ovalık bölgeler iskana açılmamalıdır. Konutlar gevşek toprağa sahip meyilli arazilere yapılmamalıdır.</a:t>
            </a:r>
            <a:endParaRPr lang="tr-TR"/>
          </a:p>
          <a:p>
            <a:r>
              <a:rPr lang="tr-TR">
                <a:ea typeface="+mn-lt"/>
                <a:cs typeface="+mn-lt"/>
              </a:rPr>
              <a:t>Yapılar deprem etkilerine karşı dayanıklı inşa edilmelidir. (Yapı Tekniğine ve İnşaat Yönetmeliğine uygun olarak)</a:t>
            </a:r>
            <a:endParaRPr lang="tr-TR"/>
          </a:p>
          <a:p>
            <a:r>
              <a:rPr lang="tr-TR">
                <a:ea typeface="+mn-lt"/>
                <a:cs typeface="+mn-lt"/>
              </a:rPr>
              <a:t>İmar planında konuta ayrılmış yerler dışındaki yerlere ev ve bina yapılmamalıdır.</a:t>
            </a:r>
            <a:endParaRPr lang="tr-TR"/>
          </a:p>
          <a:p>
            <a:r>
              <a:rPr lang="tr-TR">
                <a:ea typeface="+mn-lt"/>
                <a:cs typeface="+mn-lt"/>
              </a:rPr>
              <a:t>Dik yarların yakınına, dik boğaz ve vadilerin içine bina yapılmamalıdır.</a:t>
            </a:r>
            <a:endParaRPr lang="tr-TR"/>
          </a:p>
          <a:p>
            <a:r>
              <a:rPr lang="tr-TR">
                <a:ea typeface="+mn-lt"/>
                <a:cs typeface="+mn-lt"/>
              </a:rPr>
              <a:t>Çok kar yağan ve çığ gelen yamaçlarda bina yapılmamalıdır.</a:t>
            </a:r>
            <a:endParaRPr lang="tr-TR"/>
          </a:p>
          <a:p>
            <a:r>
              <a:rPr lang="tr-TR">
                <a:ea typeface="+mn-lt"/>
                <a:cs typeface="+mn-lt"/>
              </a:rPr>
              <a:t>Mevcut binaların dayanıklılıkları artırılmalıdır.</a:t>
            </a:r>
            <a:endParaRPr lang="tr-TR"/>
          </a:p>
          <a:p>
            <a:r>
              <a:rPr lang="tr-TR">
                <a:ea typeface="+mn-lt"/>
                <a:cs typeface="+mn-lt"/>
              </a:rPr>
              <a:t>Konutlara deprem sigortası yaptırılmalıdır.</a:t>
            </a:r>
            <a:endParaRPr lang="tr-TR"/>
          </a:p>
          <a:p>
            <a:endParaRPr lang="tr-TR"/>
          </a:p>
        </p:txBody>
      </p:sp>
    </p:spTree>
    <p:extLst>
      <p:ext uri="{BB962C8B-B14F-4D97-AF65-F5344CB8AC3E}">
        <p14:creationId xmlns:p14="http://schemas.microsoft.com/office/powerpoint/2010/main" val="3093632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29366EF-14B9-4809-A417-96C55909E6BE}"/>
              </a:ext>
            </a:extLst>
          </p:cNvPr>
          <p:cNvSpPr>
            <a:spLocks noGrp="1"/>
          </p:cNvSpPr>
          <p:nvPr>
            <p:ph type="title"/>
          </p:nvPr>
        </p:nvSpPr>
        <p:spPr/>
        <p:txBody>
          <a:bodyPr/>
          <a:lstStyle/>
          <a:p>
            <a:r>
              <a:rPr lang="tr-TR"/>
              <a:t>Deprem öncesi;</a:t>
            </a:r>
          </a:p>
        </p:txBody>
      </p:sp>
      <p:sp>
        <p:nvSpPr>
          <p:cNvPr id="3" name="İçerik Yer Tutucusu 2">
            <a:extLst>
              <a:ext uri="{FF2B5EF4-FFF2-40B4-BE49-F238E27FC236}">
                <a16:creationId xmlns:a16="http://schemas.microsoft.com/office/drawing/2014/main" id="{036B5192-4AD8-441F-A7CA-3E9481047FCC}"/>
              </a:ext>
            </a:extLst>
          </p:cNvPr>
          <p:cNvSpPr>
            <a:spLocks noGrp="1"/>
          </p:cNvSpPr>
          <p:nvPr>
            <p:ph idx="1"/>
          </p:nvPr>
        </p:nvSpPr>
        <p:spPr>
          <a:xfrm>
            <a:off x="838200" y="1939794"/>
            <a:ext cx="10515600" cy="4793122"/>
          </a:xfrm>
        </p:spPr>
        <p:txBody>
          <a:bodyPr vert="horz" lIns="91440" tIns="45720" rIns="91440" bIns="45720" rtlCol="0" anchor="t">
            <a:normAutofit fontScale="77500" lnSpcReduction="20000"/>
          </a:bodyPr>
          <a:lstStyle/>
          <a:p>
            <a:pPr marL="0" indent="0"/>
            <a:r>
              <a:rPr lang="tr-TR">
                <a:ea typeface="+mn-lt"/>
                <a:cs typeface="+mn-lt"/>
              </a:rPr>
              <a:t>Dolap üzerine konulan eşya ve büro malzemeleri kayarak düşmelerini önlemek için plastik tutucu malzeme veya yapıştırıcılarla sabitlenmelidir.</a:t>
            </a:r>
            <a:endParaRPr lang="tr-TR"/>
          </a:p>
          <a:p>
            <a:r>
              <a:rPr lang="tr-TR">
                <a:ea typeface="+mn-lt"/>
                <a:cs typeface="+mn-lt"/>
              </a:rPr>
              <a:t>Soba ve diğer ısıtıcılar sağlam malzemelerle duvara veya yere sabitlenmelidir.</a:t>
            </a:r>
            <a:endParaRPr lang="tr-TR"/>
          </a:p>
          <a:p>
            <a:r>
              <a:rPr lang="tr-TR">
                <a:ea typeface="+mn-lt"/>
                <a:cs typeface="+mn-lt"/>
              </a:rPr>
              <a:t>Dolaplar ve devrilebilecek benzeri eşyalar birbirine ve duvara sabitlenmelidir. Eğer sabitlenen eşya ve duvar arasında boşluk kalıyorsa, çarpma etkisini düşürmek için araya bir dolgu malzemesi konulmalıdır.</a:t>
            </a:r>
            <a:endParaRPr lang="tr-TR"/>
          </a:p>
          <a:p>
            <a:r>
              <a:rPr lang="tr-TR">
                <a:ea typeface="+mn-lt"/>
                <a:cs typeface="+mn-lt"/>
              </a:rPr>
              <a:t>Tavan ve duvara asılan avize, klima vb. cihazlar bulundukları yere ağırlıklarını taşıyacak şekilde, duvar ve pencerelerden yeterince uzağa ve kanca ile asılmalıdır.</a:t>
            </a:r>
            <a:endParaRPr lang="tr-TR"/>
          </a:p>
          <a:p>
            <a:r>
              <a:rPr lang="tr-TR">
                <a:ea typeface="+mn-lt"/>
                <a:cs typeface="+mn-lt"/>
              </a:rPr>
              <a:t>İçinde ağır eşyalar bulunan dolap kapakları mekanik kilitler takılarak sıkıca kapalı kalmaları sağlanmalı.</a:t>
            </a:r>
            <a:endParaRPr lang="tr-TR"/>
          </a:p>
          <a:p>
            <a:r>
              <a:rPr lang="tr-TR">
                <a:ea typeface="+mn-lt"/>
                <a:cs typeface="+mn-lt"/>
              </a:rPr>
              <a:t>Tezgah üzerindeki kayabilecek beyaz eşyaların altına metal profil koyarak bunların kayması önlenmelidir.</a:t>
            </a:r>
            <a:endParaRPr lang="tr-TR"/>
          </a:p>
          <a:p>
            <a:endParaRPr lang="tr-TR"/>
          </a:p>
        </p:txBody>
      </p:sp>
    </p:spTree>
    <p:extLst>
      <p:ext uri="{BB962C8B-B14F-4D97-AF65-F5344CB8AC3E}">
        <p14:creationId xmlns:p14="http://schemas.microsoft.com/office/powerpoint/2010/main" val="4289407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648DCD3-9A81-4C0F-AFD2-CAB3D413FB04}"/>
              </a:ext>
            </a:extLst>
          </p:cNvPr>
          <p:cNvSpPr>
            <a:spLocks noGrp="1"/>
          </p:cNvSpPr>
          <p:nvPr>
            <p:ph type="title"/>
          </p:nvPr>
        </p:nvSpPr>
        <p:spPr/>
        <p:txBody>
          <a:bodyPr>
            <a:normAutofit fontScale="90000"/>
          </a:bodyPr>
          <a:lstStyle/>
          <a:p>
            <a:r>
              <a:rPr lang="tr-TR"/>
              <a:t>Bunları </a:t>
            </a:r>
            <a:r>
              <a:rPr lang="tr-TR" err="1"/>
              <a:t>unutmamalıyız.Fakat</a:t>
            </a:r>
            <a:r>
              <a:rPr lang="tr-TR"/>
              <a:t> en önemli şey deprem </a:t>
            </a:r>
            <a:r>
              <a:rPr lang="tr-TR" err="1"/>
              <a:t>çantasıdır.Deprem</a:t>
            </a:r>
            <a:r>
              <a:rPr lang="tr-TR"/>
              <a:t> çantasının içinde;</a:t>
            </a:r>
          </a:p>
        </p:txBody>
      </p:sp>
      <p:sp>
        <p:nvSpPr>
          <p:cNvPr id="3" name="İçerik Yer Tutucusu 2">
            <a:extLst>
              <a:ext uri="{FF2B5EF4-FFF2-40B4-BE49-F238E27FC236}">
                <a16:creationId xmlns:a16="http://schemas.microsoft.com/office/drawing/2014/main" id="{2C51955C-7689-4C3D-A79E-6893FCB490C9}"/>
              </a:ext>
            </a:extLst>
          </p:cNvPr>
          <p:cNvSpPr>
            <a:spLocks noGrp="1"/>
          </p:cNvSpPr>
          <p:nvPr>
            <p:ph idx="1"/>
          </p:nvPr>
        </p:nvSpPr>
        <p:spPr/>
        <p:txBody>
          <a:bodyPr vert="horz" lIns="91440" tIns="45720" rIns="91440" bIns="45720" rtlCol="0" anchor="t">
            <a:noAutofit/>
          </a:bodyPr>
          <a:lstStyle/>
          <a:p>
            <a:pPr marL="0" indent="0"/>
            <a:r>
              <a:rPr lang="tr-TR" sz="2000">
                <a:ea typeface="+mn-lt"/>
                <a:cs typeface="+mn-lt"/>
              </a:rPr>
              <a:t>Su</a:t>
            </a:r>
            <a:endParaRPr lang="tr-TR" sz="2000"/>
          </a:p>
          <a:p>
            <a:r>
              <a:rPr lang="tr-TR" sz="2000">
                <a:ea typeface="+mn-lt"/>
                <a:cs typeface="+mn-lt"/>
              </a:rPr>
              <a:t>Enerji veren yiyecekler</a:t>
            </a:r>
            <a:endParaRPr lang="tr-TR" sz="2000"/>
          </a:p>
          <a:p>
            <a:r>
              <a:rPr lang="tr-TR" sz="2000">
                <a:ea typeface="+mn-lt"/>
                <a:cs typeface="+mn-lt"/>
              </a:rPr>
              <a:t>Yedek pilleri ile fener</a:t>
            </a:r>
            <a:endParaRPr lang="tr-TR" sz="2000"/>
          </a:p>
          <a:p>
            <a:r>
              <a:rPr lang="tr-TR" sz="2000">
                <a:ea typeface="+mn-lt"/>
                <a:cs typeface="+mn-lt"/>
              </a:rPr>
              <a:t>İlkyardım çantası</a:t>
            </a:r>
            <a:endParaRPr lang="tr-TR" sz="2000"/>
          </a:p>
          <a:p>
            <a:r>
              <a:rPr lang="tr-TR" sz="2000">
                <a:ea typeface="+mn-lt"/>
                <a:cs typeface="+mn-lt"/>
              </a:rPr>
              <a:t>Kişisel reçeteli ilaçlar (kalp, damar, tansiyon, şeker için </a:t>
            </a:r>
            <a:r>
              <a:rPr lang="tr-TR" sz="2000" err="1">
                <a:ea typeface="+mn-lt"/>
                <a:cs typeface="+mn-lt"/>
              </a:rPr>
              <a:t>hormonal</a:t>
            </a:r>
            <a:r>
              <a:rPr lang="tr-TR" sz="2000">
                <a:ea typeface="+mn-lt"/>
                <a:cs typeface="+mn-lt"/>
              </a:rPr>
              <a:t> ilaçlar)</a:t>
            </a:r>
            <a:endParaRPr lang="tr-TR" sz="2000"/>
          </a:p>
          <a:p>
            <a:r>
              <a:rPr lang="tr-TR" sz="2000">
                <a:ea typeface="+mn-lt"/>
                <a:cs typeface="+mn-lt"/>
              </a:rPr>
              <a:t>Çocuklarınızın kullandığı ilaçlar</a:t>
            </a:r>
            <a:endParaRPr lang="tr-TR" sz="2000"/>
          </a:p>
          <a:p>
            <a:r>
              <a:rPr lang="tr-TR" sz="2000">
                <a:ea typeface="+mn-lt"/>
                <a:cs typeface="+mn-lt"/>
              </a:rPr>
              <a:t>Birer kat giysi</a:t>
            </a:r>
            <a:endParaRPr lang="tr-TR" sz="2000"/>
          </a:p>
          <a:p>
            <a:r>
              <a:rPr lang="tr-TR" sz="2000">
                <a:ea typeface="+mn-lt"/>
                <a:cs typeface="+mn-lt"/>
              </a:rPr>
              <a:t>Bir miktar para</a:t>
            </a:r>
            <a:endParaRPr lang="tr-TR" sz="2000"/>
          </a:p>
          <a:p>
            <a:r>
              <a:rPr lang="tr-TR" sz="2000">
                <a:ea typeface="+mn-lt"/>
                <a:cs typeface="+mn-lt"/>
              </a:rPr>
              <a:t>Kolay taşınabilir bir battaniye</a:t>
            </a:r>
            <a:endParaRPr lang="tr-TR" sz="2000"/>
          </a:p>
          <a:p>
            <a:endParaRPr lang="tr-TR" sz="2000"/>
          </a:p>
        </p:txBody>
      </p:sp>
    </p:spTree>
    <p:extLst>
      <p:ext uri="{BB962C8B-B14F-4D97-AF65-F5344CB8AC3E}">
        <p14:creationId xmlns:p14="http://schemas.microsoft.com/office/powerpoint/2010/main" val="160215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C9CBF6-B79E-4054-9416-3EBE62571195}"/>
              </a:ext>
            </a:extLst>
          </p:cNvPr>
          <p:cNvSpPr>
            <a:spLocks noGrp="1"/>
          </p:cNvSpPr>
          <p:nvPr>
            <p:ph type="title"/>
          </p:nvPr>
        </p:nvSpPr>
        <p:spPr/>
        <p:txBody>
          <a:bodyPr/>
          <a:lstStyle/>
          <a:p>
            <a:r>
              <a:rPr lang="tr-TR"/>
              <a:t>Devamı;</a:t>
            </a:r>
          </a:p>
        </p:txBody>
      </p:sp>
      <p:sp>
        <p:nvSpPr>
          <p:cNvPr id="3" name="İçerik Yer Tutucusu 2">
            <a:extLst>
              <a:ext uri="{FF2B5EF4-FFF2-40B4-BE49-F238E27FC236}">
                <a16:creationId xmlns:a16="http://schemas.microsoft.com/office/drawing/2014/main" id="{4BDC7526-7805-4DCA-BD23-DE3CBCF040A3}"/>
              </a:ext>
            </a:extLst>
          </p:cNvPr>
          <p:cNvSpPr>
            <a:spLocks noGrp="1"/>
          </p:cNvSpPr>
          <p:nvPr>
            <p:ph idx="1"/>
          </p:nvPr>
        </p:nvSpPr>
        <p:spPr/>
        <p:txBody>
          <a:bodyPr vert="horz" lIns="91440" tIns="45720" rIns="91440" bIns="45720" rtlCol="0" anchor="t">
            <a:normAutofit/>
          </a:bodyPr>
          <a:lstStyle/>
          <a:p>
            <a:pPr marL="285750" indent="-285750">
              <a:buFont typeface="Arial,Sans-Serif" panose="020B0604020202020204" pitchFamily="34" charset="0"/>
            </a:pPr>
            <a:r>
              <a:rPr lang="tr-TR">
                <a:ea typeface="+mn-lt"/>
                <a:cs typeface="+mn-lt"/>
              </a:rPr>
              <a:t>Çakı</a:t>
            </a:r>
          </a:p>
          <a:p>
            <a:pPr marL="285750" indent="-285750">
              <a:buFont typeface="Arial,Sans-Serif" panose="020B0604020202020204" pitchFamily="34" charset="0"/>
            </a:pPr>
            <a:r>
              <a:rPr lang="tr-TR">
                <a:ea typeface="+mn-lt"/>
                <a:cs typeface="+mn-lt"/>
              </a:rPr>
              <a:t>Düdük</a:t>
            </a:r>
          </a:p>
          <a:p>
            <a:pPr marL="285750" indent="-285750">
              <a:buFont typeface="Arial,Sans-Serif" panose="020B0604020202020204" pitchFamily="34" charset="0"/>
            </a:pPr>
            <a:r>
              <a:rPr lang="tr-TR">
                <a:ea typeface="+mn-lt"/>
                <a:cs typeface="+mn-lt"/>
              </a:rPr>
              <a:t>Kalem, kağıt</a:t>
            </a:r>
          </a:p>
          <a:p>
            <a:pPr marL="285750" indent="-285750">
              <a:buFont typeface="Arial,Sans-Serif" panose="020B0604020202020204" pitchFamily="34" charset="0"/>
            </a:pPr>
            <a:r>
              <a:rPr lang="tr-TR">
                <a:ea typeface="+mn-lt"/>
                <a:cs typeface="+mn-lt"/>
              </a:rPr>
              <a:t>Önemli telefon numaralarının ve iletişime geçilecek kişilerin bilgilerinin bulunduğu su geçirmeyen bir dosya</a:t>
            </a:r>
          </a:p>
          <a:p>
            <a:pPr marL="285750" indent="-285750">
              <a:buFont typeface="Arial,Sans-Serif" panose="020B0604020202020204" pitchFamily="34" charset="0"/>
            </a:pPr>
            <a:r>
              <a:rPr lang="tr-TR">
                <a:ea typeface="+mn-lt"/>
                <a:cs typeface="+mn-lt"/>
              </a:rPr>
              <a:t>Çocuklar, yaşlılar, engelliler ve ev hayvanları için özel malzemeler</a:t>
            </a:r>
          </a:p>
          <a:p>
            <a:pPr marL="285750" indent="-285750">
              <a:buFont typeface="Arial,Sans-Serif" panose="020B0604020202020204" pitchFamily="34" charset="0"/>
            </a:pPr>
            <a:r>
              <a:rPr lang="tr-TR">
                <a:ea typeface="+mn-lt"/>
                <a:cs typeface="+mn-lt"/>
              </a:rPr>
              <a:t>Tuvalet kağıdı, tuvalet atıkları için naylon poşetler.</a:t>
            </a:r>
          </a:p>
          <a:p>
            <a:pPr marL="285750" indent="-285750">
              <a:buFont typeface="Arial,Sans-Serif" panose="020B0604020202020204" pitchFamily="34" charset="0"/>
            </a:pPr>
            <a:endParaRPr lang="tr-TR">
              <a:ea typeface="+mn-lt"/>
              <a:cs typeface="+mn-lt"/>
            </a:endParaRPr>
          </a:p>
          <a:p>
            <a:endParaRPr lang="tr-TR"/>
          </a:p>
        </p:txBody>
      </p:sp>
    </p:spTree>
    <p:extLst>
      <p:ext uri="{BB962C8B-B14F-4D97-AF65-F5344CB8AC3E}">
        <p14:creationId xmlns:p14="http://schemas.microsoft.com/office/powerpoint/2010/main" val="481817841"/>
      </p:ext>
    </p:extLst>
  </p:cSld>
  <p:clrMapOvr>
    <a:masterClrMapping/>
  </p:clrMapOvr>
</p:sld>
</file>

<file path=ppt/theme/theme1.xml><?xml version="1.0" encoding="utf-8"?>
<a:theme xmlns:a="http://schemas.openxmlformats.org/drawingml/2006/main" name="BrushVTI">
  <a:themeElements>
    <a:clrScheme name="AnalogousFromLightSeedRightStep">
      <a:dk1>
        <a:srgbClr val="000000"/>
      </a:dk1>
      <a:lt1>
        <a:srgbClr val="FFFFFF"/>
      </a:lt1>
      <a:dk2>
        <a:srgbClr val="313820"/>
      </a:dk2>
      <a:lt2>
        <a:srgbClr val="E2E5E8"/>
      </a:lt2>
      <a:accent1>
        <a:srgbClr val="BA9C80"/>
      </a:accent1>
      <a:accent2>
        <a:srgbClr val="A8A273"/>
      </a:accent2>
      <a:accent3>
        <a:srgbClr val="99A67D"/>
      </a:accent3>
      <a:accent4>
        <a:srgbClr val="85AD76"/>
      </a:accent4>
      <a:accent5>
        <a:srgbClr val="82AC88"/>
      </a:accent5>
      <a:accent6>
        <a:srgbClr val="77AE95"/>
      </a:accent6>
      <a:hlink>
        <a:srgbClr val="5E85A8"/>
      </a:hlink>
      <a:folHlink>
        <a:srgbClr val="7F7F7F"/>
      </a:folHlink>
    </a:clrScheme>
    <a:fontScheme name="Custom 3">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VTI" id="{7102FA3A-9D7B-4497-8C4B-FB535AAFDE06}" vid="{C6D41F62-6FAB-440A-BEC7-CB7BF190811F}"/>
    </a:ext>
  </a:extLst>
</a:theme>
</file>

<file path=docProps/app.xml><?xml version="1.0" encoding="utf-8"?>
<Properties xmlns="http://schemas.openxmlformats.org/officeDocument/2006/extended-properties" xmlns:vt="http://schemas.openxmlformats.org/officeDocument/2006/docPropsVTypes">
  <TotalTime>0</TotalTime>
  <Words>1327</Words>
  <Application>Microsoft Office PowerPoint</Application>
  <PresentationFormat>Geniş ekran</PresentationFormat>
  <Paragraphs>109</Paragraphs>
  <Slides>19</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19</vt:i4>
      </vt:variant>
    </vt:vector>
  </HeadingPairs>
  <TitlesOfParts>
    <vt:vector size="23" baseType="lpstr">
      <vt:lpstr>Arial</vt:lpstr>
      <vt:lpstr>Arial,Sans-Serif</vt:lpstr>
      <vt:lpstr>Century Gothic</vt:lpstr>
      <vt:lpstr>BrushVTI</vt:lpstr>
      <vt:lpstr>Doğal Afetler</vt:lpstr>
      <vt:lpstr>Doğal afet nedir?Açıklayınız.</vt:lpstr>
      <vt:lpstr>Yeryüzünde canlı yaşamını olumsuz etkileyen çeşitli olaylar meydana gelmektedir. Bu olayların bir çoğu insan etkisiyle meydana gelirken bir kısmında insanın etkisi yoktur. Doğada kendiliğinden meydana gelen,can ve mal kaybına sebep olan olaylara doğal afet denir. </vt:lpstr>
      <vt:lpstr>Deprem</vt:lpstr>
      <vt:lpstr>Deprem Öncelikle;</vt:lpstr>
      <vt:lpstr>Deprem öncesi;</vt:lpstr>
      <vt:lpstr>Deprem öncesi;</vt:lpstr>
      <vt:lpstr>Bunları unutmamalıyız.Fakat en önemli şey deprem çantasıdır.Deprem çantasının içinde;</vt:lpstr>
      <vt:lpstr>Devamı;</vt:lpstr>
      <vt:lpstr>Deprem anı;</vt:lpstr>
      <vt:lpstr>Devamı;</vt:lpstr>
      <vt:lpstr>Deprem anında açık alandaysanız;</vt:lpstr>
      <vt:lpstr>DEPREM ANINDA ARAÇ KULLANIYORSANIZ;</vt:lpstr>
      <vt:lpstr>METRODA VEYA DİĞER TOPLU TAŞIMA ARAÇLARINDAYSANIZ: </vt:lpstr>
      <vt:lpstr>DEPREM SONRASINDA YAPILMASI GEREKENLER </vt:lpstr>
      <vt:lpstr>Deprem sonrasında dışardaysanız;</vt:lpstr>
      <vt:lpstr>YIKINTI ALTINDA MAHSUR KALDIYSANIZ; </vt:lpstr>
      <vt:lpstr>Sel nedir?</vt:lpstr>
      <vt:lpstr>Sele karşı alınacak önlemler;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
  <cp:lastModifiedBy>SERKAN DEMİR</cp:lastModifiedBy>
  <cp:revision>5</cp:revision>
  <dcterms:created xsi:type="dcterms:W3CDTF">2021-01-20T05:49:41Z</dcterms:created>
  <dcterms:modified xsi:type="dcterms:W3CDTF">2022-03-31T17:19:51Z</dcterms:modified>
</cp:coreProperties>
</file>