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60" r:id="rId5"/>
    <p:sldId id="261" r:id="rId6"/>
    <p:sldId id="262" r:id="rId7"/>
    <p:sldId id="270" r:id="rId8"/>
    <p:sldId id="271" r:id="rId9"/>
    <p:sldId id="269"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6151"/>
    <a:srgbClr val="C8E51B"/>
    <a:srgbClr val="6D1556"/>
    <a:srgbClr val="38C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CB236A-2202-4495-B8B6-977EFC4C2095}" type="datetimeFigureOut">
              <a:rPr lang="tr-TR" smtClean="0"/>
              <a:t>13.04.2022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04828F-782C-49BC-B7A1-1C3E336A3954}" type="slidenum">
              <a:rPr lang="tr-TR" smtClean="0"/>
              <a:t>‹#›</a:t>
            </a:fld>
            <a:endParaRPr lang="tr-TR"/>
          </a:p>
        </p:txBody>
      </p:sp>
    </p:spTree>
    <p:extLst>
      <p:ext uri="{BB962C8B-B14F-4D97-AF65-F5344CB8AC3E}">
        <p14:creationId xmlns:p14="http://schemas.microsoft.com/office/powerpoint/2010/main" val="314779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www.sorubak.com</a:t>
            </a:r>
          </a:p>
        </p:txBody>
      </p:sp>
      <p:sp>
        <p:nvSpPr>
          <p:cNvPr id="4" name="Slayt Numarası Yer Tutucusu 3"/>
          <p:cNvSpPr>
            <a:spLocks noGrp="1"/>
          </p:cNvSpPr>
          <p:nvPr>
            <p:ph type="sldNum" sz="quarter" idx="10"/>
          </p:nvPr>
        </p:nvSpPr>
        <p:spPr/>
        <p:txBody>
          <a:bodyPr/>
          <a:lstStyle/>
          <a:p>
            <a:fld id="{1A04828F-782C-49BC-B7A1-1C3E336A3954}" type="slidenum">
              <a:rPr lang="tr-TR" smtClean="0"/>
              <a:t>1</a:t>
            </a:fld>
            <a:endParaRPr lang="tr-TR"/>
          </a:p>
        </p:txBody>
      </p:sp>
    </p:spTree>
    <p:extLst>
      <p:ext uri="{BB962C8B-B14F-4D97-AF65-F5344CB8AC3E}">
        <p14:creationId xmlns:p14="http://schemas.microsoft.com/office/powerpoint/2010/main" val="443786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84EFA1B3-CB05-4D24-A6AD-82A3637DE31A}" type="datetimeFigureOut">
              <a:rPr lang="tr-TR" smtClean="0"/>
              <a:pPr/>
              <a:t>13.04.2022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40CB160-FE1D-4228-A581-6DB6A02A9E54}" type="slidenum">
              <a:rPr lang="tr-TR" smtClean="0"/>
              <a:pPr/>
              <a:t>‹#›</a:t>
            </a:fld>
            <a:endParaRPr lang="tr-T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1">
                <a:lumMod val="65000"/>
                <a:lumOff val="35000"/>
              </a:schemeClr>
            </a:gs>
            <a:gs pos="53000">
              <a:srgbClr val="D4DEFF"/>
            </a:gs>
            <a:gs pos="83000">
              <a:srgbClr val="D4DEFF"/>
            </a:gs>
            <a:gs pos="100000">
              <a:srgbClr val="00B0F0"/>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FA1B3-CB05-4D24-A6AD-82A3637DE31A}" type="datetimeFigureOut">
              <a:rPr lang="tr-TR" smtClean="0"/>
              <a:pPr/>
              <a:t>13.04.2022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CB160-FE1D-4228-A581-6DB6A02A9E5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14282" y="1214422"/>
            <a:ext cx="8715404" cy="3156827"/>
          </a:xfrm>
          <a:prstGeom prst="rect">
            <a:avLst/>
          </a:prstGeom>
          <a:noFill/>
        </p:spPr>
        <p:txBody>
          <a:bodyPr wrap="none" lIns="91440" tIns="45720" rIns="91440" bIns="45720">
            <a:prstTxWarp prst="textWave2">
              <a:avLst>
                <a:gd name="adj1" fmla="val 0"/>
                <a:gd name="adj2" fmla="val 484"/>
              </a:avLst>
            </a:prstTxWarp>
            <a:spAutoFit/>
          </a:bodyPr>
          <a:lstStyle/>
          <a:p>
            <a:pPr algn="ctr"/>
            <a:r>
              <a:rPr lang="tr-TR" sz="5400" b="1" dirty="0">
                <a:ln w="38100">
                  <a:solidFill>
                    <a:schemeClr val="accent2">
                      <a:satMod val="140000"/>
                    </a:schemeClr>
                  </a:solidFill>
                  <a:prstDash val="solid"/>
                  <a:miter lim="800000"/>
                </a:ln>
                <a:solidFill>
                  <a:schemeClr val="accent2">
                    <a:lumMod val="40000"/>
                    <a:lumOff val="60000"/>
                  </a:schemeClr>
                </a:solidFill>
                <a:effectLst>
                  <a:outerShdw blurRad="25500" dist="23000" dir="7020000" algn="tl">
                    <a:srgbClr val="000000">
                      <a:alpha val="50000"/>
                    </a:srgbClr>
                  </a:outerShdw>
                </a:effectLst>
              </a:rPr>
              <a:t>ÜLKEMİN </a:t>
            </a:r>
          </a:p>
          <a:p>
            <a:pPr algn="ctr"/>
            <a:r>
              <a:rPr lang="tr-TR" sz="5400" b="1" dirty="0">
                <a:ln w="38100">
                  <a:solidFill>
                    <a:schemeClr val="accent2">
                      <a:satMod val="140000"/>
                    </a:schemeClr>
                  </a:solidFill>
                  <a:prstDash val="solid"/>
                  <a:miter lim="800000"/>
                </a:ln>
                <a:solidFill>
                  <a:schemeClr val="accent2">
                    <a:lumMod val="40000"/>
                    <a:lumOff val="60000"/>
                  </a:schemeClr>
                </a:solidFill>
                <a:effectLst>
                  <a:outerShdw blurRad="25500" dist="23000" dir="7020000" algn="tl">
                    <a:srgbClr val="000000">
                      <a:alpha val="50000"/>
                    </a:srgbClr>
                  </a:outerShdw>
                </a:effectLst>
              </a:rPr>
              <a:t>GELİŞMESINDEKİ</a:t>
            </a:r>
          </a:p>
          <a:p>
            <a:pPr algn="ctr"/>
            <a:r>
              <a:rPr lang="tr-TR" sz="5400" b="1" dirty="0">
                <a:ln w="38100">
                  <a:solidFill>
                    <a:schemeClr val="accent2">
                      <a:satMod val="140000"/>
                    </a:schemeClr>
                  </a:solidFill>
                  <a:prstDash val="solid"/>
                  <a:miter lim="800000"/>
                </a:ln>
                <a:solidFill>
                  <a:schemeClr val="accent2">
                    <a:lumMod val="40000"/>
                    <a:lumOff val="60000"/>
                  </a:schemeClr>
                </a:solidFill>
                <a:effectLst>
                  <a:outerShdw blurRad="25500" dist="23000" dir="7020000" algn="tl">
                    <a:srgbClr val="000000">
                      <a:alpha val="50000"/>
                    </a:srgbClr>
                  </a:outerShdw>
                </a:effectLst>
              </a:rPr>
              <a:t>SORUMLULUKLARIM</a:t>
            </a:r>
          </a:p>
        </p:txBody>
      </p:sp>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6296" y="332656"/>
            <a:ext cx="1238250" cy="1238250"/>
          </a:xfrm>
          <a:prstGeom prst="rect">
            <a:avLst/>
          </a:prstGeom>
        </p:spPr>
      </p:pic>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3286124"/>
            <a:ext cx="8229600" cy="3143272"/>
          </a:xfrm>
        </p:spPr>
        <p:txBody>
          <a:bodyPr>
            <a:normAutofit lnSpcReduction="10000"/>
          </a:bodyPr>
          <a:lstStyle/>
          <a:p>
            <a:pPr marL="0" lvl="0" indent="0" fontAlgn="base">
              <a:spcBef>
                <a:spcPct val="0"/>
              </a:spcBef>
              <a:spcAft>
                <a:spcPct val="0"/>
              </a:spcAft>
              <a:buNone/>
            </a:pPr>
            <a:r>
              <a:rPr kumimoji="0" lang="tr-TR" b="0" i="0" u="none" strike="noStrike" cap="none" normalizeH="0" baseline="0" dirty="0">
                <a:ln>
                  <a:noFill/>
                </a:ln>
                <a:solidFill>
                  <a:srgbClr val="222222"/>
                </a:solidFill>
                <a:effectLst/>
                <a:latin typeface="Kayra"/>
                <a:cs typeface="Arial" pitchFamily="34" charset="0"/>
              </a:rPr>
              <a:t>Bir peteğin faaliyetlerini hiç izledin mi? Bazı arılar mum yaparken, bazıları peteğe bal taşır. Bazı arılar havalar ısınınca peteğin önünde kanat çırparak içerisini serinletirken bazıları da peteği eşek arıları gibi düşmanlardan korur.</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None/>
            </a:pPr>
            <a:r>
              <a:rPr kumimoji="0" lang="tr-TR" sz="4400" b="0" i="0" u="none" strike="noStrike" cap="none" normalizeH="0" baseline="0" dirty="0">
                <a:ln>
                  <a:noFill/>
                </a:ln>
                <a:solidFill>
                  <a:schemeClr val="tx1"/>
                </a:solidFill>
                <a:effectLst/>
                <a:latin typeface="Arial" pitchFamily="34" charset="0"/>
                <a:cs typeface="Arial" pitchFamily="34" charset="0"/>
              </a:rPr>
              <a:t>  </a:t>
            </a:r>
            <a:endParaRPr kumimoji="0" lang="tr-TR" sz="35200" b="0" i="0" u="none" strike="noStrike" cap="none" normalizeH="0" baseline="0" dirty="0">
              <a:ln>
                <a:noFill/>
              </a:ln>
              <a:solidFill>
                <a:schemeClr val="tx1"/>
              </a:solidFill>
              <a:effectLst/>
              <a:latin typeface="Arial" pitchFamily="34" charset="0"/>
              <a:cs typeface="Arial" pitchFamily="34" charset="0"/>
            </a:endParaRPr>
          </a:p>
          <a:p>
            <a:endParaRPr lang="tr-TR" dirty="0"/>
          </a:p>
        </p:txBody>
      </p:sp>
      <p:pic>
        <p:nvPicPr>
          <p:cNvPr id="2050" name="Picture 2" descr="https://www.ilkokuldokumanlari.com/wp-content/uploads/gorev-sorumluluk.jpg"/>
          <p:cNvPicPr>
            <a:picLocks noChangeAspect="1" noChangeArrowheads="1"/>
          </p:cNvPicPr>
          <p:nvPr/>
        </p:nvPicPr>
        <p:blipFill>
          <a:blip r:embed="rId2"/>
          <a:srcRect/>
          <a:stretch>
            <a:fillRect/>
          </a:stretch>
        </p:blipFill>
        <p:spPr bwMode="auto">
          <a:xfrm>
            <a:off x="1857356" y="857232"/>
            <a:ext cx="5038725" cy="2095500"/>
          </a:xfrm>
          <a:prstGeom prst="rect">
            <a:avLst/>
          </a:prstGeom>
          <a:noFill/>
        </p:spPr>
      </p:pic>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marL="0" lvl="0" indent="0" eaLnBrk="0" fontAlgn="base" hangingPunct="0">
              <a:spcBef>
                <a:spcPct val="0"/>
              </a:spcBef>
              <a:spcAft>
                <a:spcPct val="0"/>
              </a:spcAft>
              <a:buNone/>
            </a:pPr>
            <a:r>
              <a:rPr kumimoji="0" lang="tr-TR" b="0" i="0" u="none" strike="noStrike" cap="none" normalizeH="0" baseline="0" dirty="0">
                <a:ln>
                  <a:noFill/>
                </a:ln>
                <a:solidFill>
                  <a:srgbClr val="222222"/>
                </a:solidFill>
                <a:effectLst/>
                <a:latin typeface="Kayra"/>
                <a:cs typeface="Arial" pitchFamily="34" charset="0"/>
              </a:rPr>
              <a:t>İşte bir ülkenin de faaliyetleri bu şekilde olmalıdır. Nasıl ki petekteki bütün arılar görev ve sorumluluklarını en iyi şekilde yerine getirirler aynen öyle de ülkedeki bütün vatandaşlar üzerlerine düşen görev ve sorumlulukları en iyi şekilde yerine getirmelidir.</a:t>
            </a:r>
            <a:endParaRPr kumimoji="0" lang="tr-TR" sz="1600" b="0" i="0" u="none" strike="noStrike" cap="none" normalizeH="0" baseline="0" dirty="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None/>
            </a:pPr>
            <a:br>
              <a:rPr kumimoji="0" lang="tr-TR" sz="4400" b="0" i="0" u="none" strike="noStrike" cap="none" normalizeH="0" baseline="0" dirty="0">
                <a:ln>
                  <a:noFill/>
                </a:ln>
                <a:solidFill>
                  <a:schemeClr val="tx1"/>
                </a:solidFill>
                <a:effectLst/>
                <a:latin typeface="Arial" pitchFamily="34" charset="0"/>
                <a:cs typeface="Arial" pitchFamily="34" charset="0"/>
              </a:rPr>
            </a:br>
            <a:endParaRPr lang="tr-TR" dirty="0"/>
          </a:p>
        </p:txBody>
      </p:sp>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714356"/>
            <a:ext cx="8229600" cy="4525963"/>
          </a:xfrm>
        </p:spPr>
        <p:txBody>
          <a:bodyPr/>
          <a:lstStyle/>
          <a:p>
            <a:pPr>
              <a:buNone/>
            </a:pPr>
            <a:r>
              <a:rPr lang="tr-TR" dirty="0"/>
              <a:t>		Sorumluluk ailede başlar. Aile içinde her bireyin, belli görev ve sorumlulukları vardır.aile bireyleri, üzerine düşen görev ve sorumlulukları yerine getirirse düzenli ve mutlu bir şekilde hayatlarını sürdürebilirler.</a:t>
            </a:r>
          </a:p>
          <a:p>
            <a:pPr>
              <a:buNone/>
            </a:pPr>
            <a:r>
              <a:rPr lang="tr-TR" dirty="0"/>
              <a:t>		Ailemize olduğu gibi ülkemize karşı da görev ve sorumluluklarımız vardır.</a:t>
            </a:r>
          </a:p>
        </p:txBody>
      </p:sp>
      <p:pic>
        <p:nvPicPr>
          <p:cNvPr id="3074" name="Picture 2" descr="aile içinde tüm işleri annenin yapması nasıl karşılanır a.adil ..."/>
          <p:cNvPicPr>
            <a:picLocks noChangeAspect="1" noChangeArrowheads="1"/>
          </p:cNvPicPr>
          <p:nvPr/>
        </p:nvPicPr>
        <p:blipFill>
          <a:blip r:embed="rId2"/>
          <a:srcRect/>
          <a:stretch>
            <a:fillRect/>
          </a:stretch>
        </p:blipFill>
        <p:spPr bwMode="auto">
          <a:xfrm>
            <a:off x="2071670" y="4357694"/>
            <a:ext cx="4500594" cy="2500306"/>
          </a:xfrm>
          <a:prstGeom prst="rect">
            <a:avLst/>
          </a:prstGeom>
          <a:noFill/>
        </p:spPr>
      </p:pic>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857232"/>
            <a:ext cx="8229600" cy="4525963"/>
          </a:xfrm>
        </p:spPr>
        <p:txBody>
          <a:bodyPr>
            <a:normAutofit/>
          </a:bodyPr>
          <a:lstStyle/>
          <a:p>
            <a:pPr>
              <a:buFont typeface="Wingdings" pitchFamily="2" charset="2"/>
              <a:buChar char="v"/>
            </a:pPr>
            <a:r>
              <a:rPr lang="tr-TR" sz="2800" dirty="0"/>
              <a:t>Öğrenci olarak eğitimimize önem vermeliyiz.</a:t>
            </a:r>
          </a:p>
          <a:p>
            <a:pPr>
              <a:buFont typeface="Wingdings" pitchFamily="2" charset="2"/>
              <a:buChar char="v"/>
            </a:pPr>
            <a:r>
              <a:rPr lang="tr-TR" sz="2800" dirty="0"/>
              <a:t>Çalışkan ve başarılı bir öğrenci olmalıyız.</a:t>
            </a:r>
          </a:p>
          <a:p>
            <a:pPr>
              <a:buFont typeface="Wingdings" pitchFamily="2" charset="2"/>
              <a:buChar char="v"/>
            </a:pPr>
            <a:r>
              <a:rPr lang="tr-TR" sz="2800" dirty="0"/>
              <a:t>Okul ve sınıf kurallarına uymalıyız.</a:t>
            </a:r>
          </a:p>
        </p:txBody>
      </p:sp>
      <p:pic>
        <p:nvPicPr>
          <p:cNvPr id="2050" name="Picture 2" descr="Nasıl Çalışkan Öğrenci Olunur ? | NasilOlunur.Net"/>
          <p:cNvPicPr>
            <a:picLocks noChangeAspect="1" noChangeArrowheads="1"/>
          </p:cNvPicPr>
          <p:nvPr/>
        </p:nvPicPr>
        <p:blipFill>
          <a:blip r:embed="rId2"/>
          <a:srcRect/>
          <a:stretch>
            <a:fillRect/>
          </a:stretch>
        </p:blipFill>
        <p:spPr bwMode="auto">
          <a:xfrm>
            <a:off x="5000628" y="2643182"/>
            <a:ext cx="3519464" cy="3714752"/>
          </a:xfrm>
          <a:prstGeom prst="rect">
            <a:avLst/>
          </a:prstGeom>
          <a:noFill/>
        </p:spPr>
      </p:pic>
      <p:pic>
        <p:nvPicPr>
          <p:cNvPr id="2054" name="Picture 6" descr="Samsung Tab 4 - 3 Lite T110 T113 T230 T280 Kılıf Çalışkan Öğrenci ..."/>
          <p:cNvPicPr>
            <a:picLocks noChangeAspect="1" noChangeArrowheads="1"/>
          </p:cNvPicPr>
          <p:nvPr/>
        </p:nvPicPr>
        <p:blipFill>
          <a:blip r:embed="rId3"/>
          <a:srcRect/>
          <a:stretch>
            <a:fillRect/>
          </a:stretch>
        </p:blipFill>
        <p:spPr bwMode="auto">
          <a:xfrm>
            <a:off x="428596" y="2571744"/>
            <a:ext cx="3857652" cy="392909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85720" y="214290"/>
            <a:ext cx="7858148" cy="2677656"/>
          </a:xfrm>
          <a:prstGeom prst="rect">
            <a:avLst/>
          </a:prstGeom>
          <a:noFill/>
        </p:spPr>
        <p:txBody>
          <a:bodyPr wrap="square" rtlCol="0">
            <a:spAutoFit/>
          </a:bodyPr>
          <a:lstStyle/>
          <a:p>
            <a:pPr>
              <a:buFont typeface="Wingdings" pitchFamily="2" charset="2"/>
              <a:buChar char="v"/>
            </a:pPr>
            <a:r>
              <a:rPr lang="tr-TR" sz="2800" dirty="0"/>
              <a:t>Aldığımız görev ve sorumlulukları en iyi şekilde yerine getirmeliyiz.</a:t>
            </a:r>
          </a:p>
          <a:p>
            <a:pPr>
              <a:buFont typeface="Wingdings" pitchFamily="2" charset="2"/>
              <a:buChar char="v"/>
            </a:pPr>
            <a:r>
              <a:rPr lang="tr-TR" sz="2800" dirty="0"/>
              <a:t>Okul eşyalarını dikkatli kullanmalıyız, bizden sonra kullanacaklara sağlam bırakmalıyız.</a:t>
            </a:r>
          </a:p>
          <a:p>
            <a:pPr>
              <a:buFont typeface="Wingdings" pitchFamily="2" charset="2"/>
              <a:buChar char="v"/>
            </a:pPr>
            <a:r>
              <a:rPr lang="tr-TR" sz="2800" dirty="0"/>
              <a:t>Evimizi, okulumuzu, sınıfımızı,  çevremizi temiz tutmalıyız. Doğayı korumalıyız.</a:t>
            </a:r>
          </a:p>
        </p:txBody>
      </p:sp>
      <p:pic>
        <p:nvPicPr>
          <p:cNvPr id="1030" name="Picture 6" descr="ÇOÇUKLAR HEMEN TIKLAYIN OYNAYIN: Doğayı korumak için 'Evimiz Dünya ..."/>
          <p:cNvPicPr>
            <a:picLocks noChangeAspect="1" noChangeArrowheads="1"/>
          </p:cNvPicPr>
          <p:nvPr/>
        </p:nvPicPr>
        <p:blipFill>
          <a:blip r:embed="rId2"/>
          <a:srcRect/>
          <a:stretch>
            <a:fillRect/>
          </a:stretch>
        </p:blipFill>
        <p:spPr bwMode="auto">
          <a:xfrm>
            <a:off x="0" y="2857497"/>
            <a:ext cx="9144000" cy="4000504"/>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714876" y="1142984"/>
            <a:ext cx="3943320" cy="4525963"/>
          </a:xfrm>
        </p:spPr>
        <p:txBody>
          <a:bodyPr>
            <a:normAutofit fontScale="85000" lnSpcReduction="20000"/>
          </a:bodyPr>
          <a:lstStyle/>
          <a:p>
            <a:pPr>
              <a:buNone/>
            </a:pPr>
            <a:r>
              <a:rPr lang="tr-TR" sz="3300" dirty="0"/>
              <a:t>      Her zaman görev ve sorumluluklarını yerine getiren çocuklar olmalıyız. Bu değerlere sahip olarak yetişen çocuklar ülkenin gelişip yükselmesinde önemli rol sahibidir.</a:t>
            </a:r>
          </a:p>
          <a:p>
            <a:pPr>
              <a:buNone/>
            </a:pPr>
            <a:endParaRPr lang="tr-TR" sz="3300" dirty="0"/>
          </a:p>
          <a:p>
            <a:pPr>
              <a:buNone/>
            </a:pPr>
            <a:r>
              <a:rPr lang="tr-TR" sz="3300" dirty="0"/>
              <a:t>      Ülkemizin gelişip yükselmesi için vatansever olmalıyız. </a:t>
            </a:r>
          </a:p>
          <a:p>
            <a:pPr>
              <a:buNone/>
            </a:pPr>
            <a:endParaRPr lang="tr-TR" dirty="0"/>
          </a:p>
        </p:txBody>
      </p:sp>
      <p:pic>
        <p:nvPicPr>
          <p:cNvPr id="21506" name="Picture 2" descr="Sticker Masters Türk Bayraklı Çocuk Sticker - n11.com"/>
          <p:cNvPicPr>
            <a:picLocks noChangeAspect="1" noChangeArrowheads="1"/>
          </p:cNvPicPr>
          <p:nvPr/>
        </p:nvPicPr>
        <p:blipFill>
          <a:blip r:embed="rId2"/>
          <a:srcRect/>
          <a:stretch>
            <a:fillRect/>
          </a:stretch>
        </p:blipFill>
        <p:spPr bwMode="auto">
          <a:xfrm>
            <a:off x="214282" y="1428736"/>
            <a:ext cx="4286250" cy="428625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nodeType="clickEffect">
                                  <p:stCondLst>
                                    <p:cond delay="0"/>
                                  </p:stCondLst>
                                  <p:iterate type="lt">
                                    <p:tmPct val="10000"/>
                                  </p:iterate>
                                  <p:childTnLst>
                                    <p:animScale>
                                      <p:cBhvr>
                                        <p:cTn id="6" dur="250" autoRev="1" fill="hold">
                                          <p:stCondLst>
                                            <p:cond delay="0"/>
                                          </p:stCondLst>
                                        </p:cTn>
                                        <p:tgtEl>
                                          <p:spTgt spid="3">
                                            <p:txEl>
                                              <p:pRg st="0" end="0"/>
                                            </p:txEl>
                                          </p:spTgt>
                                        </p:tgtEl>
                                      </p:cBhvr>
                                      <p:to x="80000" y="100000"/>
                                    </p:animScale>
                                    <p:anim by="(#ppt_w*0.10)" calcmode="lin" valueType="num">
                                      <p:cBhvr>
                                        <p:cTn id="7" dur="250" autoRev="1" fill="hold">
                                          <p:stCondLst>
                                            <p:cond delay="0"/>
                                          </p:stCondLst>
                                        </p:cTn>
                                        <p:tgtEl>
                                          <p:spTgt spid="3">
                                            <p:txEl>
                                              <p:pRg st="0" end="0"/>
                                            </p:txEl>
                                          </p:spTgt>
                                        </p:tgtEl>
                                        <p:attrNameLst>
                                          <p:attrName>ppt_x</p:attrName>
                                        </p:attrNameLst>
                                      </p:cBhvr>
                                    </p:anim>
                                    <p:anim by="(-#ppt_w*0.10)" calcmode="lin" valueType="num">
                                      <p:cBhvr>
                                        <p:cTn id="8" dur="250" autoRev="1" fill="hold">
                                          <p:stCondLst>
                                            <p:cond delay="0"/>
                                          </p:stCondLst>
                                        </p:cTn>
                                        <p:tgtEl>
                                          <p:spTgt spid="3">
                                            <p:txEl>
                                              <p:pRg st="0" end="0"/>
                                            </p:txEl>
                                          </p:spTgt>
                                        </p:tgtEl>
                                        <p:attrNameLst>
                                          <p:attrName>ppt_y</p:attrName>
                                        </p:attrNameLst>
                                      </p:cBhvr>
                                    </p:anim>
                                    <p:animRot by="-480000">
                                      <p:cBhvr>
                                        <p:cTn id="9" dur="250" autoRev="1" fill="hold">
                                          <p:stCondLst>
                                            <p:cond delay="0"/>
                                          </p:stCondLst>
                                        </p:cTn>
                                        <p:tgtEl>
                                          <p:spTgt spid="3">
                                            <p:txEl>
                                              <p:pRg st="0" end="0"/>
                                            </p:txEl>
                                          </p:spTgt>
                                        </p:tgtEl>
                                        <p:attrNameLst>
                                          <p:attrName>r</p:attrName>
                                        </p:attrNameLst>
                                      </p:cBhvr>
                                    </p:animRot>
                                  </p:childTnLst>
                                </p:cTn>
                              </p:par>
                              <p:par>
                                <p:cTn id="10" presetID="36" presetClass="emph" presetSubtype="0" fill="hold" nodeType="withEffect">
                                  <p:stCondLst>
                                    <p:cond delay="0"/>
                                  </p:stCondLst>
                                  <p:iterate type="lt">
                                    <p:tmPct val="10000"/>
                                  </p:iterate>
                                  <p:childTnLst>
                                    <p:animScale>
                                      <p:cBhvr>
                                        <p:cTn id="11" dur="250" autoRev="1" fill="hold">
                                          <p:stCondLst>
                                            <p:cond delay="0"/>
                                          </p:stCondLst>
                                        </p:cTn>
                                        <p:tgtEl>
                                          <p:spTgt spid="3">
                                            <p:txEl>
                                              <p:pRg st="2" end="2"/>
                                            </p:txEl>
                                          </p:spTgt>
                                        </p:tgtEl>
                                      </p:cBhvr>
                                      <p:to x="80000" y="100000"/>
                                    </p:animScale>
                                    <p:anim by="(#ppt_w*0.10)" calcmode="lin" valueType="num">
                                      <p:cBhvr>
                                        <p:cTn id="12" dur="250" autoRev="1" fill="hold">
                                          <p:stCondLst>
                                            <p:cond delay="0"/>
                                          </p:stCondLst>
                                        </p:cTn>
                                        <p:tgtEl>
                                          <p:spTgt spid="3">
                                            <p:txEl>
                                              <p:pRg st="2" end="2"/>
                                            </p:txEl>
                                          </p:spTgt>
                                        </p:tgtEl>
                                        <p:attrNameLst>
                                          <p:attrName>ppt_x</p:attrName>
                                        </p:attrNameLst>
                                      </p:cBhvr>
                                    </p:anim>
                                    <p:anim by="(-#ppt_w*0.10)" calcmode="lin" valueType="num">
                                      <p:cBhvr>
                                        <p:cTn id="13" dur="250" autoRev="1" fill="hold">
                                          <p:stCondLst>
                                            <p:cond delay="0"/>
                                          </p:stCondLst>
                                        </p:cTn>
                                        <p:tgtEl>
                                          <p:spTgt spid="3">
                                            <p:txEl>
                                              <p:pRg st="2" end="2"/>
                                            </p:txEl>
                                          </p:spTgt>
                                        </p:tgtEl>
                                        <p:attrNameLst>
                                          <p:attrName>ppt_y</p:attrName>
                                        </p:attrNameLst>
                                      </p:cBhvr>
                                    </p:anim>
                                    <p:animRot by="-480000">
                                      <p:cBhvr>
                                        <p:cTn id="14" dur="250" autoRev="1" fill="hold">
                                          <p:stCondLst>
                                            <p:cond delay="0"/>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628" y="1600200"/>
            <a:ext cx="3686172" cy="4525963"/>
          </a:xfrm>
        </p:spPr>
        <p:txBody>
          <a:bodyPr>
            <a:normAutofit fontScale="70000" lnSpcReduction="20000"/>
          </a:bodyPr>
          <a:lstStyle/>
          <a:p>
            <a:pPr>
              <a:buNone/>
            </a:pPr>
            <a:r>
              <a:rPr lang="tr-TR" b="1" dirty="0"/>
              <a:t>	Vatanseverlik</a:t>
            </a:r>
          </a:p>
          <a:p>
            <a:pPr>
              <a:buNone/>
            </a:pPr>
            <a:r>
              <a:rPr lang="tr-TR" dirty="0"/>
              <a:t>     Vatanını sevmek, çalışarak, işini en iyi şekilde ve eksiksiz yaparak ülkemizin gelişimine katkı sağlamakla olur. Gelişmiş ülkeler vatansever, çalışkan, kültürlü ve eğitimli insanlardan oluşur. Biz de kendimizi iyi yetiştirip memleketimize faydalı bireyler olmalıyız.</a:t>
            </a:r>
          </a:p>
          <a:p>
            <a:pPr>
              <a:buNone/>
            </a:pPr>
            <a:br>
              <a:rPr lang="tr-TR" dirty="0"/>
            </a:br>
            <a:endParaRPr lang="tr-TR" dirty="0"/>
          </a:p>
        </p:txBody>
      </p:sp>
      <p:pic>
        <p:nvPicPr>
          <p:cNvPr id="8194" name="Picture 2" descr="Ayhan Salman on Twitter: &quot;Biz birlikte güzeliz...Birlikte güçlüyüz ..."/>
          <p:cNvPicPr>
            <a:picLocks noChangeAspect="1" noChangeArrowheads="1"/>
          </p:cNvPicPr>
          <p:nvPr/>
        </p:nvPicPr>
        <p:blipFill>
          <a:blip r:embed="rId2"/>
          <a:srcRect/>
          <a:stretch>
            <a:fillRect/>
          </a:stretch>
        </p:blipFill>
        <p:spPr bwMode="auto">
          <a:xfrm>
            <a:off x="214282" y="357166"/>
            <a:ext cx="4786346" cy="6072230"/>
          </a:xfrm>
          <a:prstGeom prst="rect">
            <a:avLst/>
          </a:prstGeom>
          <a:noFill/>
        </p:spPr>
      </p:pic>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5"/>
          <p:cNvSpPr>
            <a:spLocks noChangeArrowheads="1"/>
          </p:cNvSpPr>
          <p:nvPr/>
        </p:nvSpPr>
        <p:spPr bwMode="auto">
          <a:xfrm rot="20062484">
            <a:off x="1263211" y="4257777"/>
            <a:ext cx="8034572" cy="701709"/>
          </a:xfrm>
          <a:prstGeom prst="rect">
            <a:avLst/>
          </a:prstGeom>
          <a:solidFill>
            <a:srgbClr val="FFFFFF"/>
          </a:solidFill>
          <a:ln w="9525">
            <a:noFill/>
            <a:miter lim="800000"/>
            <a:headEnd/>
            <a:tailEnd/>
          </a:ln>
          <a:effectLst/>
        </p:spPr>
        <p:txBody>
          <a:bodyPr vert="horz" wrap="square" lIns="91440" tIns="179331" rIns="91440" bIns="8887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800" b="0" i="0" u="none" strike="noStrike" cap="none" normalizeH="0" baseline="0" dirty="0">
              <a:ln>
                <a:noFill/>
              </a:ln>
              <a:solidFill>
                <a:schemeClr val="tx1"/>
              </a:solidFill>
              <a:effectLst/>
              <a:latin typeface="Arial" pitchFamily="34" charset="0"/>
              <a:cs typeface="Arial" pitchFamily="34" charset="0"/>
            </a:endParaRPr>
          </a:p>
        </p:txBody>
      </p:sp>
      <p:sp>
        <p:nvSpPr>
          <p:cNvPr id="7176" name="AutoShape 8" descr="DEĞERLER EĞİTİMİ-VATANSEVERLİK - Atatürk İlkokul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178" name="Picture 1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532" y="841"/>
            <a:ext cx="9195532" cy="6856317"/>
          </a:xfrm>
          <a:prstGeom prst="rect">
            <a:avLst/>
          </a:prstGeom>
          <a:noFill/>
        </p:spPr>
      </p:pic>
      <p:sp>
        <p:nvSpPr>
          <p:cNvPr id="10" name="9 Metin kutusu"/>
          <p:cNvSpPr txBox="1"/>
          <p:nvPr/>
        </p:nvSpPr>
        <p:spPr>
          <a:xfrm>
            <a:off x="714348" y="5857892"/>
            <a:ext cx="8429652" cy="1200329"/>
          </a:xfrm>
          <a:prstGeom prst="rect">
            <a:avLst/>
          </a:prstGeom>
          <a:noFill/>
        </p:spPr>
        <p:txBody>
          <a:bodyPr wrap="square" rtlCol="0">
            <a:spAutoFit/>
          </a:bodyPr>
          <a:lstStyle/>
          <a:p>
            <a:pPr lvl="0" fontAlgn="base">
              <a:spcBef>
                <a:spcPct val="0"/>
              </a:spcBef>
              <a:spcAft>
                <a:spcPct val="0"/>
              </a:spcAft>
            </a:pPr>
            <a:r>
              <a:rPr kumimoji="0" lang="tr-TR" sz="2400" b="1" i="0" u="none" strike="noStrike" cap="none" normalizeH="0" baseline="0" dirty="0">
                <a:ln>
                  <a:noFill/>
                </a:ln>
                <a:solidFill>
                  <a:schemeClr val="tx1"/>
                </a:solidFill>
                <a:effectLst/>
                <a:latin typeface="Arial" pitchFamily="34" charset="0"/>
                <a:cs typeface="Arial" pitchFamily="34" charset="0"/>
              </a:rPr>
              <a:t>“Vatanını en çok seven, görevini en iyi yapandır.” </a:t>
            </a:r>
          </a:p>
          <a:p>
            <a:pPr lvl="0" fontAlgn="base">
              <a:spcBef>
                <a:spcPct val="0"/>
              </a:spcBef>
              <a:spcAft>
                <a:spcPct val="0"/>
              </a:spcAft>
            </a:pPr>
            <a:r>
              <a:rPr lang="tr-TR" sz="2400" b="1" dirty="0">
                <a:latin typeface="Arial" pitchFamily="34" charset="0"/>
                <a:cs typeface="Arial" pitchFamily="34" charset="0"/>
              </a:rPr>
              <a:t>					           </a:t>
            </a:r>
            <a:r>
              <a:rPr kumimoji="0" lang="tr-TR" sz="2400" b="1" i="0" u="none" strike="noStrike" cap="none" normalizeH="0" baseline="0" dirty="0">
                <a:ln>
                  <a:noFill/>
                </a:ln>
                <a:solidFill>
                  <a:schemeClr val="tx1"/>
                </a:solidFill>
                <a:effectLst/>
                <a:latin typeface="Arial" pitchFamily="34" charset="0"/>
                <a:cs typeface="Arial" pitchFamily="34" charset="0"/>
              </a:rPr>
              <a:t>Atatürk</a:t>
            </a:r>
          </a:p>
          <a:p>
            <a:pPr lvl="0" eaLnBrk="0" fontAlgn="base" hangingPunct="0">
              <a:spcBef>
                <a:spcPct val="0"/>
              </a:spcBef>
              <a:spcAft>
                <a:spcPct val="0"/>
              </a:spcAft>
            </a:pPr>
            <a:endParaRPr kumimoji="0" lang="tr-TR" sz="2400" b="1" i="0" u="none" strike="noStrike" cap="none" normalizeH="0" baseline="0" dirty="0">
              <a:ln>
                <a:noFill/>
              </a:ln>
              <a:solidFill>
                <a:srgbClr val="DD3333"/>
              </a:solidFill>
              <a:effectLst/>
              <a:latin typeface="Kayra"/>
              <a:cs typeface="Arial" pitchFamily="34"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to="" calcmode="lin" valueType="num">
                                      <p:cBhvr>
                                        <p:cTn id="7" dur="1" fill="hold"/>
                                        <p:tgtEl>
                                          <p:spTgt spid="10">
                                            <p:txEl>
                                              <p:pRg st="0" end="0"/>
                                            </p:txEl>
                                          </p:spTgt>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 to="" calcmode="lin" valueType="num">
                                      <p:cBhvr>
                                        <p:cTn id="10" dur="1" fill="hold"/>
                                        <p:tgtEl>
                                          <p:spTgt spid="10">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281</Words>
  <Application>Microsoft Office PowerPoint</Application>
  <PresentationFormat>Ekran Gösterisi (4:3)</PresentationFormat>
  <Paragraphs>25</Paragraphs>
  <Slides>9</Slides>
  <Notes>1</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9</vt:i4>
      </vt:variant>
    </vt:vector>
  </HeadingPairs>
  <TitlesOfParts>
    <vt:vector size="14" baseType="lpstr">
      <vt:lpstr>Arial</vt:lpstr>
      <vt:lpstr>Calibri</vt:lpstr>
      <vt:lpstr>Kayra</vt:lpstr>
      <vt:lpstr>Wingdings</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abdullah bıyık</dc:creator>
  <cp:lastModifiedBy>SERKAN DEMİR</cp:lastModifiedBy>
  <cp:revision>6</cp:revision>
  <dcterms:created xsi:type="dcterms:W3CDTF">2020-05-11T21:48:21Z</dcterms:created>
  <dcterms:modified xsi:type="dcterms:W3CDTF">2022-04-13T06:56:44Z</dcterms:modified>
</cp:coreProperties>
</file>