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96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A9D8C5-7FD2-4559-AF29-224937CC5E75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3DAF0-A710-4C4D-A3F3-85292098ED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6592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3DAF0-A710-4C4D-A3F3-85292098ED9F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2856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52317"/>
            <a:ext cx="9013372" cy="501915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2400300"/>
            <a:ext cx="6400800" cy="120015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EA86-F2DC-4AEB-8728-B0B7F0FBF2EE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16EFEFC-DBBC-4A40-88B9-41A6841A4EF9}" type="slidenum">
              <a:rPr lang="tr-TR" smtClean="0"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2" y="1086978"/>
            <a:ext cx="9021537" cy="114551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2" y="1047540"/>
            <a:ext cx="9021537" cy="90435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2" y="2232487"/>
            <a:ext cx="9021537" cy="82899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129448"/>
            <a:ext cx="8229600" cy="1102519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EA86-F2DC-4AEB-8728-B0B7F0FBF2EE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FEFC-DBBC-4A40-88B9-41A6841A4EF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05981"/>
            <a:ext cx="2011680" cy="4388644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05980"/>
            <a:ext cx="5562600" cy="4388644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EA86-F2DC-4AEB-8728-B0B7F0FBF2EE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FEFC-DBBC-4A40-88B9-41A6841A4EF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EA86-F2DC-4AEB-8728-B0B7F0FBF2EE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FEFC-DBBC-4A40-88B9-41A6841A4EF9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085850"/>
            <a:ext cx="7772400" cy="3429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52317"/>
            <a:ext cx="9013372" cy="501915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714376"/>
            <a:ext cx="7772400" cy="1021556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1910953"/>
            <a:ext cx="7772400" cy="1003697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EA86-F2DC-4AEB-8728-B0B7F0FBF2EE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4629150"/>
            <a:ext cx="4000500" cy="3429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3" y="1782623"/>
            <a:ext cx="9013515" cy="6858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7" y="1756107"/>
            <a:ext cx="9013781" cy="3428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7" y="1851660"/>
            <a:ext cx="9014621" cy="3429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4656582"/>
            <a:ext cx="457200" cy="342900"/>
          </a:xfrm>
        </p:spPr>
        <p:txBody>
          <a:bodyPr/>
          <a:lstStyle/>
          <a:p>
            <a:fld id="{E16EFEFC-DBBC-4A40-88B9-41A6841A4EF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EA86-F2DC-4AEB-8728-B0B7F0FBF2EE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FEFC-DBBC-4A40-88B9-41A6841A4EF9}" type="slidenum">
              <a:rPr lang="tr-TR" smtClean="0"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085850"/>
            <a:ext cx="3749040" cy="3429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085850"/>
            <a:ext cx="3749040" cy="3429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04788"/>
            <a:ext cx="7772400" cy="85725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085850"/>
            <a:ext cx="3733800" cy="5715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085850"/>
            <a:ext cx="3733800" cy="5715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EA86-F2DC-4AEB-8728-B0B7F0FBF2EE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FEFC-DBBC-4A40-88B9-41A6841A4EF9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1685925"/>
            <a:ext cx="3733800" cy="291465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1685925"/>
            <a:ext cx="3733800" cy="291465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EA86-F2DC-4AEB-8728-B0B7F0FBF2EE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FEFC-DBBC-4A40-88B9-41A6841A4EF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EA86-F2DC-4AEB-8728-B0B7F0FBF2EE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FEFC-DBBC-4A40-88B9-41A6841A4EF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52316"/>
            <a:ext cx="9013372" cy="5020056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04788"/>
            <a:ext cx="7772400" cy="85725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200150"/>
            <a:ext cx="1905000" cy="337185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EA86-F2DC-4AEB-8728-B0B7F0FBF2EE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FEFC-DBBC-4A40-88B9-41A6841A4EF9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200150"/>
            <a:ext cx="5715000" cy="337185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3675413"/>
            <a:ext cx="7315200" cy="391716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4084369"/>
            <a:ext cx="7315200" cy="51435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3EA86-F2DC-4AEB-8728-B0B7F0FBF2EE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4629150"/>
            <a:ext cx="3886200" cy="3429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4656582"/>
            <a:ext cx="457200" cy="342900"/>
          </a:xfrm>
        </p:spPr>
        <p:txBody>
          <a:bodyPr/>
          <a:lstStyle/>
          <a:p>
            <a:fld id="{E16EFEFC-DBBC-4A40-88B9-41A6841A4EF9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3512666"/>
            <a:ext cx="9006840" cy="6858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9" y="3487856"/>
            <a:ext cx="9006639" cy="3428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1" y="3579919"/>
            <a:ext cx="9006637" cy="3660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9" y="50007"/>
            <a:ext cx="9001873" cy="3436144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52316"/>
            <a:ext cx="9013372" cy="5020056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05979"/>
            <a:ext cx="7772400" cy="85725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085850"/>
            <a:ext cx="7772400" cy="3429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4643437"/>
            <a:ext cx="2476500" cy="357188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FB3EA86-F2DC-4AEB-8728-B0B7F0FBF2EE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4629150"/>
            <a:ext cx="3962400" cy="3429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4657725"/>
            <a:ext cx="457200" cy="3429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16EFEFC-DBBC-4A40-88B9-41A6841A4EF9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285720" y="4786328"/>
            <a:ext cx="282292" cy="214297"/>
          </a:xfrm>
          <a:solidFill>
            <a:srgbClr val="FF0000"/>
          </a:solidFill>
        </p:spPr>
        <p:txBody>
          <a:bodyPr/>
          <a:lstStyle/>
          <a:p>
            <a:fld id="{E16EFEFC-DBBC-4A40-88B9-41A6841A4EF9}" type="slidenum">
              <a:rPr lang="tr-TR" smtClean="0"/>
              <a:t>1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1000100" y="4714890"/>
            <a:ext cx="7658128" cy="257160"/>
          </a:xfrm>
          <a:solidFill>
            <a:srgbClr val="FFC000"/>
          </a:solidFill>
          <a:ln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tr-TR" sz="1200" dirty="0">
                <a:solidFill>
                  <a:schemeClr val="tx1"/>
                </a:solidFill>
              </a:rPr>
              <a:t>MATEMATİK - UZUNLUK ÖLÇME - KİLOMETREYİ TANIYALIM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42844" y="142858"/>
            <a:ext cx="878687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tr-T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UZUNLUK ÖLÇME</a:t>
            </a:r>
          </a:p>
          <a:p>
            <a:pPr algn="ctr"/>
            <a:endParaRPr lang="tr-TR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tr-T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KİLOMETREYİ TANIYALIM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71552"/>
            <a:ext cx="8858312" cy="3903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142844" y="142858"/>
            <a:ext cx="8786874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Aşağıda verilen uzunluklardan hangileri kilometreden kısadır? İşaretleyiniz.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3143240" y="1357304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6072198" y="1357304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143636" y="2786064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6143636" y="4214824"/>
            <a:ext cx="285752" cy="471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8"/>
            <a:ext cx="8786875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214282" y="500048"/>
            <a:ext cx="8786874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Uzunluklarla ilgili aşağıda verilen ifadelerden doğru olanları işaretleyiniz.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285720" y="164305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285720" y="2214560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285720" y="342900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214296"/>
            <a:ext cx="871543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Aşağıdaki cümlelerde boşluklara gelmesi gereken anahtar kelimeyi yazarak tamamlayın. 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*</a:t>
            </a:r>
            <a:r>
              <a:rPr lang="tr-TR" sz="2800" dirty="0"/>
              <a:t> Şehirler ve ülkeler arası mesafeleri   ………………… ile ifade ederiz.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*</a:t>
            </a:r>
            <a:r>
              <a:rPr lang="tr-TR" sz="2800" dirty="0"/>
              <a:t> Kilometreyi kısaca …… ile gösteririz. 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* </a:t>
            </a:r>
            <a:r>
              <a:rPr lang="tr-TR" sz="2800" dirty="0"/>
              <a:t>Türkiye’nin en kuzeyi ile en güneyi arasındaki uzaklık 666 ……………… ‘</a:t>
            </a:r>
            <a:r>
              <a:rPr lang="tr-TR" sz="2800" dirty="0" err="1"/>
              <a:t>dir</a:t>
            </a:r>
            <a:r>
              <a:rPr lang="tr-TR" sz="2800" dirty="0"/>
              <a:t>. 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*</a:t>
            </a:r>
            <a:r>
              <a:rPr lang="tr-TR" sz="2800" dirty="0"/>
              <a:t> Japonya’daki </a:t>
            </a:r>
            <a:r>
              <a:rPr lang="tr-TR" sz="2800" dirty="0" err="1"/>
              <a:t>Maglev</a:t>
            </a:r>
            <a:r>
              <a:rPr lang="tr-TR" sz="2800" dirty="0"/>
              <a:t> treni saatte 603 …………… yol alarak kendi rekorunu kırdı. 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*</a:t>
            </a:r>
            <a:r>
              <a:rPr lang="tr-TR" sz="2800" dirty="0"/>
              <a:t> Bir maraton koşucusu üç saatte 42  ………………     koştu. </a:t>
            </a:r>
          </a:p>
        </p:txBody>
      </p:sp>
      <p:sp>
        <p:nvSpPr>
          <p:cNvPr id="6" name="5 Dikdörtgen"/>
          <p:cNvSpPr/>
          <p:nvPr/>
        </p:nvSpPr>
        <p:spPr>
          <a:xfrm>
            <a:off x="6572264" y="928676"/>
            <a:ext cx="156966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>
                <a:ln/>
                <a:solidFill>
                  <a:srgbClr val="0070C0"/>
                </a:solidFill>
              </a:rPr>
              <a:t>kilometre</a:t>
            </a:r>
          </a:p>
        </p:txBody>
      </p:sp>
      <p:sp>
        <p:nvSpPr>
          <p:cNvPr id="8" name="7 Dikdörtgen"/>
          <p:cNvSpPr/>
          <p:nvPr/>
        </p:nvSpPr>
        <p:spPr>
          <a:xfrm>
            <a:off x="1285852" y="2643188"/>
            <a:ext cx="156966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>
                <a:ln/>
                <a:solidFill>
                  <a:srgbClr val="0070C0"/>
                </a:solidFill>
              </a:rPr>
              <a:t>kilometre</a:t>
            </a:r>
          </a:p>
        </p:txBody>
      </p:sp>
      <p:sp>
        <p:nvSpPr>
          <p:cNvPr id="9" name="8 Dikdörtgen"/>
          <p:cNvSpPr/>
          <p:nvPr/>
        </p:nvSpPr>
        <p:spPr>
          <a:xfrm>
            <a:off x="6715140" y="3071816"/>
            <a:ext cx="15696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>
                <a:ln/>
                <a:solidFill>
                  <a:srgbClr val="0070C0"/>
                </a:solidFill>
              </a:rPr>
              <a:t>kilometre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6500826" y="3929072"/>
            <a:ext cx="15696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>
                <a:ln/>
                <a:solidFill>
                  <a:srgbClr val="0070C0"/>
                </a:solidFill>
              </a:rPr>
              <a:t>kilometre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3428992" y="1785932"/>
            <a:ext cx="71438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>
                <a:ln/>
                <a:solidFill>
                  <a:srgbClr val="0070C0"/>
                </a:solidFill>
              </a:rPr>
              <a:t>km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142858"/>
            <a:ext cx="8715436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400" b="1" dirty="0"/>
              <a:t>Aşağıdaki tabloyu, uygun birimleri </a:t>
            </a:r>
            <a:r>
              <a:rPr lang="tr-TR" sz="2400" b="1" dirty="0">
                <a:solidFill>
                  <a:srgbClr val="FF0000"/>
                </a:solidFill>
              </a:rPr>
              <a:t>X</a:t>
            </a:r>
            <a:r>
              <a:rPr lang="tr-TR" sz="2400" b="1" dirty="0"/>
              <a:t> ile işaretleyerek tamamlayın. </a:t>
            </a:r>
            <a:endParaRPr lang="tr-TR" sz="24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14362"/>
            <a:ext cx="8858312" cy="4315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etin kutusu"/>
          <p:cNvSpPr txBox="1"/>
          <p:nvPr/>
        </p:nvSpPr>
        <p:spPr>
          <a:xfrm>
            <a:off x="7715272" y="1285866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357950" y="3071816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7858148" y="2786064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6429388" y="2500312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4929190" y="2214560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6357950" y="1928808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6429388" y="1643057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2" name="11 Metin kutusu"/>
          <p:cNvSpPr txBox="1"/>
          <p:nvPr/>
        </p:nvSpPr>
        <p:spPr>
          <a:xfrm>
            <a:off x="6357950" y="4286262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3" name="12 Metin kutusu"/>
          <p:cNvSpPr txBox="1"/>
          <p:nvPr/>
        </p:nvSpPr>
        <p:spPr>
          <a:xfrm>
            <a:off x="4857752" y="4000510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4" name="13 Metin kutusu"/>
          <p:cNvSpPr txBox="1"/>
          <p:nvPr/>
        </p:nvSpPr>
        <p:spPr>
          <a:xfrm>
            <a:off x="7786710" y="3714758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5" name="14 Metin kutusu"/>
          <p:cNvSpPr txBox="1"/>
          <p:nvPr/>
        </p:nvSpPr>
        <p:spPr>
          <a:xfrm>
            <a:off x="4929190" y="3429006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6" name="15 Metin kutusu"/>
          <p:cNvSpPr txBox="1"/>
          <p:nvPr/>
        </p:nvSpPr>
        <p:spPr>
          <a:xfrm>
            <a:off x="7929586" y="4643452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714362"/>
            <a:ext cx="885831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etin kutusu"/>
          <p:cNvSpPr txBox="1"/>
          <p:nvPr/>
        </p:nvSpPr>
        <p:spPr>
          <a:xfrm>
            <a:off x="142844" y="142858"/>
            <a:ext cx="9001156" cy="430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200" b="1" dirty="0"/>
              <a:t>Aşağıda verilen çoktan seçmeli soruların doğru cevaplarını işaretleyelim.</a:t>
            </a:r>
          </a:p>
        </p:txBody>
      </p:sp>
      <p:sp>
        <p:nvSpPr>
          <p:cNvPr id="6" name="5 Halka"/>
          <p:cNvSpPr/>
          <p:nvPr/>
        </p:nvSpPr>
        <p:spPr>
          <a:xfrm>
            <a:off x="6215074" y="1285866"/>
            <a:ext cx="428628" cy="571504"/>
          </a:xfrm>
          <a:prstGeom prst="donu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050">
              <a:solidFill>
                <a:schemeClr val="tx1"/>
              </a:solidFill>
            </a:endParaRPr>
          </a:p>
        </p:txBody>
      </p:sp>
      <p:sp>
        <p:nvSpPr>
          <p:cNvPr id="7" name="6 Halka"/>
          <p:cNvSpPr/>
          <p:nvPr/>
        </p:nvSpPr>
        <p:spPr>
          <a:xfrm>
            <a:off x="142844" y="2357436"/>
            <a:ext cx="428628" cy="428628"/>
          </a:xfrm>
          <a:prstGeom prst="donu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050">
              <a:solidFill>
                <a:schemeClr val="tx1"/>
              </a:solidFill>
            </a:endParaRPr>
          </a:p>
        </p:txBody>
      </p:sp>
      <p:sp>
        <p:nvSpPr>
          <p:cNvPr id="8" name="7 Halka"/>
          <p:cNvSpPr/>
          <p:nvPr/>
        </p:nvSpPr>
        <p:spPr>
          <a:xfrm>
            <a:off x="142844" y="3357568"/>
            <a:ext cx="428628" cy="571504"/>
          </a:xfrm>
          <a:prstGeom prst="donu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050">
              <a:solidFill>
                <a:schemeClr val="tx1"/>
              </a:solidFill>
            </a:endParaRPr>
          </a:p>
        </p:txBody>
      </p:sp>
      <p:sp>
        <p:nvSpPr>
          <p:cNvPr id="9" name="8 Halka"/>
          <p:cNvSpPr/>
          <p:nvPr/>
        </p:nvSpPr>
        <p:spPr>
          <a:xfrm>
            <a:off x="2714612" y="4429138"/>
            <a:ext cx="428628" cy="571504"/>
          </a:xfrm>
          <a:prstGeom prst="donu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05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58"/>
            <a:ext cx="488840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285720" y="928676"/>
            <a:ext cx="8643998" cy="83099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Mesafe işaret levhaları, yerleşim yerlerine olan uzaklıkları bildirir. Bu işaret levhaları otoyollarda her 20 kilometrede bir konulur.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142858"/>
            <a:ext cx="952502" cy="736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857370"/>
            <a:ext cx="4877321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Dikdörtgen"/>
          <p:cNvSpPr/>
          <p:nvPr/>
        </p:nvSpPr>
        <p:spPr>
          <a:xfrm>
            <a:off x="5143504" y="2428874"/>
            <a:ext cx="3857652" cy="193899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Şehirlerin birbirleriyle uzaklıklarının ölçümünde hangi ölçü birimi kullanılmaktadır?</a:t>
            </a:r>
          </a:p>
          <a:p>
            <a:r>
              <a:rPr lang="tr-TR" sz="2400" dirty="0"/>
              <a:t>Tartışınız.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1857370"/>
            <a:ext cx="5715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86776" y="4214824"/>
            <a:ext cx="5715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1071538" y="4886340"/>
            <a:ext cx="7658128" cy="257160"/>
          </a:xfrm>
          <a:solidFill>
            <a:srgbClr val="FFC000"/>
          </a:solidFill>
          <a:ln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tr-TR" sz="1200" dirty="0">
                <a:solidFill>
                  <a:schemeClr val="tx1"/>
                </a:solidFill>
              </a:rPr>
              <a:t>MATEMATİK - UZUNLUK ÖLÇME - KİLOMETREYİ TANIYALIM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42858"/>
            <a:ext cx="952502" cy="736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42844" y="142858"/>
            <a:ext cx="8858312" cy="954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800" dirty="0"/>
              <a:t>Şehirlerin birbirleriyle olan uzaklıklarının ölçümünde </a:t>
            </a:r>
            <a:r>
              <a:rPr lang="tr-TR" sz="2800" b="1" dirty="0">
                <a:solidFill>
                  <a:srgbClr val="FF0000"/>
                </a:solidFill>
              </a:rPr>
              <a:t>kilometre</a:t>
            </a:r>
            <a:r>
              <a:rPr lang="tr-TR" sz="2800" dirty="0"/>
              <a:t> birimi kullanılmaktadır.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14428"/>
            <a:ext cx="885831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500444"/>
            <a:ext cx="885831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1071538" y="4929204"/>
            <a:ext cx="7658128" cy="214296"/>
          </a:xfrm>
          <a:solidFill>
            <a:srgbClr val="FFC000"/>
          </a:solidFill>
          <a:ln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tr-TR" sz="1200" dirty="0">
                <a:solidFill>
                  <a:schemeClr val="tx1"/>
                </a:solidFill>
              </a:rPr>
              <a:t>MATEMATİK - UZUNLUK ÖLÇME - KİLOMETREYİ TANIYALIM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42844" y="142858"/>
            <a:ext cx="5643602" cy="273921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Kilometre uzunluk ölçme birimlerinin en büyüğüdür.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Çok uzun mesafeleri ölçmek için kullanılır.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Kısaca küçük  </a:t>
            </a:r>
            <a:r>
              <a:rPr kumimoji="0" lang="tr-TR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km</a:t>
            </a:r>
            <a:r>
              <a:rPr kumimoji="0" lang="tr-T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harfleri ile gösterilir.</a:t>
            </a:r>
            <a:endParaRPr kumimoji="0" lang="tr-T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1 km = 1000 </a:t>
            </a:r>
            <a:r>
              <a:rPr kumimoji="0" lang="tr-TR" sz="24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m’dir</a:t>
            </a:r>
            <a:r>
              <a:rPr kumimoji="0" lang="tr-TR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Yani metre, kilometrenin binde biridir.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G</a:t>
            </a:r>
            <a:r>
              <a:rPr kumimoji="0" lang="tr-T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enelde km yol ölçmek için kullanılır.</a:t>
            </a:r>
            <a:r>
              <a:rPr kumimoji="0" lang="tr-TR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</a:p>
        </p:txBody>
      </p:sp>
      <p:pic>
        <p:nvPicPr>
          <p:cNvPr id="3" name="2 Resim" descr="indi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907" y="142858"/>
            <a:ext cx="3055417" cy="2714644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928940"/>
            <a:ext cx="878687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1071538" y="4929204"/>
            <a:ext cx="7658128" cy="214296"/>
          </a:xfrm>
          <a:solidFill>
            <a:srgbClr val="FFC000"/>
          </a:solidFill>
          <a:ln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tr-TR" sz="1200" dirty="0">
                <a:solidFill>
                  <a:schemeClr val="tx1"/>
                </a:solidFill>
              </a:rPr>
              <a:t>MATEMATİK - UZUNLUK ÖLÇME - KİLOMETREYİ TANIYALIM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42858"/>
            <a:ext cx="3711583" cy="4847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21116"/>
            <a:ext cx="1857388" cy="521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Dikdörtgen"/>
          <p:cNvSpPr/>
          <p:nvPr/>
        </p:nvSpPr>
        <p:spPr>
          <a:xfrm>
            <a:off x="142844" y="714362"/>
            <a:ext cx="5072098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Yandaki tabloda Türkiye’nin komşuları</a:t>
            </a:r>
          </a:p>
          <a:p>
            <a:r>
              <a:rPr lang="tr-TR" sz="2400" dirty="0"/>
              <a:t>ile sınır uzunlukları gösterilmiştir. Tabloyu inceleyelim.</a:t>
            </a:r>
          </a:p>
        </p:txBody>
      </p:sp>
      <p:sp>
        <p:nvSpPr>
          <p:cNvPr id="5" name="4 Dikdörtgen"/>
          <p:cNvSpPr/>
          <p:nvPr/>
        </p:nvSpPr>
        <p:spPr>
          <a:xfrm>
            <a:off x="142844" y="2143122"/>
            <a:ext cx="5072098" cy="120032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Sınır uzunlukları gibi çok uzun mesafelerin ölçümlerinde metre yerine kilometre birimi kullanılır.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42844" y="3500444"/>
            <a:ext cx="507209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Tabloda Türkiye’nin komşu ülkelerle</a:t>
            </a:r>
          </a:p>
          <a:p>
            <a:r>
              <a:rPr lang="tr-TR" sz="2400" dirty="0"/>
              <a:t>sınır uzunlukları kilometre birimiyle ifade edilmiştir.</a:t>
            </a:r>
          </a:p>
        </p:txBody>
      </p:sp>
      <p:sp>
        <p:nvSpPr>
          <p:cNvPr id="7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28596" y="4929204"/>
            <a:ext cx="7658128" cy="214296"/>
          </a:xfrm>
          <a:solidFill>
            <a:srgbClr val="FFC000"/>
          </a:solidFill>
          <a:ln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tr-TR" sz="1200" dirty="0">
                <a:solidFill>
                  <a:schemeClr val="tx1"/>
                </a:solidFill>
              </a:rPr>
              <a:t>MATEMATİK - UZUNLUK ÖLÇME - KİLOMETREYİ TANIYALIM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8"/>
            <a:ext cx="1857388" cy="521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2285984" y="142858"/>
            <a:ext cx="6572296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800" b="1" dirty="0"/>
              <a:t>Aşağıdaki Türkiye haritasını inceleyelim.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3" y="785800"/>
            <a:ext cx="8858313" cy="32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Dikdörtgen"/>
          <p:cNvSpPr/>
          <p:nvPr/>
        </p:nvSpPr>
        <p:spPr>
          <a:xfrm>
            <a:off x="142844" y="4143386"/>
            <a:ext cx="8786874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    İki şehrin arasındaki uzaklık kilometre birimi ile ifade edilir.</a:t>
            </a:r>
          </a:p>
          <a:p>
            <a:r>
              <a:rPr lang="tr-TR" sz="2400" dirty="0"/>
              <a:t> Ankara ile İstanbul’un arasındaki mesafe </a:t>
            </a:r>
            <a:r>
              <a:rPr lang="tr-TR" sz="2400" b="1" dirty="0">
                <a:solidFill>
                  <a:srgbClr val="FF0000"/>
                </a:solidFill>
              </a:rPr>
              <a:t>452 kilometredir</a:t>
            </a:r>
            <a:r>
              <a:rPr lang="tr-TR" sz="2400" dirty="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72"/>
            <a:ext cx="1857388" cy="521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2143108" y="142858"/>
            <a:ext cx="6858048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Van Gölü, Türkiye’nin en büyük gölüdür. Aşağıdaki tabloda Van Gölü ile ilgili bazı bilgiler verilmiştir.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5" y="1071552"/>
            <a:ext cx="3302982" cy="25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071552"/>
            <a:ext cx="254383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Dikdörtgen"/>
          <p:cNvSpPr/>
          <p:nvPr/>
        </p:nvSpPr>
        <p:spPr>
          <a:xfrm>
            <a:off x="142844" y="3573840"/>
            <a:ext cx="5857916" cy="150810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300" dirty="0"/>
              <a:t>Van Gölü’ne ait uzunluk ölçümleri incelendiğinde, çok uzun ölçümlerin kilometre birimi ile kısa ölçümlerin ise metre birimi ile ifade edildiğini görürüz.</a:t>
            </a:r>
          </a:p>
        </p:txBody>
      </p:sp>
      <p:sp>
        <p:nvSpPr>
          <p:cNvPr id="8" name="7 Dikdörtgen"/>
          <p:cNvSpPr/>
          <p:nvPr/>
        </p:nvSpPr>
        <p:spPr>
          <a:xfrm>
            <a:off x="6143636" y="1142990"/>
            <a:ext cx="2857520" cy="381642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200" dirty="0"/>
              <a:t>Şehirler arası mesafeler, sınırların uzunlukları, göllerin çevre uzunlukları,</a:t>
            </a:r>
          </a:p>
          <a:p>
            <a:r>
              <a:rPr lang="tr-TR" sz="2200" dirty="0"/>
              <a:t>ülkeler arasındaki mesafeler, petrol boru hatlarının uzunlukları, kara ve demir </a:t>
            </a:r>
            <a:r>
              <a:rPr lang="it-IT" sz="2200" dirty="0"/>
              <a:t>yolu uzunlukları</a:t>
            </a:r>
            <a:r>
              <a:rPr lang="tr-TR" sz="2200" dirty="0"/>
              <a:t> </a:t>
            </a:r>
            <a:r>
              <a:rPr lang="it-IT" sz="2200" dirty="0"/>
              <a:t>kilometre birimi ile ifade</a:t>
            </a:r>
            <a:r>
              <a:rPr lang="tr-TR" sz="2200" dirty="0"/>
              <a:t> </a:t>
            </a:r>
            <a:r>
              <a:rPr lang="it-IT" sz="2200" dirty="0"/>
              <a:t>edilir.</a:t>
            </a:r>
            <a:endParaRPr lang="tr-TR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8596" y="142858"/>
            <a:ext cx="697873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142844" y="928676"/>
            <a:ext cx="9001156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Aşağıdaki ifadelerin karşısındaki uygun ölçme birimlerini işaretleyiniz.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742"/>
            <a:ext cx="8858312" cy="3590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Metin kutusu"/>
          <p:cNvSpPr txBox="1"/>
          <p:nvPr/>
        </p:nvSpPr>
        <p:spPr>
          <a:xfrm>
            <a:off x="5572132" y="2000246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7358082" y="3286130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5715008" y="3714758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7429520" y="4143386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7429520" y="457201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7358082" y="2857502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2" name="11 Metin kutusu"/>
          <p:cNvSpPr txBox="1"/>
          <p:nvPr/>
        </p:nvSpPr>
        <p:spPr>
          <a:xfrm>
            <a:off x="5572132" y="2428874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71552"/>
            <a:ext cx="8858312" cy="390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142844" y="142858"/>
            <a:ext cx="8786874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Aşağıdaki görselleri inceleyelim. Kilometre ile ifade edilecek uzunlukları işaretleyelim.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2357422" y="2214560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5429256" y="2214560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2357422" y="4214824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8501090" y="4214824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857224" y="107155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5137 m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4143372" y="114299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1355 km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1000100" y="307181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480 km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7000892" y="328613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15 km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Özel 1">
      <a:majorFont>
        <a:latin typeface="ALFABET98"/>
        <a:ea typeface=""/>
        <a:cs typeface=""/>
      </a:majorFont>
      <a:minorFont>
        <a:latin typeface="ALFABET98"/>
        <a:ea typeface=""/>
        <a:cs typeface="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165</TotalTime>
  <Words>420</Words>
  <Application>Microsoft Office PowerPoint</Application>
  <PresentationFormat>Ekran Gösterisi (16:9)</PresentationFormat>
  <Paragraphs>84</Paragraphs>
  <Slides>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8" baseType="lpstr">
      <vt:lpstr>ALFABET98</vt:lpstr>
      <vt:lpstr>Calibri</vt:lpstr>
      <vt:lpstr>Wingdings 2</vt:lpstr>
      <vt:lpstr>Hisse Senedi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user</dc:creator>
  <cp:lastModifiedBy>SERKAN DEMİR</cp:lastModifiedBy>
  <cp:revision>4</cp:revision>
  <dcterms:created xsi:type="dcterms:W3CDTF">2020-04-30T15:11:33Z</dcterms:created>
  <dcterms:modified xsi:type="dcterms:W3CDTF">2022-04-10T15:19:34Z</dcterms:modified>
</cp:coreProperties>
</file>