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56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4E5BC0CC-A48B-477F-A1E5-BF7EECF94ECE}" type="datetimeFigureOut">
              <a:rPr lang="tr-TR" smtClean="0"/>
              <a:pPr/>
              <a:t>14.09.2022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4E5BC0CC-A48B-477F-A1E5-BF7EECF94ECE}" type="datetimeFigureOut">
              <a:rPr lang="tr-TR" smtClean="0"/>
              <a:pPr/>
              <a:t>14.09.2022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4E5BC0CC-A48B-477F-A1E5-BF7EECF94ECE}" type="datetimeFigureOut">
              <a:rPr lang="tr-TR" smtClean="0"/>
              <a:pPr/>
              <a:t>14.09.2022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4E5BC0CC-A48B-477F-A1E5-BF7EECF94ECE}" type="datetimeFigureOut">
              <a:rPr lang="tr-TR" smtClean="0"/>
              <a:pPr/>
              <a:t>14.09.2022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4E5BC0CC-A48B-477F-A1E5-BF7EECF94ECE}" type="datetimeFigureOut">
              <a:rPr lang="tr-TR" smtClean="0"/>
              <a:pPr/>
              <a:t>14.09.2022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4E5BC0CC-A48B-477F-A1E5-BF7EECF94ECE}" type="datetimeFigureOut">
              <a:rPr lang="tr-TR" smtClean="0"/>
              <a:pPr/>
              <a:t>14.09.2022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4E5BC0CC-A48B-477F-A1E5-BF7EECF94ECE}" type="datetimeFigureOut">
              <a:rPr lang="tr-TR" smtClean="0"/>
              <a:pPr/>
              <a:t>14.09.2022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4E5BC0CC-A48B-477F-A1E5-BF7EECF94ECE}" type="datetimeFigureOut">
              <a:rPr lang="tr-TR" smtClean="0"/>
              <a:pPr/>
              <a:t>14.09.2022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4E5BC0CC-A48B-477F-A1E5-BF7EECF94ECE}" type="datetimeFigureOut">
              <a:rPr lang="tr-TR" smtClean="0"/>
              <a:pPr/>
              <a:t>14.09.2022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4E5BC0CC-A48B-477F-A1E5-BF7EECF94ECE}" type="datetimeFigureOut">
              <a:rPr lang="tr-TR" smtClean="0"/>
              <a:pPr/>
              <a:t>14.09.2022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4E5BC0CC-A48B-477F-A1E5-BF7EECF94ECE}" type="datetimeFigureOut">
              <a:rPr lang="tr-TR" smtClean="0"/>
              <a:pPr/>
              <a:t>14.09.2022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8000">
              <a:schemeClr val="bg1">
                <a:lumMod val="95000"/>
              </a:schemeClr>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5BC0CC-A48B-477F-A1E5-BF7EECF94ECE}" type="datetimeFigureOut">
              <a:rPr lang="tr-TR" smtClean="0"/>
              <a:pPr/>
              <a:t>14.09.2022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2907FB-FE45-4AC1-8398-B053030BF454}"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357290" y="142852"/>
            <a:ext cx="5753100" cy="47625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7286644" y="0"/>
            <a:ext cx="1666873" cy="1314450"/>
          </a:xfrm>
          <a:prstGeom prst="rect">
            <a:avLst/>
          </a:prstGeom>
          <a:noFill/>
          <a:ln w="9525">
            <a:noFill/>
            <a:miter lim="800000"/>
            <a:headEnd/>
            <a:tailEnd/>
          </a:ln>
          <a:effectLst/>
        </p:spPr>
      </p:pic>
      <p:sp>
        <p:nvSpPr>
          <p:cNvPr id="5" name="4 Dikdörtgen"/>
          <p:cNvSpPr/>
          <p:nvPr/>
        </p:nvSpPr>
        <p:spPr>
          <a:xfrm>
            <a:off x="357158" y="785794"/>
            <a:ext cx="7000924" cy="1384995"/>
          </a:xfrm>
          <a:prstGeom prst="rect">
            <a:avLst/>
          </a:prstGeom>
        </p:spPr>
        <p:txBody>
          <a:bodyPr wrap="square">
            <a:spAutoFit/>
          </a:bodyPr>
          <a:lstStyle/>
          <a:p>
            <a:r>
              <a:rPr lang="tr-TR" sz="2800" dirty="0"/>
              <a:t>          Arkadaşlarınızla devamlı nezaket kurallarına uygun bir şekilde konuşuyorsunuz. Bu durum arkadaşınızı nasıl etkiler? Anlatınız.</a:t>
            </a:r>
          </a:p>
        </p:txBody>
      </p:sp>
      <p:pic>
        <p:nvPicPr>
          <p:cNvPr id="1028" name="Picture 4"/>
          <p:cNvPicPr>
            <a:picLocks noChangeAspect="1" noChangeArrowheads="1"/>
          </p:cNvPicPr>
          <p:nvPr/>
        </p:nvPicPr>
        <p:blipFill>
          <a:blip r:embed="rId4" cstate="print"/>
          <a:srcRect/>
          <a:stretch>
            <a:fillRect/>
          </a:stretch>
        </p:blipFill>
        <p:spPr bwMode="auto">
          <a:xfrm>
            <a:off x="0" y="571480"/>
            <a:ext cx="4829175" cy="2476500"/>
          </a:xfrm>
          <a:prstGeom prst="rect">
            <a:avLst/>
          </a:prstGeom>
          <a:noFill/>
          <a:ln w="9525">
            <a:noFill/>
            <a:miter lim="800000"/>
            <a:headEnd/>
            <a:tailEnd/>
          </a:ln>
          <a:effectLst/>
        </p:spPr>
      </p:pic>
      <p:sp>
        <p:nvSpPr>
          <p:cNvPr id="7" name="6 Dikdörtgen"/>
          <p:cNvSpPr/>
          <p:nvPr/>
        </p:nvSpPr>
        <p:spPr>
          <a:xfrm>
            <a:off x="285720" y="785794"/>
            <a:ext cx="8501122" cy="5693866"/>
          </a:xfrm>
          <a:prstGeom prst="rect">
            <a:avLst/>
          </a:prstGeom>
        </p:spPr>
        <p:txBody>
          <a:bodyPr wrap="square">
            <a:spAutoFit/>
          </a:bodyPr>
          <a:lstStyle/>
          <a:p>
            <a:r>
              <a:rPr lang="tr-TR" sz="2800" dirty="0"/>
              <a:t>					   </a:t>
            </a:r>
            <a:r>
              <a:rPr lang="tr-TR" sz="2400" dirty="0"/>
              <a:t>Çınar, akşamları</a:t>
            </a:r>
          </a:p>
          <a:p>
            <a:r>
              <a:rPr lang="tr-TR" sz="2400" dirty="0"/>
              <a:t>					 vaktinde yatmadığı için 						sabahları uyanamıyordu. 						Bu yüzden okula geç </a:t>
            </a:r>
            <a:r>
              <a:rPr lang="tr-TR" sz="2400" dirty="0" err="1"/>
              <a:t>kalı</a:t>
            </a:r>
            <a:r>
              <a:rPr lang="tr-TR" sz="2400" dirty="0"/>
              <a:t>-						yordu. Derse öğretmen-						den sonra giriyordu. Öğretmeni, neden geç kaldığını sorduğunda akşamları geç yattığını söylüyordu. </a:t>
            </a:r>
          </a:p>
          <a:p>
            <a:r>
              <a:rPr lang="tr-TR" sz="2400" dirty="0"/>
              <a:t>	Çınar’ın bu davranışı, derslerden geri kalmasına neden oluyordu. Çınar, ders başladıktan sonra sınıfa girdiği için arkadaşlarının dikkati dağılıyordu. Bu yüzden arkadaşlarıyla sorun yaşıyordu. 	</a:t>
            </a:r>
          </a:p>
          <a:p>
            <a:r>
              <a:rPr lang="tr-TR" sz="2400" dirty="0"/>
              <a:t>	Çınar, derslerinde başarılı olamadı. Derse geç kalmasının hem kendisini hem de arkadaşlarıyla ilişkilerini olumsuz etkilediğini anladı. Artık akşamları vaktinde yatıp okula geç kalmayacaktı.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childTnLst>
                          </p:cTn>
                        </p:par>
                        <p:par>
                          <p:cTn id="8" fill="hold">
                            <p:stCondLst>
                              <p:cond delay="500"/>
                            </p:stCondLst>
                            <p:childTnLst>
                              <p:par>
                                <p:cTn id="9" presetID="55" presetClass="exit" presetSubtype="0" fill="hold" grpId="0" nodeType="afterEffect">
                                  <p:stCondLst>
                                    <p:cond delay="0"/>
                                  </p:stCondLst>
                                  <p:childTnLst>
                                    <p:anim calcmode="lin" valueType="num">
                                      <p:cBhvr>
                                        <p:cTn id="10" dur="500"/>
                                        <p:tgtEl>
                                          <p:spTgt spid="5"/>
                                        </p:tgtEl>
                                        <p:attrNameLst>
                                          <p:attrName>ppt_w</p:attrName>
                                        </p:attrNameLst>
                                      </p:cBhvr>
                                      <p:tavLst>
                                        <p:tav tm="0">
                                          <p:val>
                                            <p:strVal val="ppt_w"/>
                                          </p:val>
                                        </p:tav>
                                        <p:tav tm="100000">
                                          <p:val>
                                            <p:strVal val="ppt_w*0.70"/>
                                          </p:val>
                                        </p:tav>
                                      </p:tavLst>
                                    </p:anim>
                                    <p:anim calcmode="lin" valueType="num">
                                      <p:cBhvr>
                                        <p:cTn id="11" dur="500"/>
                                        <p:tgtEl>
                                          <p:spTgt spid="5"/>
                                        </p:tgtEl>
                                        <p:attrNameLst>
                                          <p:attrName>ppt_h</p:attrName>
                                        </p:attrNameLst>
                                      </p:cBhvr>
                                      <p:tavLst>
                                        <p:tav tm="0">
                                          <p:val>
                                            <p:strVal val="ppt_h"/>
                                          </p:val>
                                        </p:tav>
                                        <p:tav tm="100000">
                                          <p:val>
                                            <p:strVal val="ppt_h"/>
                                          </p:val>
                                        </p:tav>
                                      </p:tavLst>
                                    </p:anim>
                                    <p:animEffect transition="out" filter="fade">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 y="0"/>
            <a:ext cx="5221889" cy="2643182"/>
          </a:xfrm>
          <a:prstGeom prst="rect">
            <a:avLst/>
          </a:prstGeom>
          <a:noFill/>
          <a:ln w="9525">
            <a:noFill/>
            <a:miter lim="800000"/>
            <a:headEnd/>
            <a:tailEnd/>
          </a:ln>
          <a:effectLst/>
        </p:spPr>
      </p:pic>
      <p:sp>
        <p:nvSpPr>
          <p:cNvPr id="7" name="6 Metin kutusu"/>
          <p:cNvSpPr txBox="1"/>
          <p:nvPr/>
        </p:nvSpPr>
        <p:spPr>
          <a:xfrm>
            <a:off x="4214810" y="4143380"/>
            <a:ext cx="184731" cy="369332"/>
          </a:xfrm>
          <a:prstGeom prst="rect">
            <a:avLst/>
          </a:prstGeom>
          <a:noFill/>
        </p:spPr>
        <p:txBody>
          <a:bodyPr wrap="none" rtlCol="0">
            <a:spAutoFit/>
          </a:bodyPr>
          <a:lstStyle/>
          <a:p>
            <a:endParaRPr lang="tr-TR" dirty="0"/>
          </a:p>
        </p:txBody>
      </p:sp>
      <p:sp>
        <p:nvSpPr>
          <p:cNvPr id="9" name="8 Metin kutusu"/>
          <p:cNvSpPr txBox="1"/>
          <p:nvPr/>
        </p:nvSpPr>
        <p:spPr>
          <a:xfrm>
            <a:off x="4643438" y="1142984"/>
            <a:ext cx="1643074" cy="92333"/>
          </a:xfrm>
          <a:prstGeom prst="rect">
            <a:avLst/>
          </a:prstGeom>
          <a:noFill/>
        </p:spPr>
        <p:txBody>
          <a:bodyPr wrap="square" rtlCol="0">
            <a:spAutoFit/>
          </a:bodyPr>
          <a:lstStyle/>
          <a:p>
            <a:r>
              <a:rPr lang="tr-TR" dirty="0"/>
              <a:t>Yağız, okulun voleybol takımında oyuncuydu. Spor yapmayı, özellikle </a:t>
            </a:r>
            <a:r>
              <a:rPr lang="tr-TR" dirty="0" err="1"/>
              <a:t>voley</a:t>
            </a:r>
            <a:r>
              <a:rPr lang="tr-TR" dirty="0"/>
              <a:t>-bol oynamayı çok seviyordu. Sporun hem sağlık açısından hem de fiziksel açıdan önemli olduğunu biliyordu. Yağız, hafta sonu oynayacakları maça arkadaşı Cem’i davet etti. Cem sporla ilgilenmiyordu. Arkadaşını kırmamak için maça geleceğine söz verdi.  Maç çok heyecanlı ve çekişmeli geçti. Sonunda Yağız’ın takımı, maçı kazandı ve oyuncular coşkuyla birbirlerine sarıldılar. Herkes onları tebrik etti. Cem, gördüklerinden çok etkilen-</a:t>
            </a:r>
            <a:r>
              <a:rPr lang="tr-TR" dirty="0" err="1"/>
              <a:t>mişti</a:t>
            </a:r>
            <a:r>
              <a:rPr lang="tr-TR" dirty="0"/>
              <a:t>. Yağız hem sporda hem de derslerinde başarılıydı. Boyu da kendisinden uzundu.  </a:t>
            </a:r>
          </a:p>
        </p:txBody>
      </p:sp>
      <p:sp>
        <p:nvSpPr>
          <p:cNvPr id="10" name="9 Dikdörtgen"/>
          <p:cNvSpPr/>
          <p:nvPr/>
        </p:nvSpPr>
        <p:spPr>
          <a:xfrm>
            <a:off x="214282" y="428604"/>
            <a:ext cx="8786874" cy="6155531"/>
          </a:xfrm>
          <a:prstGeom prst="rect">
            <a:avLst/>
          </a:prstGeom>
        </p:spPr>
        <p:txBody>
          <a:bodyPr wrap="square">
            <a:spAutoFit/>
          </a:bodyPr>
          <a:lstStyle/>
          <a:p>
            <a:r>
              <a:rPr lang="tr-TR" sz="2800" dirty="0"/>
              <a:t>					      </a:t>
            </a:r>
            <a:r>
              <a:rPr lang="tr-TR" sz="2600" dirty="0"/>
              <a:t>    Yağız, okulun voleybol 					      takımında oyuncuydu. 						      Spor yapmayı, özellikle 					                  voleybol oynamayı çok   					      seviyordu. Sporun hem         </a:t>
            </a:r>
          </a:p>
          <a:p>
            <a:r>
              <a:rPr lang="tr-TR" sz="2600" dirty="0"/>
              <a:t>sağlık açısından hem de fiziksel açıdan önemli olduğunu biliyordu. </a:t>
            </a:r>
          </a:p>
          <a:p>
            <a:r>
              <a:rPr lang="tr-TR" sz="2600" dirty="0"/>
              <a:t>	Yağız, hafta sonu oynayacakları maça arkadaşı Cem’i davet etti. Cem sporla ilgilenmiyordu. Arkadaşını kırmamak için maça geleceğine söz verdi. </a:t>
            </a:r>
          </a:p>
          <a:p>
            <a:r>
              <a:rPr lang="tr-TR" sz="2600" dirty="0"/>
              <a:t>	 Maç çok heyecanlı ve çekişmeli geçti. Sonunda Yağız’ın takımı, maçı kazandı ve oyuncular coşkuyla birbirlerine sarıldılar. Herkes onları tebrik etti.</a:t>
            </a:r>
          </a:p>
          <a:p>
            <a:r>
              <a:rPr lang="tr-TR" sz="2600" dirty="0"/>
              <a:t>	 Cem, gördüklerinden çok etkilenmişti. Yağız hem sporda hem de derslerinde başarılıydı. Boyu da kendisinden uzundu</a:t>
            </a:r>
            <a:r>
              <a:rPr lang="tr-TR" sz="2800" dirty="0"/>
              <a:t>. </a:t>
            </a:r>
          </a:p>
        </p:txBody>
      </p:sp>
      <p:sp>
        <p:nvSpPr>
          <p:cNvPr id="12" name="11 Dikdörtgen"/>
          <p:cNvSpPr/>
          <p:nvPr/>
        </p:nvSpPr>
        <p:spPr>
          <a:xfrm>
            <a:off x="4786314" y="214290"/>
            <a:ext cx="4357686" cy="369332"/>
          </a:xfrm>
          <a:prstGeom prst="rect">
            <a:avLst/>
          </a:prstGeom>
        </p:spPr>
        <p:txBody>
          <a:bodyPr wrap="square">
            <a:spAutoFit/>
            <a:scene3d>
              <a:camera prst="obliqueTopRight"/>
              <a:lightRig rig="contrasting" dir="t">
                <a:rot lat="0" lon="0" rev="4500000"/>
              </a:lightRig>
            </a:scene3d>
            <a:sp3d contourW="6350" prstMaterial="metal">
              <a:bevelT w="127000" h="31750" prst="relaxedInset"/>
              <a:contourClr>
                <a:schemeClr val="accent1">
                  <a:shade val="75000"/>
                </a:schemeClr>
              </a:contourClr>
            </a:sp3d>
          </a:bodyPr>
          <a:lstStyle/>
          <a:p>
            <a:r>
              <a:rPr lang="tr-TR" b="1" cap="all" dirty="0">
                <a:ln w="0"/>
                <a:solidFill>
                  <a:srgbClr val="FF0000"/>
                </a:solidFill>
                <a:effectLst>
                  <a:reflection blurRad="12700" stA="50000" endPos="50000" dist="5000" dir="5400000" sy="-100000" rotWithShape="0"/>
                </a:effectLst>
              </a:rPr>
              <a:t>Arkadaşlarıma Karşı Davranışlarım</a:t>
            </a:r>
          </a:p>
        </p:txBody>
      </p:sp>
      <p:sp>
        <p:nvSpPr>
          <p:cNvPr id="13" name="12 Dikdörtgen"/>
          <p:cNvSpPr/>
          <p:nvPr/>
        </p:nvSpPr>
        <p:spPr>
          <a:xfrm>
            <a:off x="214282" y="714357"/>
            <a:ext cx="8572560" cy="5293757"/>
          </a:xfrm>
          <a:prstGeom prst="rect">
            <a:avLst/>
          </a:prstGeom>
        </p:spPr>
        <p:txBody>
          <a:bodyPr wrap="square">
            <a:spAutoFit/>
          </a:bodyPr>
          <a:lstStyle/>
          <a:p>
            <a:r>
              <a:rPr lang="tr-TR" sz="2400" dirty="0"/>
              <a:t>					</a:t>
            </a:r>
            <a:r>
              <a:rPr lang="tr-TR" sz="2600" dirty="0"/>
              <a:t>	Cem, ertesi gün 						      Yağız’ın yanına geldi.  						     Maçın çok hoşuna gitti-  	      </a:t>
            </a:r>
          </a:p>
          <a:p>
            <a:r>
              <a:rPr lang="tr-TR" sz="2600" dirty="0"/>
              <a:t>                                                                     </a:t>
            </a:r>
            <a:r>
              <a:rPr lang="tr-TR" sz="2600" dirty="0" err="1"/>
              <a:t>ğini</a:t>
            </a:r>
            <a:r>
              <a:rPr lang="tr-TR" sz="2600" dirty="0"/>
              <a:t> kendisinin de bir    </a:t>
            </a:r>
          </a:p>
          <a:p>
            <a:r>
              <a:rPr lang="tr-TR" sz="2600" dirty="0"/>
              <a:t>                                                                   spor etkinliğine katılmak istediğini söyledi. Yağız’dan kendisine yardım etmesini istedi. Yağız, arkadaşının da daha sağlıklı ve başarılı olacağı için mutlu oldu. Ona yardım edeceğine söz verdi. Cem, arkadaşına güveni-yordu, ona sarılarak teşekkür etti. Arkadaşların birbirlerine karşı olumlu ve olumsuz davranışları, arkadaşlık ilişkilerini etkiler. Sevgi, saygı ve yardımlaşma, arkadaşlar arasındaki ilişkilerin güçlenmesini ve sosyal yaşamda daha mutlu bireyler olmalarını sağlar.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xit" presetSubtype="4" fill="hold" grpId="0" nodeType="clickEffect">
                                  <p:stCondLst>
                                    <p:cond delay="0"/>
                                  </p:stCondLst>
                                  <p:childTnLst>
                                    <p:anim calcmode="lin" valueType="num">
                                      <p:cBhvr additive="base">
                                        <p:cTn id="6" dur="1000"/>
                                        <p:tgtEl>
                                          <p:spTgt spid="10"/>
                                        </p:tgtEl>
                                        <p:attrNameLst>
                                          <p:attrName>ppt_x</p:attrName>
                                        </p:attrNameLst>
                                      </p:cBhvr>
                                      <p:tavLst>
                                        <p:tav tm="0">
                                          <p:val>
                                            <p:strVal val="ppt_x"/>
                                          </p:val>
                                        </p:tav>
                                        <p:tav tm="100000">
                                          <p:val>
                                            <p:strVal val="ppt_x"/>
                                          </p:val>
                                        </p:tav>
                                      </p:tavLst>
                                    </p:anim>
                                    <p:anim calcmode="lin" valueType="num">
                                      <p:cBhvr additive="base">
                                        <p:cTn id="7" dur="1000"/>
                                        <p:tgtEl>
                                          <p:spTgt spid="10"/>
                                        </p:tgtEl>
                                        <p:attrNameLst>
                                          <p:attrName>ppt_y</p:attrName>
                                        </p:attrNameLst>
                                      </p:cBhvr>
                                      <p:tavLst>
                                        <p:tav tm="0">
                                          <p:val>
                                            <p:strVal val="ppt_y"/>
                                          </p:val>
                                        </p:tav>
                                        <p:tav tm="100000">
                                          <p:val>
                                            <p:strVal val="1+ppt_h/2"/>
                                          </p:val>
                                        </p:tav>
                                      </p:tavLst>
                                    </p:anim>
                                    <p:set>
                                      <p:cBhvr>
                                        <p:cTn id="8" dur="1" fill="hold">
                                          <p:stCondLst>
                                            <p:cond delay="999"/>
                                          </p:stCondLst>
                                        </p:cTn>
                                        <p:tgtEl>
                                          <p:spTgt spid="10"/>
                                        </p:tgtEl>
                                        <p:attrNameLst>
                                          <p:attrName>style.visibility</p:attrName>
                                        </p:attrNameLst>
                                      </p:cBhvr>
                                      <p:to>
                                        <p:strVal val="hidden"/>
                                      </p:to>
                                    </p:set>
                                  </p:childTnLst>
                                </p:cTn>
                              </p:par>
                              <p:par>
                                <p:cTn id="9" presetID="7"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ppt_x"/>
                                          </p:val>
                                        </p:tav>
                                        <p:tav tm="100000">
                                          <p:val>
                                            <p:strVal val="#ppt_x"/>
                                          </p:val>
                                        </p:tav>
                                      </p:tavLst>
                                    </p:anim>
                                    <p:anim calcmode="lin" valueType="num">
                                      <p:cBhvr additive="base">
                                        <p:cTn id="12" dur="10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flipH="1">
            <a:off x="0" y="0"/>
            <a:ext cx="2262215" cy="1266825"/>
          </a:xfrm>
          <a:prstGeom prst="rect">
            <a:avLst/>
          </a:prstGeom>
          <a:noFill/>
          <a:ln w="9525">
            <a:noFill/>
            <a:miter lim="800000"/>
            <a:headEnd/>
            <a:tailEnd/>
          </a:ln>
          <a:effectLst/>
        </p:spPr>
      </p:pic>
      <p:sp>
        <p:nvSpPr>
          <p:cNvPr id="4" name="3 Dikdörtgen"/>
          <p:cNvSpPr/>
          <p:nvPr/>
        </p:nvSpPr>
        <p:spPr>
          <a:xfrm>
            <a:off x="2428860" y="357166"/>
            <a:ext cx="6357950" cy="830997"/>
          </a:xfrm>
          <a:prstGeom prst="rect">
            <a:avLst/>
          </a:prstGeom>
        </p:spPr>
        <p:txBody>
          <a:bodyPr wrap="square">
            <a:spAutoFit/>
          </a:bodyPr>
          <a:lstStyle/>
          <a:p>
            <a:r>
              <a:rPr lang="tr-TR" sz="2400" dirty="0"/>
              <a:t>Okulda, merdivenleri koşarak inip çıkmanızın sizi ve arkadaşlarınızı nasıl etkilediğini açıklayınız.</a:t>
            </a:r>
          </a:p>
        </p:txBody>
      </p:sp>
      <p:sp>
        <p:nvSpPr>
          <p:cNvPr id="6" name="5 Dikdörtgen"/>
          <p:cNvSpPr/>
          <p:nvPr/>
        </p:nvSpPr>
        <p:spPr>
          <a:xfrm>
            <a:off x="357158" y="1214422"/>
            <a:ext cx="8501122" cy="1938992"/>
          </a:xfrm>
          <a:prstGeom prst="rect">
            <a:avLst/>
          </a:prstGeom>
        </p:spPr>
        <p:txBody>
          <a:bodyPr wrap="square">
            <a:spAutoFit/>
          </a:bodyPr>
          <a:lstStyle/>
          <a:p>
            <a:r>
              <a:rPr lang="tr-TR" sz="2400" dirty="0"/>
              <a:t>            Bahar, arkadaşı Mert’e bir sırrını söyleyeceğini ama bunu başkalarının duymasını istemediğini söyledi. Mert, Bahar’a sırrını kendisine söyleyebileceğini belirtti. Bahar da Mert’e güvendi ve sırrını söyledi. Fakat Mert, söz verdiği hâlde Bahar’ın sırrını diğer arkadaşlarına anlattı.</a:t>
            </a:r>
          </a:p>
        </p:txBody>
      </p:sp>
      <p:sp>
        <p:nvSpPr>
          <p:cNvPr id="7" name="6 Dikdörtgen"/>
          <p:cNvSpPr/>
          <p:nvPr/>
        </p:nvSpPr>
        <p:spPr>
          <a:xfrm>
            <a:off x="0" y="3143248"/>
            <a:ext cx="9144000" cy="446276"/>
          </a:xfrm>
          <a:prstGeom prst="rect">
            <a:avLst/>
          </a:prstGeom>
        </p:spPr>
        <p:txBody>
          <a:bodyPr wrap="square">
            <a:spAutoFit/>
          </a:bodyPr>
          <a:lstStyle/>
          <a:p>
            <a:pPr>
              <a:buFont typeface="Wingdings" pitchFamily="2" charset="2"/>
              <a:buChar char="q"/>
            </a:pPr>
            <a:r>
              <a:rPr lang="tr-TR" sz="2300" dirty="0"/>
              <a:t>Mert’in bu davranışı karşısında Bahar ne hissetmiş olabilir? </a:t>
            </a:r>
          </a:p>
        </p:txBody>
      </p:sp>
      <p:pic>
        <p:nvPicPr>
          <p:cNvPr id="3075" name="Picture 3"/>
          <p:cNvPicPr>
            <a:picLocks noChangeAspect="1" noChangeArrowheads="1"/>
          </p:cNvPicPr>
          <p:nvPr/>
        </p:nvPicPr>
        <p:blipFill>
          <a:blip r:embed="rId3" cstate="print"/>
          <a:srcRect/>
          <a:stretch>
            <a:fillRect/>
          </a:stretch>
        </p:blipFill>
        <p:spPr bwMode="auto">
          <a:xfrm>
            <a:off x="500034" y="4429132"/>
            <a:ext cx="7643866" cy="428629"/>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xit" presetSubtype="0" fill="hold" grpId="0" nodeType="after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6" presetClass="exit" presetSubtype="16" fill="hold" grpId="2" nodeType="clickEffect">
                                  <p:stCondLst>
                                    <p:cond delay="0"/>
                                  </p:stCondLst>
                                  <p:childTnLst>
                                    <p:animEffect transition="out" filter="circle(i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par>
                          <p:cTn id="18" fill="hold">
                            <p:stCondLst>
                              <p:cond delay="500"/>
                            </p:stCondLst>
                            <p:childTnLst>
                              <p:par>
                                <p:cTn id="19" presetID="53"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3075"/>
                                        </p:tgtEl>
                                        <p:attrNameLst>
                                          <p:attrName>style.visibility</p:attrName>
                                        </p:attrNameLst>
                                      </p:cBhvr>
                                      <p:to>
                                        <p:strVal val="visible"/>
                                      </p:to>
                                    </p:set>
                                    <p:anim calcmode="lin" valueType="num">
                                      <p:cBhvr>
                                        <p:cTn id="28" dur="500" fill="hold"/>
                                        <p:tgtEl>
                                          <p:spTgt spid="3075"/>
                                        </p:tgtEl>
                                        <p:attrNameLst>
                                          <p:attrName>ppt_w</p:attrName>
                                        </p:attrNameLst>
                                      </p:cBhvr>
                                      <p:tavLst>
                                        <p:tav tm="0">
                                          <p:val>
                                            <p:fltVal val="0"/>
                                          </p:val>
                                        </p:tav>
                                        <p:tav tm="100000">
                                          <p:val>
                                            <p:strVal val="#ppt_w"/>
                                          </p:val>
                                        </p:tav>
                                      </p:tavLst>
                                    </p:anim>
                                    <p:anim calcmode="lin" valueType="num">
                                      <p:cBhvr>
                                        <p:cTn id="29" dur="500" fill="hold"/>
                                        <p:tgtEl>
                                          <p:spTgt spid="3075"/>
                                        </p:tgtEl>
                                        <p:attrNameLst>
                                          <p:attrName>ppt_h</p:attrName>
                                        </p:attrNameLst>
                                      </p:cBhvr>
                                      <p:tavLst>
                                        <p:tav tm="0">
                                          <p:val>
                                            <p:fltVal val="0"/>
                                          </p:val>
                                        </p:tav>
                                        <p:tav tm="100000">
                                          <p:val>
                                            <p:strVal val="#ppt_h"/>
                                          </p:val>
                                        </p:tav>
                                      </p:tavLst>
                                    </p:anim>
                                    <p:animEffect transition="in" filter="fade">
                                      <p:cBhvr>
                                        <p:cTn id="30"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6" grpId="2"/>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Dikdörtgen"/>
          <p:cNvSpPr/>
          <p:nvPr/>
        </p:nvSpPr>
        <p:spPr>
          <a:xfrm>
            <a:off x="357158" y="214291"/>
            <a:ext cx="8786842" cy="2031325"/>
          </a:xfrm>
          <a:prstGeom prst="rect">
            <a:avLst/>
          </a:prstGeom>
        </p:spPr>
        <p:txBody>
          <a:bodyPr wrap="square">
            <a:spAutoFit/>
          </a:bodyPr>
          <a:lstStyle/>
          <a:p>
            <a:pPr>
              <a:buFont typeface="Wingdings" pitchFamily="2" charset="2"/>
              <a:buChar char="q"/>
            </a:pPr>
            <a:endParaRPr lang="tr-TR" dirty="0"/>
          </a:p>
          <a:p>
            <a:pPr>
              <a:buFont typeface="Wingdings" pitchFamily="2" charset="2"/>
              <a:buChar char="q"/>
            </a:pPr>
            <a:endParaRPr lang="tr-TR" dirty="0"/>
          </a:p>
          <a:p>
            <a:pPr>
              <a:buFont typeface="Wingdings" pitchFamily="2" charset="2"/>
              <a:buChar char="q"/>
            </a:pPr>
            <a:r>
              <a:rPr lang="tr-TR" sz="2400" dirty="0"/>
              <a:t>Sizce, Mert’in davranışı Bahar ile arkadaşlık ilişkilerini nasıl etkilemiştir?</a:t>
            </a:r>
          </a:p>
          <a:p>
            <a:pPr>
              <a:buFont typeface="Wingdings" pitchFamily="2" charset="2"/>
              <a:buChar char="q"/>
            </a:pPr>
            <a:endParaRPr lang="tr-TR" sz="2400" dirty="0"/>
          </a:p>
          <a:p>
            <a:pPr>
              <a:buFont typeface="Wingdings" pitchFamily="2" charset="2"/>
              <a:buChar char="q"/>
            </a:pPr>
            <a:endParaRPr lang="tr-TR" dirty="0"/>
          </a:p>
        </p:txBody>
      </p:sp>
      <p:pic>
        <p:nvPicPr>
          <p:cNvPr id="4" name="Picture 4"/>
          <p:cNvPicPr>
            <a:picLocks noChangeAspect="1" noChangeArrowheads="1"/>
          </p:cNvPicPr>
          <p:nvPr/>
        </p:nvPicPr>
        <p:blipFill>
          <a:blip r:embed="rId2" cstate="print"/>
          <a:srcRect/>
          <a:stretch>
            <a:fillRect/>
          </a:stretch>
        </p:blipFill>
        <p:spPr bwMode="auto">
          <a:xfrm>
            <a:off x="500034" y="1643050"/>
            <a:ext cx="7572428" cy="418966"/>
          </a:xfrm>
          <a:prstGeom prst="rect">
            <a:avLst/>
          </a:prstGeom>
          <a:noFill/>
          <a:ln w="9525">
            <a:noFill/>
            <a:miter lim="800000"/>
            <a:headEnd/>
            <a:tailEnd/>
          </a:ln>
          <a:effectLst/>
        </p:spPr>
      </p:pic>
      <p:sp>
        <p:nvSpPr>
          <p:cNvPr id="5" name="4 Dikdörtgen"/>
          <p:cNvSpPr/>
          <p:nvPr/>
        </p:nvSpPr>
        <p:spPr>
          <a:xfrm>
            <a:off x="500034" y="2136338"/>
            <a:ext cx="7643866" cy="461665"/>
          </a:xfrm>
          <a:prstGeom prst="rect">
            <a:avLst/>
          </a:prstGeom>
        </p:spPr>
        <p:txBody>
          <a:bodyPr wrap="square">
            <a:spAutoFit/>
          </a:bodyPr>
          <a:lstStyle/>
          <a:p>
            <a:pPr>
              <a:buFont typeface="Wingdings" pitchFamily="2" charset="2"/>
              <a:buChar char="q"/>
            </a:pPr>
            <a:r>
              <a:rPr lang="tr-TR" sz="2400" dirty="0"/>
              <a:t>Bahar’ın yerinde siz olsaydınız Mert’e nasıl davranırdınız? </a:t>
            </a:r>
          </a:p>
        </p:txBody>
      </p:sp>
      <p:sp>
        <p:nvSpPr>
          <p:cNvPr id="7" name="6 Dikdörtgen"/>
          <p:cNvSpPr/>
          <p:nvPr/>
        </p:nvSpPr>
        <p:spPr>
          <a:xfrm>
            <a:off x="428596" y="3500438"/>
            <a:ext cx="7786742" cy="830997"/>
          </a:xfrm>
          <a:prstGeom prst="rect">
            <a:avLst/>
          </a:prstGeom>
        </p:spPr>
        <p:txBody>
          <a:bodyPr wrap="square">
            <a:spAutoFit/>
          </a:bodyPr>
          <a:lstStyle/>
          <a:p>
            <a:pPr>
              <a:buFont typeface="Wingdings" pitchFamily="2" charset="2"/>
              <a:buChar char="q"/>
            </a:pPr>
            <a:r>
              <a:rPr lang="tr-TR" sz="2400" dirty="0"/>
              <a:t>Arkadaşlarınızla ilişkilerinizde onları üzecek davranışlarda bulunuyor musunuz? Kendinizi değerlendiriniz.</a:t>
            </a:r>
          </a:p>
        </p:txBody>
      </p:sp>
      <p:pic>
        <p:nvPicPr>
          <p:cNvPr id="8" name="Picture 5"/>
          <p:cNvPicPr>
            <a:picLocks noChangeAspect="1" noChangeArrowheads="1"/>
          </p:cNvPicPr>
          <p:nvPr/>
        </p:nvPicPr>
        <p:blipFill>
          <a:blip r:embed="rId3" cstate="print"/>
          <a:srcRect/>
          <a:stretch>
            <a:fillRect/>
          </a:stretch>
        </p:blipFill>
        <p:spPr bwMode="auto">
          <a:xfrm>
            <a:off x="392843" y="2714620"/>
            <a:ext cx="8751157" cy="357190"/>
          </a:xfrm>
          <a:prstGeom prst="rect">
            <a:avLst/>
          </a:prstGeom>
          <a:noFill/>
          <a:ln w="9525">
            <a:noFill/>
            <a:miter lim="800000"/>
            <a:headEnd/>
            <a:tailEnd/>
          </a:ln>
          <a:effectLst/>
        </p:spPr>
      </p:pic>
      <p:pic>
        <p:nvPicPr>
          <p:cNvPr id="9" name="Picture 6"/>
          <p:cNvPicPr>
            <a:picLocks noChangeAspect="1" noChangeArrowheads="1"/>
          </p:cNvPicPr>
          <p:nvPr/>
        </p:nvPicPr>
        <p:blipFill>
          <a:blip r:embed="rId4" cstate="print"/>
          <a:srcRect/>
          <a:stretch>
            <a:fillRect/>
          </a:stretch>
        </p:blipFill>
        <p:spPr bwMode="auto">
          <a:xfrm>
            <a:off x="0" y="4500570"/>
            <a:ext cx="8858312" cy="435432"/>
          </a:xfrm>
          <a:prstGeom prst="rect">
            <a:avLst/>
          </a:prstGeom>
          <a:noFill/>
          <a:ln w="9525">
            <a:noFill/>
            <a:miter lim="800000"/>
            <a:headEnd/>
            <a:tailEnd/>
          </a:ln>
          <a:effectLst/>
        </p:spPr>
      </p:pic>
      <p:pic>
        <p:nvPicPr>
          <p:cNvPr id="10" name="Picture 7"/>
          <p:cNvPicPr>
            <a:picLocks noChangeAspect="1" noChangeArrowheads="1"/>
          </p:cNvPicPr>
          <p:nvPr/>
        </p:nvPicPr>
        <p:blipFill>
          <a:blip r:embed="rId5" cstate="print"/>
          <a:srcRect/>
          <a:stretch>
            <a:fillRect/>
          </a:stretch>
        </p:blipFill>
        <p:spPr bwMode="auto">
          <a:xfrm>
            <a:off x="285720" y="5143512"/>
            <a:ext cx="7358114" cy="34577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xit" presetSubtype="4" fill="hold" nodeType="clickEffect">
                                  <p:stCondLst>
                                    <p:cond delay="0"/>
                                  </p:stCondLst>
                                  <p:childTnLst>
                                    <p:anim calcmode="lin" valueType="num">
                                      <p:cBhvr additive="base">
                                        <p:cTn id="12" dur="500"/>
                                        <p:tgtEl>
                                          <p:spTgt spid="4"/>
                                        </p:tgtEl>
                                        <p:attrNameLst>
                                          <p:attrName>ppt_x</p:attrName>
                                        </p:attrNameLst>
                                      </p:cBhvr>
                                      <p:tavLst>
                                        <p:tav tm="0">
                                          <p:val>
                                            <p:strVal val="ppt_x"/>
                                          </p:val>
                                        </p:tav>
                                        <p:tav tm="100000">
                                          <p:val>
                                            <p:strVal val="ppt_x"/>
                                          </p:val>
                                        </p:tav>
                                      </p:tavLst>
                                    </p:anim>
                                    <p:anim calcmode="lin" valueType="num">
                                      <p:cBhvr additive="base">
                                        <p:cTn id="13" dur="500"/>
                                        <p:tgtEl>
                                          <p:spTgt spid="4"/>
                                        </p:tgtEl>
                                        <p:attrNameLst>
                                          <p:attrName>ppt_y</p:attrName>
                                        </p:attrNameLst>
                                      </p:cBhvr>
                                      <p:tavLst>
                                        <p:tav tm="0">
                                          <p:val>
                                            <p:strVal val="ppt_y"/>
                                          </p:val>
                                        </p:tav>
                                        <p:tav tm="100000">
                                          <p:val>
                                            <p:strVal val="1+ppt_h/2"/>
                                          </p:val>
                                        </p:tav>
                                      </p:tavLst>
                                    </p:anim>
                                    <p:set>
                                      <p:cBhvr>
                                        <p:cTn id="14" dur="1" fill="hold">
                                          <p:stCondLst>
                                            <p:cond delay="499"/>
                                          </p:stCondLst>
                                        </p:cTn>
                                        <p:tgtEl>
                                          <p:spTgt spid="4"/>
                                        </p:tgtEl>
                                        <p:attrNameLst>
                                          <p:attrName>style.visibility</p:attrName>
                                        </p:attrNameLst>
                                      </p:cBhvr>
                                      <p:to>
                                        <p:strVal val="hidden"/>
                                      </p:to>
                                    </p:set>
                                  </p:childTnLst>
                                </p:cTn>
                              </p:par>
                              <p:par>
                                <p:cTn id="15" presetID="7" presetClass="exit" presetSubtype="4" fill="hold" grpId="0" nodeType="withEffect">
                                  <p:stCondLst>
                                    <p:cond delay="0"/>
                                  </p:stCondLst>
                                  <p:childTnLst>
                                    <p:anim calcmode="lin" valueType="num">
                                      <p:cBhvr additive="base">
                                        <p:cTn id="16" dur="500"/>
                                        <p:tgtEl>
                                          <p:spTgt spid="3"/>
                                        </p:tgtEl>
                                        <p:attrNameLst>
                                          <p:attrName>ppt_x</p:attrName>
                                        </p:attrNameLst>
                                      </p:cBhvr>
                                      <p:tavLst>
                                        <p:tav tm="0">
                                          <p:val>
                                            <p:strVal val="ppt_x"/>
                                          </p:val>
                                        </p:tav>
                                        <p:tav tm="100000">
                                          <p:val>
                                            <p:strVal val="ppt_x"/>
                                          </p:val>
                                        </p:tav>
                                      </p:tavLst>
                                    </p:anim>
                                    <p:anim calcmode="lin" valueType="num">
                                      <p:cBhvr additive="base">
                                        <p:cTn id="17" dur="500"/>
                                        <p:tgtEl>
                                          <p:spTgt spid="3"/>
                                        </p:tgtEl>
                                        <p:attrNameLst>
                                          <p:attrName>ppt_y</p:attrName>
                                        </p:attrNameLst>
                                      </p:cBhvr>
                                      <p:tavLst>
                                        <p:tav tm="0">
                                          <p:val>
                                            <p:strVal val="ppt_y"/>
                                          </p:val>
                                        </p:tav>
                                        <p:tav tm="100000">
                                          <p:val>
                                            <p:strVal val="1+ppt_h/2"/>
                                          </p:val>
                                        </p:tav>
                                      </p:tavLst>
                                    </p:anim>
                                    <p:set>
                                      <p:cBhvr>
                                        <p:cTn id="18" dur="1" fill="hold">
                                          <p:stCondLst>
                                            <p:cond delay="499"/>
                                          </p:stCondLst>
                                        </p:cTn>
                                        <p:tgtEl>
                                          <p:spTgt spid="3"/>
                                        </p:tgtEl>
                                        <p:attrNameLst>
                                          <p:attrName>style.visibility</p:attrName>
                                        </p:attrNameLst>
                                      </p:cBhvr>
                                      <p:to>
                                        <p:strVal val="hidden"/>
                                      </p:to>
                                    </p:set>
                                  </p:childTnLst>
                                </p:cTn>
                              </p:par>
                            </p:childTnLst>
                          </p:cTn>
                        </p:par>
                        <p:par>
                          <p:cTn id="19" fill="hold">
                            <p:stCondLst>
                              <p:cond delay="500"/>
                            </p:stCondLst>
                            <p:childTnLst>
                              <p:par>
                                <p:cTn id="20" presetID="7"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nodeType="clickEffect">
                                  <p:stCondLst>
                                    <p:cond delay="0"/>
                                  </p:stCondLst>
                                  <p:childTnLst>
                                    <p:anim calcmode="lin" valueType="num">
                                      <p:cBhvr additive="base">
                                        <p:cTn id="33" dur="500"/>
                                        <p:tgtEl>
                                          <p:spTgt spid="8"/>
                                        </p:tgtEl>
                                        <p:attrNameLst>
                                          <p:attrName>ppt_x</p:attrName>
                                        </p:attrNameLst>
                                      </p:cBhvr>
                                      <p:tavLst>
                                        <p:tav tm="0">
                                          <p:val>
                                            <p:strVal val="ppt_x"/>
                                          </p:val>
                                        </p:tav>
                                        <p:tav tm="100000">
                                          <p:val>
                                            <p:strVal val="ppt_x"/>
                                          </p:val>
                                        </p:tav>
                                      </p:tavLst>
                                    </p:anim>
                                    <p:anim calcmode="lin" valueType="num">
                                      <p:cBhvr additive="base">
                                        <p:cTn id="34" dur="500"/>
                                        <p:tgtEl>
                                          <p:spTgt spid="8"/>
                                        </p:tgtEl>
                                        <p:attrNameLst>
                                          <p:attrName>ppt_y</p:attrName>
                                        </p:attrNameLst>
                                      </p:cBhvr>
                                      <p:tavLst>
                                        <p:tav tm="0">
                                          <p:val>
                                            <p:strVal val="ppt_y"/>
                                          </p:val>
                                        </p:tav>
                                        <p:tav tm="100000">
                                          <p:val>
                                            <p:strVal val="1+ppt_h/2"/>
                                          </p:val>
                                        </p:tav>
                                      </p:tavLst>
                                    </p:anim>
                                    <p:set>
                                      <p:cBhvr>
                                        <p:cTn id="35" dur="1" fill="hold">
                                          <p:stCondLst>
                                            <p:cond delay="499"/>
                                          </p:stCondLst>
                                        </p:cTn>
                                        <p:tgtEl>
                                          <p:spTgt spid="8"/>
                                        </p:tgtEl>
                                        <p:attrNameLst>
                                          <p:attrName>style.visibility</p:attrName>
                                        </p:attrNameLst>
                                      </p:cBhvr>
                                      <p:to>
                                        <p:strVal val="hidden"/>
                                      </p:to>
                                    </p:set>
                                  </p:childTnLst>
                                </p:cTn>
                              </p:par>
                              <p:par>
                                <p:cTn id="36" presetID="2" presetClass="exit" presetSubtype="4" fill="hold" grpId="1" nodeType="withEffect">
                                  <p:stCondLst>
                                    <p:cond delay="0"/>
                                  </p:stCondLst>
                                  <p:childTnLst>
                                    <p:anim calcmode="lin" valueType="num">
                                      <p:cBhvr additive="base">
                                        <p:cTn id="37" dur="500"/>
                                        <p:tgtEl>
                                          <p:spTgt spid="5"/>
                                        </p:tgtEl>
                                        <p:attrNameLst>
                                          <p:attrName>ppt_x</p:attrName>
                                        </p:attrNameLst>
                                      </p:cBhvr>
                                      <p:tavLst>
                                        <p:tav tm="0">
                                          <p:val>
                                            <p:strVal val="ppt_x"/>
                                          </p:val>
                                        </p:tav>
                                        <p:tav tm="100000">
                                          <p:val>
                                            <p:strVal val="ppt_x"/>
                                          </p:val>
                                        </p:tav>
                                      </p:tavLst>
                                    </p:anim>
                                    <p:anim calcmode="lin" valueType="num">
                                      <p:cBhvr additive="base">
                                        <p:cTn id="38" dur="500"/>
                                        <p:tgtEl>
                                          <p:spTgt spid="5"/>
                                        </p:tgtEl>
                                        <p:attrNameLst>
                                          <p:attrName>ppt_y</p:attrName>
                                        </p:attrNameLst>
                                      </p:cBhvr>
                                      <p:tavLst>
                                        <p:tav tm="0">
                                          <p:val>
                                            <p:strVal val="ppt_y"/>
                                          </p:val>
                                        </p:tav>
                                        <p:tav tm="100000">
                                          <p:val>
                                            <p:strVal val="1+ppt_h/2"/>
                                          </p:val>
                                        </p:tav>
                                      </p:tavLst>
                                    </p:anim>
                                    <p:set>
                                      <p:cBhvr>
                                        <p:cTn id="39" dur="1" fill="hold">
                                          <p:stCondLst>
                                            <p:cond delay="499"/>
                                          </p:stCondLst>
                                        </p:cTn>
                                        <p:tgtEl>
                                          <p:spTgt spid="5"/>
                                        </p:tgtEl>
                                        <p:attrNameLst>
                                          <p:attrName>style.visibility</p:attrName>
                                        </p:attrNameLst>
                                      </p:cBhvr>
                                      <p:to>
                                        <p:strVal val="hidden"/>
                                      </p:to>
                                    </p:set>
                                  </p:childTnLst>
                                </p:cTn>
                              </p:par>
                            </p:childTnLst>
                          </p:cTn>
                        </p:par>
                        <p:par>
                          <p:cTn id="40" fill="hold">
                            <p:stCondLst>
                              <p:cond delay="500"/>
                            </p:stCondLst>
                            <p:childTnLst>
                              <p:par>
                                <p:cTn id="41" presetID="7" presetClass="entr" presetSubtype="4"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53" presetClass="entr" presetSubtype="0"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par>
                                <p:cTn id="52" presetID="53" presetClass="entr" presetSubtype="0" fill="hold"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500" fill="hold"/>
                                        <p:tgtEl>
                                          <p:spTgt spid="9"/>
                                        </p:tgtEl>
                                        <p:attrNameLst>
                                          <p:attrName>ppt_w</p:attrName>
                                        </p:attrNameLst>
                                      </p:cBhvr>
                                      <p:tavLst>
                                        <p:tav tm="0">
                                          <p:val>
                                            <p:fltVal val="0"/>
                                          </p:val>
                                        </p:tav>
                                        <p:tav tm="100000">
                                          <p:val>
                                            <p:strVal val="#ppt_w"/>
                                          </p:val>
                                        </p:tav>
                                      </p:tavLst>
                                    </p:anim>
                                    <p:anim calcmode="lin" valueType="num">
                                      <p:cBhvr>
                                        <p:cTn id="55" dur="500" fill="hold"/>
                                        <p:tgtEl>
                                          <p:spTgt spid="9"/>
                                        </p:tgtEl>
                                        <p:attrNameLst>
                                          <p:attrName>ppt_h</p:attrName>
                                        </p:attrNameLst>
                                      </p:cBhvr>
                                      <p:tavLst>
                                        <p:tav tm="0">
                                          <p:val>
                                            <p:fltVal val="0"/>
                                          </p:val>
                                        </p:tav>
                                        <p:tav tm="100000">
                                          <p:val>
                                            <p:strVal val="#ppt_h"/>
                                          </p:val>
                                        </p:tav>
                                      </p:tavLst>
                                    </p:anim>
                                    <p:animEffect transition="in" filter="fade">
                                      <p:cBhvr>
                                        <p:cTn id="5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5" grpId="1"/>
      <p:bldP spid="7"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TotalTime>
  <Words>579</Words>
  <Application>Microsoft Office PowerPoint</Application>
  <PresentationFormat>Ekran Gösterisi (4:3)</PresentationFormat>
  <Paragraphs>23</Paragraphs>
  <Slides>4</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4</vt:i4>
      </vt:variant>
    </vt:vector>
  </HeadingPairs>
  <TitlesOfParts>
    <vt:vector size="8" baseType="lpstr">
      <vt:lpstr>Arial</vt:lpstr>
      <vt:lpstr>Calibri</vt:lpstr>
      <vt:lpstr>Wingdings</vt:lpstr>
      <vt:lpstr>Ofis Teması</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USER</dc:creator>
  <cp:lastModifiedBy>SERKAN DEMİR</cp:lastModifiedBy>
  <cp:revision>19</cp:revision>
  <dcterms:created xsi:type="dcterms:W3CDTF">2020-09-28T05:48:43Z</dcterms:created>
  <dcterms:modified xsi:type="dcterms:W3CDTF">2022-09-14T16:40:24Z</dcterms:modified>
</cp:coreProperties>
</file>