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5" r:id="rId2"/>
    <p:sldId id="257" r:id="rId3"/>
    <p:sldId id="276" r:id="rId4"/>
    <p:sldId id="274" r:id="rId5"/>
    <p:sldId id="275" r:id="rId6"/>
    <p:sldId id="277" r:id="rId7"/>
    <p:sldId id="278" r:id="rId8"/>
    <p:sldId id="279" r:id="rId9"/>
    <p:sldId id="272" r:id="rId10"/>
    <p:sldId id="273" r:id="rId11"/>
    <p:sldId id="286" r:id="rId12"/>
    <p:sldId id="268" r:id="rId13"/>
    <p:sldId id="269" r:id="rId14"/>
    <p:sldId id="270" r:id="rId15"/>
    <p:sldId id="271" r:id="rId16"/>
    <p:sldId id="280" r:id="rId17"/>
    <p:sldId id="281" r:id="rId18"/>
    <p:sldId id="287" r:id="rId19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-724" y="-6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 smtClean="0"/>
              <a:t>Asıl alt başlık stilini düzenlemek için tıklayın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4B543-13FC-44AF-9C85-7CA2A6117C0A}" type="datetimeFigureOut">
              <a:rPr lang="tr-TR" smtClean="0"/>
              <a:pPr/>
              <a:t>8.04.2022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3754F7-EC9B-401F-AC83-F2ECD3A1E65F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6056103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4B543-13FC-44AF-9C85-7CA2A6117C0A}" type="datetimeFigureOut">
              <a:rPr lang="tr-TR" smtClean="0"/>
              <a:pPr/>
              <a:t>8.04.2022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3754F7-EC9B-401F-AC83-F2ECD3A1E65F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5169834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4B543-13FC-44AF-9C85-7CA2A6117C0A}" type="datetimeFigureOut">
              <a:rPr lang="tr-TR" smtClean="0"/>
              <a:pPr/>
              <a:t>8.04.2022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3754F7-EC9B-401F-AC83-F2ECD3A1E65F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676743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4B543-13FC-44AF-9C85-7CA2A6117C0A}" type="datetimeFigureOut">
              <a:rPr lang="tr-TR" smtClean="0"/>
              <a:pPr/>
              <a:t>8.04.2022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3754F7-EC9B-401F-AC83-F2ECD3A1E65F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1133356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4B543-13FC-44AF-9C85-7CA2A6117C0A}" type="datetimeFigureOut">
              <a:rPr lang="tr-TR" smtClean="0"/>
              <a:pPr/>
              <a:t>8.04.2022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3754F7-EC9B-401F-AC83-F2ECD3A1E65F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8074602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4B543-13FC-44AF-9C85-7CA2A6117C0A}" type="datetimeFigureOut">
              <a:rPr lang="tr-TR" smtClean="0"/>
              <a:pPr/>
              <a:t>8.04.2022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3754F7-EC9B-401F-AC83-F2ECD3A1E65F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6464114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4B543-13FC-44AF-9C85-7CA2A6117C0A}" type="datetimeFigureOut">
              <a:rPr lang="tr-TR" smtClean="0"/>
              <a:pPr/>
              <a:t>8.04.2022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3754F7-EC9B-401F-AC83-F2ECD3A1E65F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0043180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4B543-13FC-44AF-9C85-7CA2A6117C0A}" type="datetimeFigureOut">
              <a:rPr lang="tr-TR" smtClean="0"/>
              <a:pPr/>
              <a:t>8.04.2022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3754F7-EC9B-401F-AC83-F2ECD3A1E65F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6596431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4B543-13FC-44AF-9C85-7CA2A6117C0A}" type="datetimeFigureOut">
              <a:rPr lang="tr-TR" smtClean="0"/>
              <a:pPr/>
              <a:t>8.04.2022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3754F7-EC9B-401F-AC83-F2ECD3A1E65F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2194493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4B543-13FC-44AF-9C85-7CA2A6117C0A}" type="datetimeFigureOut">
              <a:rPr lang="tr-TR" smtClean="0"/>
              <a:pPr/>
              <a:t>8.04.2022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3754F7-EC9B-401F-AC83-F2ECD3A1E65F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5994586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4B543-13FC-44AF-9C85-7CA2A6117C0A}" type="datetimeFigureOut">
              <a:rPr lang="tr-TR" smtClean="0"/>
              <a:pPr/>
              <a:t>8.04.2022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3754F7-EC9B-401F-AC83-F2ECD3A1E65F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7290943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24B543-13FC-44AF-9C85-7CA2A6117C0A}" type="datetimeFigureOut">
              <a:rPr lang="tr-TR" smtClean="0"/>
              <a:pPr/>
              <a:t>8.04.2022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3754F7-EC9B-401F-AC83-F2ECD3A1E65F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3777068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gif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gif"/><Relationship Id="rId4" Type="http://schemas.openxmlformats.org/officeDocument/2006/relationships/image" Target="../media/image26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gif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gif"/><Relationship Id="rId5" Type="http://schemas.openxmlformats.org/officeDocument/2006/relationships/image" Target="../media/image17.gif"/><Relationship Id="rId4" Type="http://schemas.openxmlformats.org/officeDocument/2006/relationships/image" Target="../media/image16.gi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Yuvarlatılmış Dikdörtgen 3"/>
          <p:cNvSpPr/>
          <p:nvPr/>
        </p:nvSpPr>
        <p:spPr>
          <a:xfrm>
            <a:off x="266700" y="416257"/>
            <a:ext cx="2533650" cy="933450"/>
          </a:xfrm>
          <a:prstGeom prst="roundRect">
            <a:avLst/>
          </a:prstGeom>
          <a:solidFill>
            <a:srgbClr val="002060"/>
          </a:solidFill>
          <a:ln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400" b="1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TTKB Dik Temel Abece" pitchFamily="2" charset="-94"/>
              </a:rPr>
              <a:t>SINIF</a:t>
            </a:r>
            <a:endParaRPr lang="tr-TR" sz="4400" b="1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latin typeface="TTKB Dik Temel Abece" pitchFamily="2" charset="-94"/>
            </a:endParaRPr>
          </a:p>
        </p:txBody>
      </p:sp>
      <p:sp>
        <p:nvSpPr>
          <p:cNvPr id="5" name="Yuvarlatılmış Dikdörtgen 4"/>
          <p:cNvSpPr/>
          <p:nvPr/>
        </p:nvSpPr>
        <p:spPr>
          <a:xfrm>
            <a:off x="266700" y="1619250"/>
            <a:ext cx="2476500" cy="1066800"/>
          </a:xfrm>
          <a:prstGeom prst="roundRect">
            <a:avLst/>
          </a:prstGeom>
          <a:solidFill>
            <a:srgbClr val="002060"/>
          </a:solidFill>
          <a:ln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000" b="1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TTKB Dik Temel Abece" pitchFamily="2" charset="-94"/>
              </a:rPr>
              <a:t>DERS</a:t>
            </a:r>
            <a:endParaRPr lang="tr-TR" sz="4000" b="1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latin typeface="TTKB Dik Temel Abece" pitchFamily="2" charset="-94"/>
            </a:endParaRPr>
          </a:p>
        </p:txBody>
      </p:sp>
      <p:sp>
        <p:nvSpPr>
          <p:cNvPr id="6" name="Yuvarlatılmış Dikdörtgen 5"/>
          <p:cNvSpPr/>
          <p:nvPr/>
        </p:nvSpPr>
        <p:spPr>
          <a:xfrm>
            <a:off x="266700" y="2946210"/>
            <a:ext cx="2533650" cy="1162050"/>
          </a:xfrm>
          <a:prstGeom prst="roundRect">
            <a:avLst/>
          </a:prstGeom>
          <a:solidFill>
            <a:srgbClr val="002060"/>
          </a:solidFill>
          <a:ln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000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TTKB Dik Temel Abece" pitchFamily="2" charset="-94"/>
              </a:rPr>
              <a:t>7</a:t>
            </a:r>
            <a:r>
              <a:rPr lang="tr-TR" sz="4000" b="1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TTKB Dik Temel Abece" pitchFamily="2" charset="-94"/>
              </a:rPr>
              <a:t>.TEMA</a:t>
            </a:r>
            <a:endParaRPr lang="tr-TR" sz="4000" b="1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latin typeface="TTKB Dik Temel Abece" pitchFamily="2" charset="-94"/>
            </a:endParaRPr>
          </a:p>
        </p:txBody>
      </p:sp>
      <p:sp>
        <p:nvSpPr>
          <p:cNvPr id="7" name="Yuvarlatılmış Dikdörtgen 6"/>
          <p:cNvSpPr/>
          <p:nvPr/>
        </p:nvSpPr>
        <p:spPr>
          <a:xfrm>
            <a:off x="266700" y="4368420"/>
            <a:ext cx="2533650" cy="1162050"/>
          </a:xfrm>
          <a:prstGeom prst="roundRect">
            <a:avLst/>
          </a:prstGeom>
          <a:solidFill>
            <a:srgbClr val="002060"/>
          </a:solidFill>
          <a:ln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000" b="1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TTKB Dik Temel Abece" pitchFamily="2" charset="-94"/>
              </a:rPr>
              <a:t>METİN</a:t>
            </a:r>
            <a:endParaRPr lang="tr-TR" sz="4000" b="1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latin typeface="TTKB Dik Temel Abece" pitchFamily="2" charset="-94"/>
            </a:endParaRPr>
          </a:p>
        </p:txBody>
      </p:sp>
      <p:sp>
        <p:nvSpPr>
          <p:cNvPr id="8" name="Yuvarlatılmış Dikdörtgen 7"/>
          <p:cNvSpPr/>
          <p:nvPr/>
        </p:nvSpPr>
        <p:spPr>
          <a:xfrm>
            <a:off x="3848100" y="457200"/>
            <a:ext cx="1511551" cy="1162050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8000" b="1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TTKB Dik Temel Abece" pitchFamily="2" charset="-94"/>
              </a:rPr>
              <a:t>2</a:t>
            </a:r>
            <a:endParaRPr lang="tr-TR" sz="8000" b="1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latin typeface="TTKB Dik Temel Abece" pitchFamily="2" charset="-94"/>
            </a:endParaRPr>
          </a:p>
        </p:txBody>
      </p:sp>
      <p:sp>
        <p:nvSpPr>
          <p:cNvPr id="9" name="Yuvarlatılmış Dikdörtgen 8"/>
          <p:cNvSpPr/>
          <p:nvPr/>
        </p:nvSpPr>
        <p:spPr>
          <a:xfrm>
            <a:off x="3589887" y="1790700"/>
            <a:ext cx="3539528" cy="1066800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6000" b="1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TTKB Dik Temel Abece" pitchFamily="2" charset="-94"/>
              </a:rPr>
              <a:t>TÜRKÇE</a:t>
            </a:r>
            <a:endParaRPr lang="tr-TR" sz="6000" b="1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latin typeface="TTKB Dik Temel Abece" pitchFamily="2" charset="-94"/>
            </a:endParaRPr>
          </a:p>
        </p:txBody>
      </p:sp>
      <p:sp>
        <p:nvSpPr>
          <p:cNvPr id="10" name="Yuvarlatılmış Dikdörtgen 9"/>
          <p:cNvSpPr/>
          <p:nvPr/>
        </p:nvSpPr>
        <p:spPr>
          <a:xfrm>
            <a:off x="3411372" y="3028950"/>
            <a:ext cx="6952684" cy="1162050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6000" b="1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TTKB Dik Temel Abece" pitchFamily="2" charset="-94"/>
              </a:rPr>
              <a:t>Doğa</a:t>
            </a:r>
            <a:r>
              <a:rPr lang="tr-TR" sz="6000" b="1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TTKB Dik Temel Abece" pitchFamily="2" charset="-94"/>
              </a:rPr>
              <a:t> </a:t>
            </a:r>
            <a:r>
              <a:rPr lang="tr-TR" sz="6000" b="1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TTKB Dik Temel Abece" pitchFamily="2" charset="-94"/>
              </a:rPr>
              <a:t>ve Evren</a:t>
            </a:r>
            <a:endParaRPr lang="tr-TR" sz="6000" b="1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latin typeface="TTKB Dik Temel Abece" pitchFamily="2" charset="-94"/>
            </a:endParaRPr>
          </a:p>
        </p:txBody>
      </p:sp>
      <p:sp>
        <p:nvSpPr>
          <p:cNvPr id="11" name="Yuvarlatılmış Dikdörtgen 10"/>
          <p:cNvSpPr/>
          <p:nvPr/>
        </p:nvSpPr>
        <p:spPr>
          <a:xfrm>
            <a:off x="3411372" y="4368420"/>
            <a:ext cx="8780628" cy="1162050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4000" b="1" dirty="0" err="1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TTKB Dik Temel Abece" pitchFamily="2" charset="-94"/>
              </a:rPr>
              <a:t>Gülibik</a:t>
            </a:r>
            <a:r>
              <a:rPr lang="tr-TR" sz="4000" b="1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TTKB Dik Temel Abece" pitchFamily="2" charset="-94"/>
              </a:rPr>
              <a:t> Metni İşleniş Sunusu</a:t>
            </a:r>
            <a:endParaRPr lang="tr-TR" sz="4000" b="1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latin typeface="TTKB Dik Temel Abece" pitchFamily="2" charset="-94"/>
            </a:endParaRPr>
          </a:p>
        </p:txBody>
      </p:sp>
      <p:sp>
        <p:nvSpPr>
          <p:cNvPr id="12" name="Yuvarlatılmış Dikdörtgen 11"/>
          <p:cNvSpPr/>
          <p:nvPr/>
        </p:nvSpPr>
        <p:spPr>
          <a:xfrm>
            <a:off x="209550" y="5695950"/>
            <a:ext cx="2533650" cy="1162050"/>
          </a:xfrm>
          <a:prstGeom prst="roundRect">
            <a:avLst/>
          </a:prstGeom>
          <a:solidFill>
            <a:srgbClr val="002060"/>
          </a:solidFill>
          <a:ln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b="1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TTKB Dik Temel Abece" pitchFamily="2" charset="-94"/>
              </a:rPr>
              <a:t>HAZIRLAYAN</a:t>
            </a:r>
            <a:endParaRPr lang="tr-TR" sz="3200" b="1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latin typeface="TTKB Dik Temel Abece" pitchFamily="2" charset="-94"/>
            </a:endParaRPr>
          </a:p>
        </p:txBody>
      </p:sp>
      <p:sp>
        <p:nvSpPr>
          <p:cNvPr id="13" name="Yuvarlatılmış Dikdörtgen 12"/>
          <p:cNvSpPr/>
          <p:nvPr/>
        </p:nvSpPr>
        <p:spPr>
          <a:xfrm>
            <a:off x="3411372" y="5682050"/>
            <a:ext cx="8702165" cy="1162050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4000" b="1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TTKB Dik Temel Abece" pitchFamily="2" charset="-94"/>
              </a:rPr>
              <a:t>Fevzi ÇAKMAK</a:t>
            </a:r>
          </a:p>
          <a:p>
            <a:r>
              <a:rPr lang="tr-TR" sz="4000" b="1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TTKB Dik Temel Abece" pitchFamily="2" charset="-94"/>
              </a:rPr>
              <a:t>Temel Yaşar </a:t>
            </a:r>
            <a:r>
              <a:rPr lang="tr-TR" sz="4000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TTKB Dik Temel Abece" pitchFamily="2" charset="-94"/>
              </a:rPr>
              <a:t>Ç</a:t>
            </a:r>
            <a:r>
              <a:rPr lang="tr-TR" sz="4000" b="1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TTKB Dik Temel Abece" pitchFamily="2" charset="-94"/>
              </a:rPr>
              <a:t>oruh </a:t>
            </a:r>
            <a:r>
              <a:rPr lang="tr-TR" sz="4000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TTKB Dik Temel Abece" pitchFamily="2" charset="-94"/>
              </a:rPr>
              <a:t>İ</a:t>
            </a:r>
            <a:r>
              <a:rPr lang="tr-TR" sz="4000" b="1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TTKB Dik Temel Abece" pitchFamily="2" charset="-94"/>
              </a:rPr>
              <a:t>lkokulu</a:t>
            </a:r>
            <a:endParaRPr lang="tr-TR" sz="4000" b="1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latin typeface="TTKB Dik Temel Abece" pitchFamily="2" charset="-94"/>
            </a:endParaRPr>
          </a:p>
        </p:txBody>
      </p:sp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419927" y="697244"/>
            <a:ext cx="1628775" cy="1988806"/>
          </a:xfrm>
          <a:prstGeom prst="rect">
            <a:avLst/>
          </a:prstGeom>
        </p:spPr>
      </p:pic>
      <p:pic>
        <p:nvPicPr>
          <p:cNvPr id="14" name="Resim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036378" y="0"/>
            <a:ext cx="2232678" cy="2743200"/>
          </a:xfrm>
          <a:prstGeom prst="rect">
            <a:avLst/>
          </a:prstGeom>
        </p:spPr>
      </p:pic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000" b="0" i="0" u="sng" strike="noStrike" cap="none" normalizeH="0" baseline="0" smtClean="0">
                <a:ln>
                  <a:noFill/>
                </a:ln>
                <a:solidFill>
                  <a:srgbClr val="0070C0"/>
                </a:solidFill>
                <a:effectLst/>
                <a:latin typeface="Comic Sans MS" pitchFamily="66" charset="0"/>
                <a:cs typeface="Arial" pitchFamily="34" charset="0"/>
              </a:rPr>
              <a:t>www.egitimhane.com</a:t>
            </a:r>
            <a:endParaRPr kumimoji="0" lang="tr-T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8266192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9902" y="164892"/>
            <a:ext cx="12042098" cy="6460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6992668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68215" y="334108"/>
            <a:ext cx="11095893" cy="1934307"/>
          </a:xfrm>
          <a:prstGeom prst="rect">
            <a:avLst/>
          </a:prstGeom>
        </p:spPr>
      </p:pic>
      <p:sp>
        <p:nvSpPr>
          <p:cNvPr id="5" name="Yuvarlatılmış Dikdörtgen 4"/>
          <p:cNvSpPr/>
          <p:nvPr/>
        </p:nvSpPr>
        <p:spPr>
          <a:xfrm>
            <a:off x="1415562" y="1336431"/>
            <a:ext cx="861646" cy="668215"/>
          </a:xfrm>
          <a:prstGeom prst="round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2" name="Resim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886325" y="3876675"/>
            <a:ext cx="1914524" cy="2019300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401051" y="2600325"/>
            <a:ext cx="3534508" cy="3105150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42901" y="3876675"/>
            <a:ext cx="2288198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50928219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prestig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68942" y="1"/>
            <a:ext cx="11698941" cy="2393576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" y="2393578"/>
            <a:ext cx="12089423" cy="4464422"/>
          </a:xfrm>
          <a:prstGeom prst="rect">
            <a:avLst/>
          </a:prstGeom>
        </p:spPr>
      </p:pic>
      <p:sp>
        <p:nvSpPr>
          <p:cNvPr id="3" name="Yuvarlatılmış Dikdörtgen 2"/>
          <p:cNvSpPr/>
          <p:nvPr/>
        </p:nvSpPr>
        <p:spPr>
          <a:xfrm>
            <a:off x="2136531" y="4501662"/>
            <a:ext cx="9952892" cy="386861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2000" b="1" dirty="0">
                <a:ln w="12700">
                  <a:solidFill>
                    <a:srgbClr val="C00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TTKB Dik Temel Abece" pitchFamily="2" charset="-94"/>
              </a:rPr>
              <a:t>H</a:t>
            </a:r>
            <a:r>
              <a:rPr lang="tr-TR" sz="2000" b="1" dirty="0" smtClean="0">
                <a:ln w="12700">
                  <a:solidFill>
                    <a:srgbClr val="C00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TTKB Dik Temel Abece" pitchFamily="2" charset="-94"/>
              </a:rPr>
              <a:t>oroz</a:t>
            </a:r>
            <a:r>
              <a:rPr lang="tr-TR" sz="2000" b="1" dirty="0">
                <a:ln w="12700">
                  <a:solidFill>
                    <a:srgbClr val="C00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TTKB Dik Temel Abece" pitchFamily="2" charset="-94"/>
              </a:rPr>
              <a:t>, hindi, çavuşkuşu ve benzeri hayvanların tepesindeki kırmızı renkli, etli ve tırtıllı deri uzantısı.</a:t>
            </a:r>
          </a:p>
        </p:txBody>
      </p:sp>
      <p:sp>
        <p:nvSpPr>
          <p:cNvPr id="5" name="Yuvarlatılmış Dikdörtgen 4"/>
          <p:cNvSpPr/>
          <p:nvPr/>
        </p:nvSpPr>
        <p:spPr>
          <a:xfrm>
            <a:off x="2681654" y="4800600"/>
            <a:ext cx="9510346" cy="527538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2000" b="1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TTKB Dik Temel Abece" pitchFamily="2" charset="-94"/>
              </a:rPr>
              <a:t>Arpa</a:t>
            </a:r>
            <a:r>
              <a:rPr lang="tr-TR" sz="2000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TTKB Dik Temel Abece" pitchFamily="2" charset="-94"/>
              </a:rPr>
              <a:t>, buğday gibi ekinlerin harmanda dövüldükten, taneleri ayrıldıktan sonra kalan, hayvanlara yedirilen ufalanmış sapları.</a:t>
            </a:r>
          </a:p>
        </p:txBody>
      </p:sp>
      <p:sp>
        <p:nvSpPr>
          <p:cNvPr id="6" name="Yuvarlatılmış Dikdörtgen 5"/>
          <p:cNvSpPr/>
          <p:nvPr/>
        </p:nvSpPr>
        <p:spPr>
          <a:xfrm>
            <a:off x="2813538" y="5310554"/>
            <a:ext cx="9378462" cy="40444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2000" b="1" dirty="0">
                <a:ln w="12700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TTKB Dik Temel Abece" pitchFamily="2" charset="-94"/>
              </a:rPr>
              <a:t>H</a:t>
            </a:r>
            <a:r>
              <a:rPr lang="tr-TR" sz="2000" b="1" dirty="0" smtClean="0">
                <a:ln w="12700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TTKB Dik Temel Abece" pitchFamily="2" charset="-94"/>
              </a:rPr>
              <a:t>er </a:t>
            </a:r>
            <a:r>
              <a:rPr lang="tr-TR" sz="2000" b="1" dirty="0">
                <a:ln w="12700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TTKB Dik Temel Abece" pitchFamily="2" charset="-94"/>
              </a:rPr>
              <a:t>tür kuşun, civciv çıkarmak üzere yumurtaları üstüne yatması gereken süre.</a:t>
            </a:r>
          </a:p>
        </p:txBody>
      </p:sp>
      <p:sp>
        <p:nvSpPr>
          <p:cNvPr id="7" name="Yuvarlatılmış Dikdörtgen 6"/>
          <p:cNvSpPr/>
          <p:nvPr/>
        </p:nvSpPr>
        <p:spPr>
          <a:xfrm>
            <a:off x="2532185" y="5649057"/>
            <a:ext cx="9435698" cy="378069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2000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TTKB Dik Temel Abece" pitchFamily="2" charset="-94"/>
              </a:rPr>
              <a:t>H</a:t>
            </a:r>
            <a:r>
              <a:rPr lang="tr-TR" sz="2000" b="1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TTKB Dik Temel Abece" pitchFamily="2" charset="-94"/>
              </a:rPr>
              <a:t>ayvanların </a:t>
            </a:r>
            <a:r>
              <a:rPr lang="tr-TR" sz="2000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TTKB Dik Temel Abece" pitchFamily="2" charset="-94"/>
              </a:rPr>
              <a:t>su içtikleri taştan ya da ağaçtan oyma kap.</a:t>
            </a:r>
          </a:p>
        </p:txBody>
      </p:sp>
      <p:sp>
        <p:nvSpPr>
          <p:cNvPr id="8" name="Yuvarlatılmış Dikdörtgen 7"/>
          <p:cNvSpPr/>
          <p:nvPr/>
        </p:nvSpPr>
        <p:spPr>
          <a:xfrm>
            <a:off x="2532185" y="5961185"/>
            <a:ext cx="9435698" cy="40444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2000" b="1" dirty="0">
                <a:ln w="12700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TTKB Dik Temel Abece" pitchFamily="2" charset="-94"/>
              </a:rPr>
              <a:t>E</a:t>
            </a:r>
            <a:r>
              <a:rPr lang="tr-TR" sz="2000" b="1" dirty="0" smtClean="0">
                <a:ln w="12700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TTKB Dik Temel Abece" pitchFamily="2" charset="-94"/>
              </a:rPr>
              <a:t>vcil </a:t>
            </a:r>
            <a:r>
              <a:rPr lang="tr-TR" sz="2000" b="1" dirty="0">
                <a:ln w="12700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TTKB Dik Temel Abece" pitchFamily="2" charset="-94"/>
              </a:rPr>
              <a:t>büyükbaş hayvanların barındığı kapalı yer,</a:t>
            </a:r>
          </a:p>
        </p:txBody>
      </p:sp>
      <p:sp>
        <p:nvSpPr>
          <p:cNvPr id="9" name="Yuvarlatılmış Dikdörtgen 8"/>
          <p:cNvSpPr/>
          <p:nvPr/>
        </p:nvSpPr>
        <p:spPr>
          <a:xfrm>
            <a:off x="3023088" y="6427177"/>
            <a:ext cx="8959361" cy="430823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2000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TTKB Dik Temel Abece" pitchFamily="2" charset="-94"/>
              </a:rPr>
              <a:t>G</a:t>
            </a:r>
            <a:r>
              <a:rPr lang="tr-TR" sz="2000" b="1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TTKB Dik Temel Abece" pitchFamily="2" charset="-94"/>
              </a:rPr>
              <a:t>ökyüzünde </a:t>
            </a:r>
            <a:r>
              <a:rPr lang="tr-TR" sz="2000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TTKB Dik Temel Abece" pitchFamily="2" charset="-94"/>
              </a:rPr>
              <a:t>oluşan, yay biçiminde ve yedi renkli görüntü.</a:t>
            </a:r>
          </a:p>
        </p:txBody>
      </p:sp>
      <p:sp>
        <p:nvSpPr>
          <p:cNvPr id="10" name="Sağ Ok 9"/>
          <p:cNvSpPr/>
          <p:nvPr/>
        </p:nvSpPr>
        <p:spPr>
          <a:xfrm>
            <a:off x="1162050" y="1115826"/>
            <a:ext cx="542925" cy="161925"/>
          </a:xfrm>
          <a:prstGeom prst="rightArrow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98517608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3250">
        <p15:prstTrans prst="origami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  <p:bldP spid="8" grpId="0"/>
      <p:bldP spid="9" grpId="0"/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39844" y="239843"/>
            <a:ext cx="11662346" cy="6415789"/>
          </a:xfrm>
          <a:prstGeom prst="rect">
            <a:avLst/>
          </a:prstGeom>
        </p:spPr>
      </p:pic>
      <p:sp>
        <p:nvSpPr>
          <p:cNvPr id="3" name="Yuvarlatılmış Dikdörtgen 2"/>
          <p:cNvSpPr/>
          <p:nvPr/>
        </p:nvSpPr>
        <p:spPr>
          <a:xfrm>
            <a:off x="1133475" y="2000250"/>
            <a:ext cx="8877300" cy="63817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2400" b="1" dirty="0" smtClean="0">
                <a:ln w="12700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TTKB Dik Temel Abece" pitchFamily="2" charset="-94"/>
              </a:rPr>
              <a:t>O</a:t>
            </a:r>
            <a:r>
              <a:rPr lang="tr-TR" sz="2400" b="1" dirty="0">
                <a:ln w="12700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TTKB Dik Temel Abece" pitchFamily="2" charset="-94"/>
              </a:rPr>
              <a:t>, ibiği kan kırmızı, tüyleri </a:t>
            </a:r>
            <a:r>
              <a:rPr lang="tr-TR" sz="2400" b="1" dirty="0" err="1">
                <a:ln w="12700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TTKB Dik Temel Abece" pitchFamily="2" charset="-94"/>
              </a:rPr>
              <a:t>kızıllı</a:t>
            </a:r>
            <a:r>
              <a:rPr lang="tr-TR" sz="2400" b="1" dirty="0">
                <a:ln w="12700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TTKB Dik Temel Abece" pitchFamily="2" charset="-94"/>
              </a:rPr>
              <a:t> karalı, gökkuşağı gibi çok renkli bir horozmuş.</a:t>
            </a:r>
          </a:p>
        </p:txBody>
      </p:sp>
      <p:sp>
        <p:nvSpPr>
          <p:cNvPr id="4" name="Yuvarlatılmış Dikdörtgen 3"/>
          <p:cNvSpPr/>
          <p:nvPr/>
        </p:nvSpPr>
        <p:spPr>
          <a:xfrm>
            <a:off x="1228725" y="4098794"/>
            <a:ext cx="10429875" cy="60007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2400" b="1" dirty="0" smtClean="0">
                <a:ln w="12700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TTKB Dik Temel Abece" pitchFamily="2" charset="-94"/>
              </a:rPr>
              <a:t>Civcivlerini </a:t>
            </a:r>
            <a:r>
              <a:rPr lang="tr-TR" sz="2400" b="1" dirty="0">
                <a:ln w="12700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TTKB Dik Temel Abece" pitchFamily="2" charset="-94"/>
              </a:rPr>
              <a:t>alacağını sandığı için çocuğa saldırmış olabilir.</a:t>
            </a:r>
          </a:p>
        </p:txBody>
      </p:sp>
      <p:sp>
        <p:nvSpPr>
          <p:cNvPr id="5" name="Yuvarlatılmış Dikdörtgen 4"/>
          <p:cNvSpPr/>
          <p:nvPr/>
        </p:nvSpPr>
        <p:spPr>
          <a:xfrm>
            <a:off x="904875" y="5057775"/>
            <a:ext cx="10525125" cy="70485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 smtClean="0">
                <a:ln w="12700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TTKB Dik Temel Abece" pitchFamily="2" charset="-94"/>
              </a:rPr>
              <a:t>Pembecik </a:t>
            </a:r>
            <a:r>
              <a:rPr lang="tr-TR" sz="2400" b="1" dirty="0" err="1">
                <a:ln w="12700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TTKB Dik Temel Abece" pitchFamily="2" charset="-94"/>
              </a:rPr>
              <a:t>ayacıkları</a:t>
            </a:r>
            <a:r>
              <a:rPr lang="tr-TR" sz="2400" b="1" dirty="0">
                <a:ln w="12700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TTKB Dik Temel Abece" pitchFamily="2" charset="-94"/>
              </a:rPr>
              <a:t>, beyazlı karalı tüycükleri ile canlı birer yumağa benziyorlarmış.</a:t>
            </a:r>
          </a:p>
        </p:txBody>
      </p:sp>
      <p:sp>
        <p:nvSpPr>
          <p:cNvPr id="6" name="Yuvarlatılmış Dikdörtgen 5"/>
          <p:cNvSpPr/>
          <p:nvPr/>
        </p:nvSpPr>
        <p:spPr>
          <a:xfrm>
            <a:off x="1133474" y="6076950"/>
            <a:ext cx="11058525" cy="56197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2400" b="1" dirty="0" smtClean="0">
                <a:ln w="12700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TTKB Dik Temel Abece" pitchFamily="2" charset="-94"/>
              </a:rPr>
              <a:t>Ahırın </a:t>
            </a:r>
            <a:r>
              <a:rPr lang="tr-TR" sz="2400" b="1" dirty="0">
                <a:ln w="12700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TTKB Dik Temel Abece" pitchFamily="2" charset="-94"/>
              </a:rPr>
              <a:t>açık kapısından içeri dolan güneş, </a:t>
            </a:r>
            <a:r>
              <a:rPr lang="tr-TR" sz="2400" b="1" dirty="0" err="1">
                <a:ln w="12700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TTKB Dik Temel Abece" pitchFamily="2" charset="-94"/>
              </a:rPr>
              <a:t>Sürmegöz’un</a:t>
            </a:r>
            <a:r>
              <a:rPr lang="tr-TR" sz="2400" b="1" dirty="0">
                <a:ln w="12700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TTKB Dik Temel Abece" pitchFamily="2" charset="-94"/>
              </a:rPr>
              <a:t> susuzluğunu aklına getirmiş bundan dolayı kaba kaba anırmağa başlamış.</a:t>
            </a:r>
          </a:p>
        </p:txBody>
      </p:sp>
      <p:sp>
        <p:nvSpPr>
          <p:cNvPr id="7" name="Yuvarlatılmış Dikdörtgen 6"/>
          <p:cNvSpPr/>
          <p:nvPr/>
        </p:nvSpPr>
        <p:spPr>
          <a:xfrm>
            <a:off x="1228725" y="3033516"/>
            <a:ext cx="10658475" cy="59055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2000" b="1" dirty="0" smtClean="0">
                <a:ln w="12700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TTKB Dik Temel Abece" pitchFamily="2" charset="-94"/>
              </a:rPr>
              <a:t>Yaz ayıymış. Koyunlara yem vermek için ahıra gitmiş. Asıl amacı yumurtaların üstüne tünemekmiş kınalıyı gözetlemekmiş.</a:t>
            </a:r>
            <a:endParaRPr lang="tr-TR" sz="2000" b="1" dirty="0">
              <a:ln w="12700">
                <a:solidFill>
                  <a:srgbClr val="C00000"/>
                </a:solidFill>
                <a:prstDash val="solid"/>
              </a:ln>
              <a:solidFill>
                <a:srgbClr val="C00000"/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latin typeface="TTKB Dik Temel Abece" pitchFamily="2" charset="-94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7917518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9863" y="434715"/>
            <a:ext cx="11617377" cy="6235907"/>
          </a:xfrm>
          <a:prstGeom prst="rect">
            <a:avLst/>
          </a:prstGeom>
        </p:spPr>
      </p:pic>
      <p:cxnSp>
        <p:nvCxnSpPr>
          <p:cNvPr id="4" name="Düz Ok Bağlayıcısı 3"/>
          <p:cNvCxnSpPr/>
          <p:nvPr/>
        </p:nvCxnSpPr>
        <p:spPr>
          <a:xfrm flipV="1">
            <a:off x="6296025" y="2990851"/>
            <a:ext cx="2590800" cy="352424"/>
          </a:xfrm>
          <a:prstGeom prst="straightConnector1">
            <a:avLst/>
          </a:prstGeom>
          <a:ln>
            <a:solidFill>
              <a:srgbClr val="7030A0"/>
            </a:solidFill>
            <a:headEnd type="triangle"/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6" name="Düz Ok Bağlayıcısı 5"/>
          <p:cNvCxnSpPr/>
          <p:nvPr/>
        </p:nvCxnSpPr>
        <p:spPr>
          <a:xfrm flipV="1">
            <a:off x="4552950" y="3829050"/>
            <a:ext cx="2076450" cy="1571625"/>
          </a:xfrm>
          <a:prstGeom prst="straightConnector1">
            <a:avLst/>
          </a:prstGeom>
          <a:ln>
            <a:solidFill>
              <a:srgbClr val="0070C0"/>
            </a:solidFill>
            <a:headEnd type="triangle"/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8" name="Düz Ok Bağlayıcısı 7"/>
          <p:cNvCxnSpPr/>
          <p:nvPr/>
        </p:nvCxnSpPr>
        <p:spPr>
          <a:xfrm flipV="1">
            <a:off x="4486275" y="2228850"/>
            <a:ext cx="1095375" cy="1600200"/>
          </a:xfrm>
          <a:prstGeom prst="straightConnector1">
            <a:avLst/>
          </a:prstGeom>
          <a:ln>
            <a:solidFill>
              <a:srgbClr val="FF0000"/>
            </a:solidFill>
            <a:headEnd type="triangle"/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0" name="Düz Ok Bağlayıcısı 9"/>
          <p:cNvCxnSpPr/>
          <p:nvPr/>
        </p:nvCxnSpPr>
        <p:spPr>
          <a:xfrm>
            <a:off x="5457825" y="4600575"/>
            <a:ext cx="3114675" cy="561975"/>
          </a:xfrm>
          <a:prstGeom prst="straightConnector1">
            <a:avLst/>
          </a:prstGeom>
          <a:ln>
            <a:solidFill>
              <a:srgbClr val="002060"/>
            </a:solidFill>
            <a:headEnd type="triangle"/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2" name="Düz Ok Bağlayıcısı 11"/>
          <p:cNvCxnSpPr/>
          <p:nvPr/>
        </p:nvCxnSpPr>
        <p:spPr>
          <a:xfrm>
            <a:off x="2771775" y="3724275"/>
            <a:ext cx="3524250" cy="68580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5" name="Yuvarlatılmış Dikdörtgen 14"/>
          <p:cNvSpPr/>
          <p:nvPr/>
        </p:nvSpPr>
        <p:spPr>
          <a:xfrm>
            <a:off x="9391650" y="3409950"/>
            <a:ext cx="781050" cy="4191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Çarpma 15"/>
          <p:cNvSpPr/>
          <p:nvPr/>
        </p:nvSpPr>
        <p:spPr>
          <a:xfrm>
            <a:off x="9391650" y="3324225"/>
            <a:ext cx="781049" cy="400050"/>
          </a:xfrm>
          <a:prstGeom prst="mathMultiply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ln>
                <a:solidFill>
                  <a:srgbClr val="C00000"/>
                </a:solidFill>
              </a:ln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0367792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crush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45459" y="0"/>
            <a:ext cx="10892117" cy="1495425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45459" y="3416393"/>
            <a:ext cx="11268635" cy="1800225"/>
          </a:xfrm>
          <a:prstGeom prst="rect">
            <a:avLst/>
          </a:prstGeom>
        </p:spPr>
      </p:pic>
      <p:sp>
        <p:nvSpPr>
          <p:cNvPr id="4" name="Yuvarlatılmış Dikdörtgen 3"/>
          <p:cNvSpPr/>
          <p:nvPr/>
        </p:nvSpPr>
        <p:spPr>
          <a:xfrm>
            <a:off x="981075" y="1571625"/>
            <a:ext cx="10782300" cy="177165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2400" b="1" dirty="0" err="1" smtClean="0">
                <a:ln w="12700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TTKB Dik Temel Abece" pitchFamily="2" charset="-94"/>
              </a:rPr>
              <a:t>Gülibik</a:t>
            </a:r>
            <a:r>
              <a:rPr lang="tr-TR" sz="2400" b="1" dirty="0">
                <a:ln w="12700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TTKB Dik Temel Abece" pitchFamily="2" charset="-94"/>
              </a:rPr>
              <a:t>:</a:t>
            </a:r>
            <a:r>
              <a:rPr lang="tr-TR" sz="2400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TTKB Dik Temel Abece" pitchFamily="2" charset="-94"/>
              </a:rPr>
              <a:t> Horoz  </a:t>
            </a:r>
            <a:r>
              <a:rPr lang="tr-TR" sz="2400" b="1" dirty="0">
                <a:ln w="12700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TTKB Dik Temel Abece" pitchFamily="2" charset="-94"/>
              </a:rPr>
              <a:t>Kınalı:</a:t>
            </a:r>
            <a:r>
              <a:rPr lang="tr-TR" sz="2400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TTKB Dik Temel Abece" pitchFamily="2" charset="-94"/>
              </a:rPr>
              <a:t> Tavuk  </a:t>
            </a:r>
            <a:r>
              <a:rPr lang="tr-TR" sz="2400" b="1" dirty="0" err="1">
                <a:ln w="12700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TTKB Dik Temel Abece" pitchFamily="2" charset="-94"/>
              </a:rPr>
              <a:t>Sürmegöz</a:t>
            </a:r>
            <a:r>
              <a:rPr lang="tr-TR" sz="2400" b="1" dirty="0">
                <a:ln w="12700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TTKB Dik Temel Abece" pitchFamily="2" charset="-94"/>
              </a:rPr>
              <a:t>:</a:t>
            </a:r>
            <a:r>
              <a:rPr lang="tr-TR" sz="2400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TTKB Dik Temel Abece" pitchFamily="2" charset="-94"/>
              </a:rPr>
              <a:t> Eşek. </a:t>
            </a:r>
            <a:r>
              <a:rPr lang="tr-TR" sz="2400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TTKB Dik Temel Abece" pitchFamily="2" charset="-94"/>
              </a:rPr>
              <a:t>Hayvan adları özel ad olduğu için büyük harfle başlatılarak yazılır. Özel isimlere getirilen ekler kesme işareti ile ayrıldığı için bu metinde bu isimlerden sonra bu noktalama işareti kullanılmıştır.</a:t>
            </a:r>
          </a:p>
        </p:txBody>
      </p:sp>
      <p:sp>
        <p:nvSpPr>
          <p:cNvPr id="5" name="Yuvarlatılmış Dikdörtgen 4"/>
          <p:cNvSpPr/>
          <p:nvPr/>
        </p:nvSpPr>
        <p:spPr>
          <a:xfrm>
            <a:off x="762000" y="5314950"/>
            <a:ext cx="11152094" cy="128587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2400" b="1" dirty="0" smtClean="0">
                <a:ln w="12700">
                  <a:solidFill>
                    <a:srgbClr val="C00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TTKB Dik Temel Abece" pitchFamily="2" charset="-94"/>
              </a:rPr>
              <a:t>Nasrettin Hoca’nın Köyünde adlı metin, 2. tema 56. sayfadadır. Hocanın eşeğinin adı, </a:t>
            </a:r>
            <a:r>
              <a:rPr lang="tr-TR" sz="2400" b="1" dirty="0" err="1" smtClean="0">
                <a:ln w="12700">
                  <a:solidFill>
                    <a:srgbClr val="C00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TTKB Dik Temel Abece" pitchFamily="2" charset="-94"/>
              </a:rPr>
              <a:t>Bozoğlan’dır</a:t>
            </a:r>
            <a:r>
              <a:rPr lang="tr-TR" sz="2400" b="1" dirty="0">
                <a:ln w="12700">
                  <a:solidFill>
                    <a:srgbClr val="C00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TTKB Dik Temel Abece" pitchFamily="2" charset="-94"/>
              </a:rPr>
              <a:t>. Hayvanlara verilen “</a:t>
            </a:r>
            <a:r>
              <a:rPr lang="tr-TR" sz="2400" b="1" dirty="0" err="1">
                <a:ln w="12700">
                  <a:solidFill>
                    <a:srgbClr val="C00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TTKB Dik Temel Abece" pitchFamily="2" charset="-94"/>
              </a:rPr>
              <a:t>Bozoğlan</a:t>
            </a:r>
            <a:r>
              <a:rPr lang="tr-TR" sz="2400" b="1" dirty="0">
                <a:ln w="12700">
                  <a:solidFill>
                    <a:srgbClr val="C00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TTKB Dik Temel Abece" pitchFamily="2" charset="-94"/>
              </a:rPr>
              <a:t>”, “Pamuk”, “Sarıkız” gibi adlar birer özel addır. Cümle içinde ilk harfi büyük </a:t>
            </a:r>
            <a:r>
              <a:rPr lang="tr-TR" sz="2400" b="1" dirty="0" smtClean="0">
                <a:ln w="12700">
                  <a:solidFill>
                    <a:srgbClr val="C00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TTKB Dik Temel Abece" pitchFamily="2" charset="-94"/>
              </a:rPr>
              <a:t>yazılır. </a:t>
            </a:r>
            <a:endParaRPr lang="tr-TR" sz="2400" b="1" dirty="0">
              <a:ln w="12700">
                <a:solidFill>
                  <a:srgbClr val="C00000"/>
                </a:solidFill>
                <a:prstDash val="solid"/>
              </a:ln>
              <a:solidFill>
                <a:srgbClr val="FF0000"/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latin typeface="TTKB Dik Temel Abece" pitchFamily="2" charset="-94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1673905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4656" y="0"/>
            <a:ext cx="11452485" cy="6745573"/>
          </a:xfrm>
          <a:prstGeom prst="rect">
            <a:avLst/>
          </a:prstGeom>
        </p:spPr>
      </p:pic>
      <p:sp>
        <p:nvSpPr>
          <p:cNvPr id="3" name="Yuvarlatılmış Dikdörtgen 2"/>
          <p:cNvSpPr/>
          <p:nvPr/>
        </p:nvSpPr>
        <p:spPr>
          <a:xfrm>
            <a:off x="4733925" y="1771650"/>
            <a:ext cx="209550" cy="3429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,</a:t>
            </a:r>
            <a:endParaRPr lang="tr-TR" sz="2400" dirty="0">
              <a:solidFill>
                <a:srgbClr val="FF0000"/>
              </a:solidFill>
            </a:endParaRPr>
          </a:p>
        </p:txBody>
      </p:sp>
      <p:sp>
        <p:nvSpPr>
          <p:cNvPr id="4" name="Yuvarlatılmış Dikdörtgen 3"/>
          <p:cNvSpPr/>
          <p:nvPr/>
        </p:nvSpPr>
        <p:spPr>
          <a:xfrm>
            <a:off x="5505450" y="1714500"/>
            <a:ext cx="209550" cy="43815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 smtClean="0">
                <a:ln w="12700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,</a:t>
            </a:r>
            <a:endParaRPr lang="tr-TR" sz="2400" b="1" dirty="0">
              <a:ln w="12700">
                <a:solidFill>
                  <a:srgbClr val="C00000"/>
                </a:solidFill>
                <a:prstDash val="solid"/>
              </a:ln>
              <a:solidFill>
                <a:srgbClr val="C00000"/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sp>
        <p:nvSpPr>
          <p:cNvPr id="5" name="Yuvarlatılmış Dikdörtgen 4"/>
          <p:cNvSpPr/>
          <p:nvPr/>
        </p:nvSpPr>
        <p:spPr>
          <a:xfrm>
            <a:off x="2524516" y="2114550"/>
            <a:ext cx="247259" cy="47625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ln w="12700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,</a:t>
            </a:r>
            <a:endParaRPr lang="tr-TR" b="1" dirty="0">
              <a:ln w="12700">
                <a:solidFill>
                  <a:srgbClr val="C00000"/>
                </a:solidFill>
                <a:prstDash val="solid"/>
              </a:ln>
              <a:solidFill>
                <a:srgbClr val="C00000"/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sp>
        <p:nvSpPr>
          <p:cNvPr id="6" name="Yuvarlatılmış Dikdörtgen 5"/>
          <p:cNvSpPr/>
          <p:nvPr/>
        </p:nvSpPr>
        <p:spPr>
          <a:xfrm>
            <a:off x="3552825" y="2152650"/>
            <a:ext cx="152400" cy="47625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ln w="12700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,</a:t>
            </a:r>
            <a:endParaRPr lang="tr-TR" b="1" dirty="0">
              <a:ln w="12700">
                <a:solidFill>
                  <a:srgbClr val="C00000"/>
                </a:solidFill>
                <a:prstDash val="solid"/>
              </a:ln>
              <a:solidFill>
                <a:srgbClr val="C00000"/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sp>
        <p:nvSpPr>
          <p:cNvPr id="7" name="Yuvarlatılmış Dikdörtgen 6"/>
          <p:cNvSpPr/>
          <p:nvPr/>
        </p:nvSpPr>
        <p:spPr>
          <a:xfrm>
            <a:off x="4486275" y="2152650"/>
            <a:ext cx="133350" cy="43815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ln w="12700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,</a:t>
            </a:r>
            <a:endParaRPr lang="tr-TR" b="1" dirty="0">
              <a:ln w="12700">
                <a:solidFill>
                  <a:srgbClr val="C00000"/>
                </a:solidFill>
                <a:prstDash val="solid"/>
              </a:ln>
              <a:solidFill>
                <a:srgbClr val="C00000"/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sp>
        <p:nvSpPr>
          <p:cNvPr id="8" name="Yuvarlatılmış Dikdörtgen 7"/>
          <p:cNvSpPr/>
          <p:nvPr/>
        </p:nvSpPr>
        <p:spPr>
          <a:xfrm>
            <a:off x="6345758" y="2628900"/>
            <a:ext cx="150292" cy="33337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 smtClean="0">
                <a:ln w="12700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,</a:t>
            </a:r>
            <a:endParaRPr lang="tr-TR" sz="2400" dirty="0">
              <a:ln w="12700">
                <a:solidFill>
                  <a:srgbClr val="C00000"/>
                </a:solidFill>
                <a:prstDash val="solid"/>
              </a:ln>
              <a:solidFill>
                <a:srgbClr val="C00000"/>
              </a:solidFill>
            </a:endParaRPr>
          </a:p>
        </p:txBody>
      </p:sp>
      <p:sp>
        <p:nvSpPr>
          <p:cNvPr id="9" name="Yuvarlatılmış Dikdörtgen 8"/>
          <p:cNvSpPr/>
          <p:nvPr/>
        </p:nvSpPr>
        <p:spPr>
          <a:xfrm>
            <a:off x="8286750" y="2619374"/>
            <a:ext cx="190500" cy="35242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</a:rPr>
              <a:t>,</a:t>
            </a:r>
            <a:endParaRPr lang="tr-TR" sz="2400" b="1" dirty="0">
              <a:ln>
                <a:solidFill>
                  <a:srgbClr val="C00000"/>
                </a:solidFill>
              </a:ln>
              <a:solidFill>
                <a:srgbClr val="C00000"/>
              </a:solidFill>
            </a:endParaRPr>
          </a:p>
        </p:txBody>
      </p:sp>
      <p:sp>
        <p:nvSpPr>
          <p:cNvPr id="10" name="Yuvarlatılmış Dikdörtgen 9"/>
          <p:cNvSpPr/>
          <p:nvPr/>
        </p:nvSpPr>
        <p:spPr>
          <a:xfrm>
            <a:off x="3339957" y="3372786"/>
            <a:ext cx="212868" cy="418164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b="1" dirty="0">
              <a:ln w="12700">
                <a:solidFill>
                  <a:srgbClr val="C00000"/>
                </a:solidFill>
                <a:prstDash val="solid"/>
              </a:ln>
              <a:solidFill>
                <a:srgbClr val="C00000"/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sp>
        <p:nvSpPr>
          <p:cNvPr id="11" name="Yuvarlatılmış Dikdörtgen 10"/>
          <p:cNvSpPr/>
          <p:nvPr/>
        </p:nvSpPr>
        <p:spPr>
          <a:xfrm>
            <a:off x="4619625" y="3372786"/>
            <a:ext cx="219075" cy="456264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ln w="12700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,</a:t>
            </a:r>
            <a:endParaRPr lang="tr-TR" b="1" dirty="0">
              <a:ln w="12700">
                <a:solidFill>
                  <a:srgbClr val="C00000"/>
                </a:solidFill>
                <a:prstDash val="solid"/>
              </a:ln>
              <a:solidFill>
                <a:srgbClr val="C00000"/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sp>
        <p:nvSpPr>
          <p:cNvPr id="12" name="Yuvarlatılmış Dikdörtgen 11"/>
          <p:cNvSpPr/>
          <p:nvPr/>
        </p:nvSpPr>
        <p:spPr>
          <a:xfrm>
            <a:off x="6143625" y="3372786"/>
            <a:ext cx="202133" cy="418164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ln w="12700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,</a:t>
            </a:r>
            <a:endParaRPr lang="tr-TR" b="1" dirty="0">
              <a:ln w="12700">
                <a:solidFill>
                  <a:srgbClr val="C00000"/>
                </a:solidFill>
                <a:prstDash val="solid"/>
              </a:ln>
              <a:solidFill>
                <a:srgbClr val="C00000"/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sp>
        <p:nvSpPr>
          <p:cNvPr id="13" name="Yuvarlatılmış Dikdörtgen 12"/>
          <p:cNvSpPr/>
          <p:nvPr/>
        </p:nvSpPr>
        <p:spPr>
          <a:xfrm>
            <a:off x="2143125" y="3790950"/>
            <a:ext cx="228600" cy="4191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ln w="12700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,</a:t>
            </a:r>
            <a:endParaRPr lang="tr-TR" b="1" dirty="0">
              <a:ln w="12700">
                <a:solidFill>
                  <a:srgbClr val="C00000"/>
                </a:solidFill>
                <a:prstDash val="solid"/>
              </a:ln>
              <a:solidFill>
                <a:srgbClr val="C00000"/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sp>
        <p:nvSpPr>
          <p:cNvPr id="14" name="Yuvarlatılmış Dikdörtgen 13"/>
          <p:cNvSpPr/>
          <p:nvPr/>
        </p:nvSpPr>
        <p:spPr>
          <a:xfrm>
            <a:off x="2962275" y="3790950"/>
            <a:ext cx="200025" cy="42862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ln w="12700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,</a:t>
            </a:r>
            <a:endParaRPr lang="tr-TR" b="1" dirty="0">
              <a:ln w="12700">
                <a:solidFill>
                  <a:srgbClr val="C00000"/>
                </a:solidFill>
                <a:prstDash val="solid"/>
              </a:ln>
              <a:solidFill>
                <a:srgbClr val="C00000"/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sp>
        <p:nvSpPr>
          <p:cNvPr id="15" name="Yuvarlatılmış Dikdörtgen 14"/>
          <p:cNvSpPr/>
          <p:nvPr/>
        </p:nvSpPr>
        <p:spPr>
          <a:xfrm>
            <a:off x="3867150" y="3829050"/>
            <a:ext cx="238125" cy="3810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ln w="12700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,</a:t>
            </a:r>
            <a:endParaRPr lang="tr-TR" b="1" dirty="0">
              <a:ln w="12700">
                <a:solidFill>
                  <a:srgbClr val="C00000"/>
                </a:solidFill>
                <a:prstDash val="solid"/>
              </a:ln>
              <a:solidFill>
                <a:srgbClr val="C00000"/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sp>
        <p:nvSpPr>
          <p:cNvPr id="16" name="Yuvarlatılmış Dikdörtgen 15"/>
          <p:cNvSpPr/>
          <p:nvPr/>
        </p:nvSpPr>
        <p:spPr>
          <a:xfrm>
            <a:off x="2771775" y="4306236"/>
            <a:ext cx="196707" cy="36195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ln w="12700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,</a:t>
            </a:r>
            <a:endParaRPr lang="tr-TR" b="1" dirty="0">
              <a:ln w="12700">
                <a:solidFill>
                  <a:srgbClr val="C00000"/>
                </a:solidFill>
                <a:prstDash val="solid"/>
              </a:ln>
              <a:solidFill>
                <a:srgbClr val="C00000"/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sp>
        <p:nvSpPr>
          <p:cNvPr id="17" name="Yuvarlatılmış Dikdörtgen 16"/>
          <p:cNvSpPr/>
          <p:nvPr/>
        </p:nvSpPr>
        <p:spPr>
          <a:xfrm>
            <a:off x="3867150" y="4286250"/>
            <a:ext cx="238125" cy="4191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ln w="12700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,</a:t>
            </a:r>
            <a:endParaRPr lang="tr-TR" b="1" dirty="0">
              <a:ln w="12700">
                <a:solidFill>
                  <a:srgbClr val="C00000"/>
                </a:solidFill>
                <a:prstDash val="solid"/>
              </a:ln>
              <a:solidFill>
                <a:srgbClr val="C00000"/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sp>
        <p:nvSpPr>
          <p:cNvPr id="18" name="Yuvarlatılmış Dikdörtgen 17"/>
          <p:cNvSpPr/>
          <p:nvPr/>
        </p:nvSpPr>
        <p:spPr>
          <a:xfrm>
            <a:off x="4010025" y="4727676"/>
            <a:ext cx="190500" cy="341964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ln w="12700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,</a:t>
            </a:r>
            <a:endParaRPr lang="tr-TR" b="1" dirty="0">
              <a:ln w="12700">
                <a:solidFill>
                  <a:srgbClr val="C00000"/>
                </a:solidFill>
                <a:prstDash val="solid"/>
              </a:ln>
              <a:solidFill>
                <a:srgbClr val="C00000"/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sp>
        <p:nvSpPr>
          <p:cNvPr id="19" name="Yuvarlatılmış Dikdörtgen 18"/>
          <p:cNvSpPr/>
          <p:nvPr/>
        </p:nvSpPr>
        <p:spPr>
          <a:xfrm>
            <a:off x="5334000" y="4668186"/>
            <a:ext cx="171450" cy="408639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ln w="12700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,</a:t>
            </a:r>
            <a:endParaRPr lang="tr-TR" b="1" dirty="0">
              <a:ln w="12700">
                <a:solidFill>
                  <a:srgbClr val="C00000"/>
                </a:solidFill>
                <a:prstDash val="solid"/>
              </a:ln>
              <a:solidFill>
                <a:srgbClr val="C00000"/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sp>
        <p:nvSpPr>
          <p:cNvPr id="20" name="Yuvarlatılmış Dikdörtgen 19"/>
          <p:cNvSpPr/>
          <p:nvPr/>
        </p:nvSpPr>
        <p:spPr>
          <a:xfrm>
            <a:off x="6981825" y="4668186"/>
            <a:ext cx="180975" cy="408639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ln w="12700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,</a:t>
            </a:r>
            <a:endParaRPr lang="tr-TR" b="1" dirty="0">
              <a:ln w="12700">
                <a:solidFill>
                  <a:srgbClr val="C00000"/>
                </a:solidFill>
                <a:prstDash val="solid"/>
              </a:ln>
              <a:solidFill>
                <a:srgbClr val="C00000"/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2682449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8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9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1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1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7" fill="hold">
                      <p:stCondLst>
                        <p:cond delay="indefinite"/>
                      </p:stCondLst>
                      <p:childTnLst>
                        <p:par>
                          <p:cTn id="238" fill="hold">
                            <p:stCondLst>
                              <p:cond delay="0"/>
                            </p:stCondLst>
                            <p:childTnLst>
                              <p:par>
                                <p:cTn id="23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5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5" fill="hold">
                      <p:stCondLst>
                        <p:cond delay="indefinite"/>
                      </p:stCondLst>
                      <p:childTnLst>
                        <p:par>
                          <p:cTn id="256" fill="hold">
                            <p:stCondLst>
                              <p:cond delay="0"/>
                            </p:stCondLst>
                            <p:childTnLst>
                              <p:par>
                                <p:cTn id="25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6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7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3" fill="hold">
                      <p:stCondLst>
                        <p:cond delay="indefinite"/>
                      </p:stCondLst>
                      <p:childTnLst>
                        <p:par>
                          <p:cTn id="274" fill="hold">
                            <p:stCondLst>
                              <p:cond delay="0"/>
                            </p:stCondLst>
                            <p:childTnLst>
                              <p:par>
                                <p:cTn id="27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8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8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9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1" fill="hold">
                      <p:stCondLst>
                        <p:cond delay="indefinite"/>
                      </p:stCondLst>
                      <p:childTnLst>
                        <p:par>
                          <p:cTn id="292" fill="hold">
                            <p:stCondLst>
                              <p:cond delay="0"/>
                            </p:stCondLst>
                            <p:childTnLst>
                              <p:par>
                                <p:cTn id="29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0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94873" y="269823"/>
            <a:ext cx="11767278" cy="6400800"/>
          </a:xfrm>
          <a:prstGeom prst="rect">
            <a:avLst/>
          </a:prstGeom>
        </p:spPr>
      </p:pic>
      <p:sp>
        <p:nvSpPr>
          <p:cNvPr id="3" name="Yuvarlatılmış Dikdörtgen 2"/>
          <p:cNvSpPr/>
          <p:nvPr/>
        </p:nvSpPr>
        <p:spPr>
          <a:xfrm>
            <a:off x="1924051" y="1905000"/>
            <a:ext cx="9391650" cy="44577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2800" dirty="0" smtClean="0">
                <a:latin typeface="TTKB Dik Temel Abece" pitchFamily="2" charset="-94"/>
              </a:rPr>
              <a:t>            </a:t>
            </a:r>
            <a:r>
              <a:rPr lang="tr-TR" sz="2800" b="1" dirty="0" smtClean="0">
                <a:ln w="12700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TTKB Dik Temel Abece" pitchFamily="2" charset="-94"/>
              </a:rPr>
              <a:t>KÖPEĞİMİZ KARABAŞ</a:t>
            </a:r>
            <a:endParaRPr lang="tr-TR" sz="2800" b="1" dirty="0">
              <a:ln w="12700">
                <a:solidFill>
                  <a:srgbClr val="C00000"/>
                </a:solidFill>
                <a:prstDash val="solid"/>
              </a:ln>
              <a:solidFill>
                <a:srgbClr val="C00000"/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latin typeface="TTKB Dik Temel Abece" pitchFamily="2" charset="-94"/>
            </a:endParaRPr>
          </a:p>
          <a:p>
            <a:r>
              <a:rPr lang="tr-TR" sz="2800" b="1" dirty="0">
                <a:ln w="12700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TTKB Dik Temel Abece" pitchFamily="2" charset="-94"/>
              </a:rPr>
              <a:t>Benim Okan Dayım geçen yıl bir köpek almıştı. Adını </a:t>
            </a:r>
            <a:r>
              <a:rPr lang="tr-TR" sz="2800" b="1" dirty="0" smtClean="0">
                <a:ln w="12700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TTKB Dik Temel Abece" pitchFamily="2" charset="-94"/>
              </a:rPr>
              <a:t>Karabaş koymuştu</a:t>
            </a:r>
            <a:r>
              <a:rPr lang="tr-TR" sz="2800" b="1" dirty="0">
                <a:ln w="12700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TTKB Dik Temel Abece" pitchFamily="2" charset="-94"/>
              </a:rPr>
              <a:t> Karabaş </a:t>
            </a:r>
            <a:r>
              <a:rPr lang="tr-TR" sz="2800" b="1" dirty="0" smtClean="0">
                <a:ln w="12700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TTKB Dik Temel Abece" pitchFamily="2" charset="-94"/>
              </a:rPr>
              <a:t>bembeyaz </a:t>
            </a:r>
            <a:r>
              <a:rPr lang="tr-TR" sz="2800" b="1" dirty="0">
                <a:ln w="12700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TTKB Dik Temel Abece" pitchFamily="2" charset="-94"/>
              </a:rPr>
              <a:t>tüyleri olan bir Golden cinsi köpekti. O kadar sevimli ve oyunbazdı ki onunla oyun oynamak benim en büyük eğlencem idi. Onunla denize bile giderdik. Onu elimle beslerdim. Ama bir gün </a:t>
            </a:r>
            <a:r>
              <a:rPr lang="tr-TR" sz="2800" b="1" dirty="0" smtClean="0">
                <a:ln w="12700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TTKB Dik Temel Abece" pitchFamily="2" charset="-94"/>
              </a:rPr>
              <a:t>Karabaş hastalandı </a:t>
            </a:r>
            <a:r>
              <a:rPr lang="tr-TR" sz="2800" b="1" dirty="0">
                <a:ln w="12700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TTKB Dik Temel Abece" pitchFamily="2" charset="-94"/>
              </a:rPr>
              <a:t>ve öldü. Okan Dayım ve ben onu gömdük. Çok üzülmüştük. Seni seviyoruz  </a:t>
            </a:r>
            <a:r>
              <a:rPr lang="tr-TR" sz="2800" b="1" dirty="0" smtClean="0">
                <a:ln w="12700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TTKB Dik Temel Abece" pitchFamily="2" charset="-94"/>
              </a:rPr>
              <a:t>Karabaş.</a:t>
            </a:r>
            <a:endParaRPr lang="tr-TR" sz="2800" b="1" dirty="0">
              <a:ln w="12700">
                <a:solidFill>
                  <a:srgbClr val="C00000"/>
                </a:solidFill>
                <a:prstDash val="solid"/>
              </a:ln>
              <a:solidFill>
                <a:srgbClr val="C00000"/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latin typeface="TTKB Dik Temel Abece" pitchFamily="2" charset="-94"/>
            </a:endParaRPr>
          </a:p>
          <a:p>
            <a:pPr algn="ctr"/>
            <a:endParaRPr lang="tr-TR" dirty="0"/>
          </a:p>
          <a:p>
            <a:pPr algn="ctr"/>
            <a:endParaRPr lang="tr-TR" dirty="0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95875" y="5286375"/>
            <a:ext cx="3952875" cy="1504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5319835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3250">
        <p15:prstTrans prst="origami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54078" y="518616"/>
            <a:ext cx="3830614" cy="4763069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198591" y="518615"/>
            <a:ext cx="2993409" cy="4763069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5660" y="518616"/>
            <a:ext cx="4299044" cy="48858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75882460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59764" y="402850"/>
            <a:ext cx="11497456" cy="1201097"/>
          </a:xfrm>
          <a:prstGeom prst="rect">
            <a:avLst/>
          </a:prstGeom>
        </p:spPr>
      </p:pic>
      <p:sp>
        <p:nvSpPr>
          <p:cNvPr id="2" name="Yuvarlatılmış Dikdörtgen 1"/>
          <p:cNvSpPr/>
          <p:nvPr/>
        </p:nvSpPr>
        <p:spPr>
          <a:xfrm>
            <a:off x="448407" y="1603947"/>
            <a:ext cx="10895867" cy="1786953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3600" b="1" dirty="0" smtClean="0">
                <a:ln w="12700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TTKB Dik Temel Abece" pitchFamily="2" charset="-94"/>
              </a:rPr>
              <a:t>Tavuk</a:t>
            </a:r>
            <a:r>
              <a:rPr lang="tr-TR" sz="3600" b="1" dirty="0">
                <a:ln w="12700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TTKB Dik Temel Abece" pitchFamily="2" charset="-94"/>
              </a:rPr>
              <a:t>, </a:t>
            </a:r>
            <a:r>
              <a:rPr lang="tr-TR" sz="3600" b="1" dirty="0" smtClean="0">
                <a:ln w="12700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TTKB Dik Temel Abece" pitchFamily="2" charset="-94"/>
              </a:rPr>
              <a:t>ördek, kaz </a:t>
            </a:r>
            <a:r>
              <a:rPr lang="tr-TR" sz="3600" b="1" dirty="0">
                <a:ln w="12700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TTKB Dik Temel Abece" pitchFamily="2" charset="-94"/>
              </a:rPr>
              <a:t>gibi </a:t>
            </a:r>
            <a:r>
              <a:rPr lang="tr-TR" sz="3600" b="1" dirty="0" smtClean="0">
                <a:ln w="12700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TTKB Dik Temel Abece" pitchFamily="2" charset="-94"/>
              </a:rPr>
              <a:t>hayvanların yavrularına denir.</a:t>
            </a:r>
            <a:endParaRPr lang="tr-TR" sz="3600" b="1" dirty="0">
              <a:ln w="12700">
                <a:solidFill>
                  <a:srgbClr val="C00000"/>
                </a:solidFill>
                <a:prstDash val="solid"/>
              </a:ln>
              <a:solidFill>
                <a:srgbClr val="C00000"/>
              </a:solidFill>
              <a:effectLst>
                <a:innerShdw blurRad="177800">
                  <a:schemeClr val="accent3">
                    <a:lumMod val="50000"/>
                  </a:schemeClr>
                </a:innerShdw>
              </a:effectLst>
              <a:latin typeface="TTKB Dik Temel Abece" pitchFamily="2" charset="-94"/>
            </a:endParaRPr>
          </a:p>
        </p:txBody>
      </p:sp>
      <p:pic>
        <p:nvPicPr>
          <p:cNvPr id="6" name="Resim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010525" y="3390900"/>
            <a:ext cx="2162174" cy="2552700"/>
          </a:xfrm>
          <a:prstGeom prst="rect">
            <a:avLst/>
          </a:prstGeom>
        </p:spPr>
      </p:pic>
      <p:pic>
        <p:nvPicPr>
          <p:cNvPr id="7" name="Resim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05273" y="3390900"/>
            <a:ext cx="2238377" cy="2352674"/>
          </a:xfrm>
          <a:prstGeom prst="rect">
            <a:avLst/>
          </a:prstGeom>
        </p:spPr>
      </p:pic>
      <p:pic>
        <p:nvPicPr>
          <p:cNvPr id="8" name="Resim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57225" y="3390900"/>
            <a:ext cx="2081211" cy="23526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07778101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2593" y="144836"/>
            <a:ext cx="11645153" cy="893388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108541"/>
            <a:ext cx="3942413" cy="2999815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22295" y="1098887"/>
            <a:ext cx="3927423" cy="2859181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405531" y="1037840"/>
            <a:ext cx="3382215" cy="3041556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6756" y="4261386"/>
            <a:ext cx="4959643" cy="2466812"/>
          </a:xfrm>
          <a:prstGeom prst="rect">
            <a:avLst/>
          </a:prstGeom>
        </p:spPr>
      </p:pic>
      <p:pic>
        <p:nvPicPr>
          <p:cNvPr id="7" name="Resim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831174" y="4140059"/>
            <a:ext cx="5846164" cy="25881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79325260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crush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84616" y="254833"/>
            <a:ext cx="11362545" cy="5460167"/>
          </a:xfrm>
          <a:prstGeom prst="rect">
            <a:avLst/>
          </a:prstGeom>
        </p:spPr>
      </p:pic>
      <p:sp>
        <p:nvSpPr>
          <p:cNvPr id="3" name="Yuvarlatılmış Dikdörtgen 2"/>
          <p:cNvSpPr/>
          <p:nvPr/>
        </p:nvSpPr>
        <p:spPr>
          <a:xfrm>
            <a:off x="1276350" y="3425337"/>
            <a:ext cx="9991725" cy="1184763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3600" b="1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TTKB Dik Temel Abece" pitchFamily="2" charset="-94"/>
              </a:rPr>
              <a:t>                 , anne tavuk ve civcivlerin hikayesi olabilir</a:t>
            </a:r>
            <a:endParaRPr lang="tr-TR" sz="3600" b="1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latin typeface="TTKB Dik Temel Abece" pitchFamily="2" charset="-94"/>
            </a:endParaRP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910137" y="4819650"/>
            <a:ext cx="3400425" cy="1790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91585298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3250">
        <p15:prstTrans prst="origami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81354" y="298938"/>
            <a:ext cx="11658600" cy="2566621"/>
          </a:xfrm>
          <a:prstGeom prst="rect">
            <a:avLst/>
          </a:prstGeom>
        </p:spPr>
      </p:pic>
      <p:pic>
        <p:nvPicPr>
          <p:cNvPr id="2" name="Resim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648448" y="3162299"/>
            <a:ext cx="2437397" cy="2724150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71500" y="3567112"/>
            <a:ext cx="2419350" cy="2319337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085845" y="3567112"/>
            <a:ext cx="3810000" cy="2533650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05274" y="3567112"/>
            <a:ext cx="2124076" cy="22812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7969596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44775" y="299804"/>
            <a:ext cx="11362544" cy="56580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5334316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9882" y="576262"/>
            <a:ext cx="11737298" cy="60194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6840191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4912" y="209863"/>
            <a:ext cx="11902190" cy="6024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3509558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59764" y="194872"/>
            <a:ext cx="11437495" cy="6415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84813936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crush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</TotalTime>
  <Words>320</Words>
  <Application>Microsoft Office PowerPoint</Application>
  <PresentationFormat>Özel</PresentationFormat>
  <Paragraphs>46</Paragraphs>
  <Slides>18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18</vt:i4>
      </vt:variant>
    </vt:vector>
  </HeadingPairs>
  <TitlesOfParts>
    <vt:vector size="19" baseType="lpstr">
      <vt:lpstr>Office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user</dc:creator>
  <cp:lastModifiedBy>nesrin deniz</cp:lastModifiedBy>
  <cp:revision>17</cp:revision>
  <dcterms:created xsi:type="dcterms:W3CDTF">2022-04-06T11:14:39Z</dcterms:created>
  <dcterms:modified xsi:type="dcterms:W3CDTF">2022-04-08T06:33:30Z</dcterms:modified>
</cp:coreProperties>
</file>