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9" r:id="rId4"/>
    <p:sldId id="258" r:id="rId5"/>
    <p:sldId id="260" r:id="rId6"/>
    <p:sldId id="262" r:id="rId7"/>
    <p:sldId id="261" r:id="rId8"/>
    <p:sldId id="263" r:id="rId9"/>
    <p:sldId id="265" r:id="rId10"/>
    <p:sldId id="264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>
      <p:cViewPr>
        <p:scale>
          <a:sx n="59" d="100"/>
          <a:sy n="59" d="100"/>
        </p:scale>
        <p:origin x="-2074" y="-52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A996AA-CE09-41C1-9276-7C28EFBE12AF}" type="datetimeFigureOut">
              <a:rPr lang="tr-TR" smtClean="0"/>
              <a:t>10.05.2020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012C5C-4143-4D14-AC0C-CCFDD10522C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091459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12C5C-4143-4D14-AC0C-CCFDD10522C5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742408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10.05.2020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spli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10.05.2020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spli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10.05.2020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spli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10.05.2020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spli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10.05.2020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spli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10.05.2020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spli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10.05.2020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spli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10.05.2020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spli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10.05.2020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spli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10.05.2020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spli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10.05.2020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spli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10.05.2020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plit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4291"/>
            <a:ext cx="7772400" cy="1285883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6. ÜNİTE </a:t>
            </a:r>
            <a:b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İNSAN  VE    ÇEVRE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642910" y="1928802"/>
            <a:ext cx="8001056" cy="4071966"/>
          </a:xfrm>
        </p:spPr>
        <p:txBody>
          <a:bodyPr/>
          <a:lstStyle/>
          <a:p>
            <a:r>
              <a:rPr lang="tr-TR" sz="4000" dirty="0" smtClean="0">
                <a:solidFill>
                  <a:srgbClr val="FF0000"/>
                </a:solidFill>
                <a:latin typeface="Comic Sans MS" pitchFamily="66" charset="0"/>
              </a:rPr>
              <a:t>BİLİNÇLİ TÜKETİCİ</a:t>
            </a:r>
          </a:p>
          <a:p>
            <a:pPr algn="l"/>
            <a:r>
              <a:rPr lang="tr-TR" sz="3600" dirty="0" smtClean="0">
                <a:solidFill>
                  <a:schemeClr val="tx1"/>
                </a:solidFill>
                <a:latin typeface="Comic Sans MS" pitchFamily="66" charset="0"/>
              </a:rPr>
              <a:t>Evimizde ve okulda elektrik,su ,besin gibi  kaynakları kullanırken nelere dikkat etmeliyiz?</a:t>
            </a:r>
          </a:p>
          <a:p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611560" y="5589240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88640"/>
            <a:ext cx="1022226" cy="1022226"/>
          </a:xfrm>
          <a:prstGeom prst="rect">
            <a:avLst/>
          </a:prstGeom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sz="3600" dirty="0" smtClean="0">
                <a:latin typeface="Comic Sans MS" pitchFamily="66" charset="0"/>
              </a:rPr>
              <a:t>Toprak canlılar için </a:t>
            </a:r>
            <a:r>
              <a:rPr lang="tr-TR" dirty="0" smtClean="0">
                <a:latin typeface="Comic Sans MS" pitchFamily="66" charset="0"/>
              </a:rPr>
              <a:t>önemlidir. Bazı</a:t>
            </a:r>
          </a:p>
          <a:p>
            <a:pPr>
              <a:buNone/>
            </a:pPr>
            <a:r>
              <a:rPr lang="tr-TR" dirty="0" smtClean="0">
                <a:latin typeface="Comic Sans MS" pitchFamily="66" charset="0"/>
              </a:rPr>
              <a:t>canlılar toprak üzerinde yaşar ve</a:t>
            </a:r>
          </a:p>
          <a:p>
            <a:pPr>
              <a:buNone/>
            </a:pPr>
            <a:r>
              <a:rPr lang="tr-TR" dirty="0" smtClean="0">
                <a:latin typeface="Comic Sans MS" pitchFamily="66" charset="0"/>
              </a:rPr>
              <a:t>besinlerinin çoğunu topraktan karşılar.</a:t>
            </a:r>
          </a:p>
          <a:p>
            <a:pPr>
              <a:buNone/>
            </a:pPr>
            <a:endParaRPr lang="tr-TR" dirty="0">
              <a:latin typeface="Comic Sans MS" pitchFamily="66" charset="0"/>
            </a:endParaRPr>
          </a:p>
        </p:txBody>
      </p:sp>
      <p:pic>
        <p:nvPicPr>
          <p:cNvPr id="7171" name="Picture 3" descr="C:\Users\toshıba\Desktop\b1d483d1-2649-47ef-a6cd-c20d708dd1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3643314"/>
            <a:ext cx="4500594" cy="2571768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tr-TR" sz="3600" dirty="0" smtClean="0">
                <a:solidFill>
                  <a:srgbClr val="FF0000"/>
                </a:solidFill>
                <a:latin typeface="Comic Sans MS" pitchFamily="66" charset="0"/>
              </a:rPr>
            </a:br>
            <a:endParaRPr lang="tr-TR" sz="36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642918"/>
            <a:ext cx="8543956" cy="548324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400" dirty="0" smtClean="0">
                <a:latin typeface="Comic Sans MS" pitchFamily="66" charset="0"/>
              </a:rPr>
              <a:t>Dünya’mızı diğer gezegenlerden</a:t>
            </a:r>
          </a:p>
          <a:p>
            <a:pPr>
              <a:buNone/>
            </a:pPr>
            <a:r>
              <a:rPr lang="tr-TR" sz="4400" dirty="0" smtClean="0">
                <a:latin typeface="Comic Sans MS" pitchFamily="66" charset="0"/>
              </a:rPr>
              <a:t>ayıran ve yaşayabilmemizi</a:t>
            </a:r>
          </a:p>
          <a:p>
            <a:pPr>
              <a:buNone/>
            </a:pPr>
            <a:r>
              <a:rPr lang="tr-TR" sz="4400" dirty="0" smtClean="0">
                <a:latin typeface="Comic Sans MS" pitchFamily="66" charset="0"/>
              </a:rPr>
              <a:t>sağlayan en önemli unsur</a:t>
            </a:r>
          </a:p>
          <a:p>
            <a:pPr>
              <a:buNone/>
            </a:pPr>
            <a:r>
              <a:rPr lang="tr-TR" sz="4400" dirty="0" smtClean="0">
                <a:latin typeface="Comic Sans MS" pitchFamily="66" charset="0"/>
              </a:rPr>
              <a:t>canlıların soluk alıp vermesine</a:t>
            </a:r>
          </a:p>
          <a:p>
            <a:pPr>
              <a:buNone/>
            </a:pPr>
            <a:r>
              <a:rPr lang="tr-TR" sz="4400" dirty="0" smtClean="0">
                <a:latin typeface="Comic Sans MS" pitchFamily="66" charset="0"/>
              </a:rPr>
              <a:t>olanak sağlayan bir</a:t>
            </a:r>
            <a:r>
              <a:rPr lang="tr-TR" sz="4400" dirty="0" smtClean="0">
                <a:solidFill>
                  <a:srgbClr val="00B050"/>
                </a:solidFill>
                <a:latin typeface="Comic Sans MS" pitchFamily="66" charset="0"/>
              </a:rPr>
              <a:t> havaya </a:t>
            </a:r>
            <a:r>
              <a:rPr lang="tr-TR" sz="4400" dirty="0" smtClean="0">
                <a:latin typeface="Comic Sans MS" pitchFamily="66" charset="0"/>
              </a:rPr>
              <a:t>sahip</a:t>
            </a:r>
          </a:p>
          <a:p>
            <a:pPr>
              <a:buNone/>
            </a:pPr>
            <a:r>
              <a:rPr lang="tr-TR" sz="4400" dirty="0" smtClean="0">
                <a:latin typeface="Comic Sans MS" pitchFamily="66" charset="0"/>
              </a:rPr>
              <a:t>olmasıdır.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3600" dirty="0" smtClean="0">
                <a:latin typeface="Comic Sans MS" pitchFamily="66" charset="0"/>
              </a:rPr>
              <a:t>Canlıların yaşamlarını sürdürdükleri</a:t>
            </a:r>
          </a:p>
          <a:p>
            <a:pPr>
              <a:buNone/>
            </a:pPr>
            <a:r>
              <a:rPr lang="tr-TR" sz="3600" dirty="0" smtClean="0">
                <a:latin typeface="Comic Sans MS" pitchFamily="66" charset="0"/>
              </a:rPr>
              <a:t>ortama </a:t>
            </a:r>
            <a:r>
              <a:rPr lang="tr-TR" sz="3600" dirty="0" smtClean="0">
                <a:solidFill>
                  <a:srgbClr val="00B050"/>
                </a:solidFill>
                <a:latin typeface="Comic Sans MS" pitchFamily="66" charset="0"/>
              </a:rPr>
              <a:t>çevre</a:t>
            </a:r>
            <a:r>
              <a:rPr lang="tr-TR" sz="3600" dirty="0" smtClean="0">
                <a:latin typeface="Comic Sans MS" pitchFamily="66" charset="0"/>
              </a:rPr>
              <a:t> denir. Çevrede</a:t>
            </a:r>
            <a:r>
              <a:rPr lang="tr-TR" sz="3600" i="1" dirty="0" smtClean="0">
                <a:latin typeface="Comic Sans MS" pitchFamily="66" charset="0"/>
              </a:rPr>
              <a:t> </a:t>
            </a:r>
            <a:r>
              <a:rPr lang="tr-TR" sz="3600" i="1" u="sng" dirty="0" smtClean="0">
                <a:latin typeface="Comic Sans MS" pitchFamily="66" charset="0"/>
              </a:rPr>
              <a:t>canlı </a:t>
            </a:r>
            <a:r>
              <a:rPr lang="tr-TR" sz="3600" dirty="0" smtClean="0">
                <a:latin typeface="Comic Sans MS" pitchFamily="66" charset="0"/>
              </a:rPr>
              <a:t>ve</a:t>
            </a:r>
          </a:p>
          <a:p>
            <a:pPr>
              <a:buNone/>
            </a:pPr>
            <a:r>
              <a:rPr lang="tr-TR" sz="3600" i="1" u="sng" dirty="0" smtClean="0">
                <a:latin typeface="Comic Sans MS" pitchFamily="66" charset="0"/>
              </a:rPr>
              <a:t>cansız</a:t>
            </a:r>
            <a:r>
              <a:rPr lang="tr-TR" sz="3600" u="sng" dirty="0" smtClean="0">
                <a:latin typeface="Comic Sans MS" pitchFamily="66" charset="0"/>
              </a:rPr>
              <a:t> </a:t>
            </a:r>
            <a:r>
              <a:rPr lang="tr-TR" sz="3600" dirty="0" smtClean="0">
                <a:latin typeface="Comic Sans MS" pitchFamily="66" charset="0"/>
              </a:rPr>
              <a:t> varlıklar </a:t>
            </a:r>
            <a:r>
              <a:rPr lang="tr-TR" sz="3600" dirty="0" err="1" smtClean="0">
                <a:latin typeface="Comic Sans MS" pitchFamily="66" charset="0"/>
              </a:rPr>
              <a:t>birarada</a:t>
            </a:r>
            <a:r>
              <a:rPr lang="tr-TR" sz="3600" dirty="0" smtClean="0">
                <a:latin typeface="Comic Sans MS" pitchFamily="66" charset="0"/>
              </a:rPr>
              <a:t> bulunur. </a:t>
            </a:r>
          </a:p>
          <a:p>
            <a:pPr>
              <a:buNone/>
            </a:pPr>
            <a:r>
              <a:rPr lang="tr-TR" sz="3600" dirty="0" smtClean="0">
                <a:latin typeface="Comic Sans MS" pitchFamily="66" charset="0"/>
              </a:rPr>
              <a:t>Çevrede ortaya çıkan değişiklikler ya</a:t>
            </a:r>
          </a:p>
          <a:p>
            <a:pPr>
              <a:buNone/>
            </a:pPr>
            <a:r>
              <a:rPr lang="tr-TR" sz="3600" dirty="0" smtClean="0">
                <a:latin typeface="Comic Sans MS" pitchFamily="66" charset="0"/>
              </a:rPr>
              <a:t>da bozulmalar canlıların yaşamını</a:t>
            </a:r>
          </a:p>
          <a:p>
            <a:pPr>
              <a:buNone/>
            </a:pPr>
            <a:r>
              <a:rPr lang="tr-TR" sz="3600" dirty="0" smtClean="0">
                <a:latin typeface="Comic Sans MS" pitchFamily="66" charset="0"/>
              </a:rPr>
              <a:t>etkiler.</a:t>
            </a:r>
            <a:endParaRPr lang="tr-TR" sz="3600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tr-TR" sz="3600" dirty="0" smtClean="0">
                <a:latin typeface="Comic Sans MS" pitchFamily="66" charset="0"/>
              </a:rPr>
              <a:t>İnsanlar çevre ile sürekli etkileşim halindedir.</a:t>
            </a:r>
            <a:endParaRPr lang="tr-TR" sz="3600" dirty="0">
              <a:latin typeface="Comic Sans MS" pitchFamily="66" charset="0"/>
            </a:endParaRPr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latin typeface="Comic Sans MS" pitchFamily="66" charset="0"/>
              </a:rPr>
              <a:t>Tarlalar açmak için ağaçları keserek çevrede değişikliğe neden olurlar.</a:t>
            </a:r>
          </a:p>
          <a:p>
            <a:endParaRPr lang="tr-TR" dirty="0"/>
          </a:p>
        </p:txBody>
      </p:sp>
      <p:pic>
        <p:nvPicPr>
          <p:cNvPr id="8195" name="Picture 3" descr="C:\Users\toshıba\Desktop\158032_480x2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2857496"/>
            <a:ext cx="6929486" cy="3460752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Ulaşımı sağlamak için yollar yaparlar.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Evler yaparak çevreyi de değiştirirler.</a:t>
            </a:r>
            <a:endParaRPr lang="tr-TR" dirty="0"/>
          </a:p>
        </p:txBody>
      </p:sp>
      <p:pic>
        <p:nvPicPr>
          <p:cNvPr id="9219" name="Picture 3" descr="C:\Users\toshıba\Desktop\indir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2214554"/>
            <a:ext cx="5500726" cy="2571768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>
                <a:latin typeface="Comic Sans MS" pitchFamily="66" charset="0"/>
              </a:rPr>
              <a:t>Yaşamımızı sürdürmek için 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doğal kaynaklara</a:t>
            </a:r>
            <a:r>
              <a:rPr lang="tr-TR" dirty="0" smtClean="0">
                <a:latin typeface="Comic Sans MS" pitchFamily="66" charset="0"/>
              </a:rPr>
              <a:t> ihtiyacımız  vardır. İnsanların bilinçsiz  kullanımından dolayı bu kaynaklar hızla azalmaktadır.</a:t>
            </a:r>
          </a:p>
          <a:p>
            <a:r>
              <a:rPr lang="tr-TR" dirty="0" smtClean="0">
                <a:latin typeface="Comic Sans MS" pitchFamily="66" charset="0"/>
              </a:rPr>
              <a:t>Örneğin Dünya’mızda su kaynakları giderek azalmaktadır.Çünkü lağım suları , fabrikaların zararlı atıkları,denizlere bırakılan petrol , çöpler  sularımızı kirletmektedir.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Comic Sans MS" pitchFamily="66" charset="0"/>
              </a:rPr>
              <a:t>Su tasarrufu yapmalıyız</a:t>
            </a:r>
            <a:endParaRPr lang="tr-TR" dirty="0"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dirty="0" smtClean="0">
                <a:latin typeface="Comic Sans MS" pitchFamily="66" charset="0"/>
              </a:rPr>
              <a:t>Suları boş yere akıtmamız , bozuk muslukları tamir ettirmememiz , dişimizi fırçalarken musluğu açık bırakmamız gibi davranışlar da su kaynaklarının azalmasına neden olmaktadır.</a:t>
            </a:r>
            <a:endParaRPr lang="tr-TR" sz="2800" dirty="0">
              <a:latin typeface="Comic Sans MS" pitchFamily="66" charset="0"/>
            </a:endParaRPr>
          </a:p>
        </p:txBody>
      </p:sp>
      <p:pic>
        <p:nvPicPr>
          <p:cNvPr id="10243" name="Picture 3" descr="C:\Users\toshıba\Desktop\1622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3500438"/>
            <a:ext cx="2857500" cy="2928958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latin typeface="Comic Sans MS" pitchFamily="66" charset="0"/>
              </a:rPr>
              <a:t>Elektrik yaşamımız için vazgeçilmezdir.</a:t>
            </a:r>
            <a:endParaRPr lang="tr-TR" dirty="0">
              <a:latin typeface="Comic Sans MS" pitchFamily="66" charset="0"/>
            </a:endParaRPr>
          </a:p>
        </p:txBody>
      </p:sp>
      <p:pic>
        <p:nvPicPr>
          <p:cNvPr id="1026" name="Picture 2" descr="C:\Users\toshıba\Desktop\433-vestel-40fd5050-40-quot--102-ekran-uydu-alicili-full-hd-led-tv_2633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4572008"/>
            <a:ext cx="3043246" cy="2143164"/>
          </a:xfrm>
          <a:prstGeom prst="rect">
            <a:avLst/>
          </a:prstGeom>
          <a:noFill/>
        </p:spPr>
      </p:pic>
      <p:sp>
        <p:nvSpPr>
          <p:cNvPr id="1028" name="AutoShape 4" descr="C:\Users\tosh%C4%B1ba\Desktop\akrilik-mdf-lam-mutfak-dolabi-600-cm__0693577052721004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30" name="AutoShape 6" descr="C:\Users\tosh%C4%B1ba\Desktop\akrilik-mdf-lam-mutfak-dolabi-600-cm__0693577052721004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32" name="AutoShape 8" descr="C:\Users\tosh%C4%B1ba\Desktop\akrilik-mdf-lam-mutfak-dolabi-600-cm__0693577052721004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34" name="AutoShape 10" descr="C:\Users\tosh%C4%B1ba\Desktop\akrilik-mdf-lam-mutfak-dolabi-600-cm__0693577052721004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35" name="Picture 11" descr="C:\Users\toshıba\Desktop\indi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1928802"/>
            <a:ext cx="3500462" cy="2533656"/>
          </a:xfrm>
          <a:prstGeom prst="rect">
            <a:avLst/>
          </a:prstGeom>
          <a:noFill/>
        </p:spPr>
      </p:pic>
      <p:pic>
        <p:nvPicPr>
          <p:cNvPr id="1036" name="Picture 12" descr="C:\Users\toshıba\Desktop\Yeni-modern-avizeler-oturma-odası-restoran-otel-yüzükler-akrilik-led-aydınlatma-tavan-lambaları-yatak-odası-fikstü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1714488"/>
            <a:ext cx="3786190" cy="3214710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>
                <a:latin typeface="Comic Sans MS" pitchFamily="66" charset="0"/>
              </a:rPr>
              <a:t>Günlük hayatımızda kullandığımız birçok</a:t>
            </a:r>
          </a:p>
          <a:p>
            <a:pPr>
              <a:buNone/>
            </a:pPr>
            <a:r>
              <a:rPr lang="tr-TR" dirty="0" smtClean="0">
                <a:latin typeface="Comic Sans MS" pitchFamily="66" charset="0"/>
              </a:rPr>
              <a:t>araç elektrikle çalışmaktadır. Elektrik</a:t>
            </a:r>
          </a:p>
          <a:p>
            <a:pPr>
              <a:buNone/>
            </a:pPr>
            <a:r>
              <a:rPr lang="tr-TR" dirty="0" smtClean="0">
                <a:latin typeface="Comic Sans MS" pitchFamily="66" charset="0"/>
              </a:rPr>
              <a:t>tükenebilen bir  kaynaktır. Bu nedenle</a:t>
            </a:r>
          </a:p>
          <a:p>
            <a:pPr>
              <a:buNone/>
            </a:pPr>
            <a:r>
              <a:rPr lang="tr-TR" dirty="0" smtClean="0">
                <a:latin typeface="Comic Sans MS" pitchFamily="66" charset="0"/>
              </a:rPr>
              <a:t>elektrik tüketiminde</a:t>
            </a:r>
          </a:p>
          <a:p>
            <a:pPr>
              <a:buNone/>
            </a:pPr>
            <a:r>
              <a:rPr lang="tr-TR" dirty="0" smtClean="0">
                <a:latin typeface="Comic Sans MS" pitchFamily="66" charset="0"/>
              </a:rPr>
              <a:t>tasarruflu olmalıyız.</a:t>
            </a:r>
            <a:endParaRPr lang="tr-TR" dirty="0">
              <a:latin typeface="Comic Sans MS" pitchFamily="66" charset="0"/>
            </a:endParaRPr>
          </a:p>
        </p:txBody>
      </p:sp>
      <p:pic>
        <p:nvPicPr>
          <p:cNvPr id="4097" name="Picture 1" descr="C:\Users\toshıba\Desktop\ef2954-dikkat-elektrik-hatt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3286124"/>
            <a:ext cx="2923749" cy="3214710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3200" dirty="0" smtClean="0">
                <a:latin typeface="Comic Sans MS" pitchFamily="66" charset="0"/>
              </a:rPr>
              <a:t>Canlılar yaşamlarını sürdürmek için</a:t>
            </a:r>
            <a:br>
              <a:rPr lang="tr-TR" sz="3200" dirty="0" smtClean="0">
                <a:latin typeface="Comic Sans MS" pitchFamily="66" charset="0"/>
              </a:rPr>
            </a:br>
            <a:r>
              <a:rPr lang="tr-TR" sz="3200" dirty="0" smtClean="0">
                <a:latin typeface="Comic Sans MS" pitchFamily="66" charset="0"/>
              </a:rPr>
              <a:t>beslenmek zorundadır.</a:t>
            </a:r>
            <a:endParaRPr lang="tr-TR" sz="3200" dirty="0"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latin typeface="Comic Sans MS" pitchFamily="66" charset="0"/>
              </a:rPr>
              <a:t>İnsanlar besin kaynakları olarak bitkisel ve hayvansal kaynakları tercih ederler.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  <p:pic>
        <p:nvPicPr>
          <p:cNvPr id="6" name="Picture 1" descr="C:\Users\toshıba\Desktop\5d973bd3214ed8172477912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857496"/>
            <a:ext cx="6929486" cy="3286132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3600" dirty="0" smtClean="0">
                <a:latin typeface="Comic Sans MS" pitchFamily="66" charset="0"/>
              </a:rPr>
              <a:t>Geri dönüşüm kavramı ile ilgili neler biliyorsunuz?</a:t>
            </a:r>
          </a:p>
          <a:p>
            <a:pPr>
              <a:buNone/>
            </a:pPr>
            <a:endParaRPr lang="tr-TR" sz="3600" dirty="0">
              <a:latin typeface="Comic Sans MS" pitchFamily="66" charset="0"/>
            </a:endParaRPr>
          </a:p>
        </p:txBody>
      </p:sp>
      <p:pic>
        <p:nvPicPr>
          <p:cNvPr id="1028" name="Picture 4" descr="C:\Users\toshıba\Desktop\1200px-Recycle001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2857496"/>
            <a:ext cx="3000395" cy="3643338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Comic Sans MS" pitchFamily="66" charset="0"/>
              </a:rPr>
              <a:t>BİLİNÇLİ TÜKETİM</a:t>
            </a:r>
            <a:endParaRPr lang="tr-TR" sz="36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smtClean="0">
                <a:latin typeface="Comic Sans MS" pitchFamily="66" charset="0"/>
              </a:rPr>
              <a:t>İnsanların kaynakları ihtiyacı kadar tüketmesidir.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Bilinçli Tüketici: </a:t>
            </a:r>
            <a:r>
              <a:rPr lang="tr-TR" dirty="0" smtClean="0">
                <a:latin typeface="Comic Sans MS" pitchFamily="66" charset="0"/>
              </a:rPr>
              <a:t>Bir mal veya hizmet</a:t>
            </a:r>
          </a:p>
          <a:p>
            <a:pPr>
              <a:buNone/>
            </a:pPr>
            <a:r>
              <a:rPr lang="tr-TR" dirty="0" smtClean="0">
                <a:latin typeface="Comic Sans MS" pitchFamily="66" charset="0"/>
              </a:rPr>
              <a:t>alırken temel gereksinimi ön plana alan</a:t>
            </a:r>
          </a:p>
          <a:p>
            <a:pPr>
              <a:buNone/>
            </a:pPr>
            <a:r>
              <a:rPr lang="tr-TR" dirty="0" smtClean="0">
                <a:latin typeface="Comic Sans MS" pitchFamily="66" charset="0"/>
              </a:rPr>
              <a:t>kişidir. Satın alacağı malların ve</a:t>
            </a:r>
          </a:p>
          <a:p>
            <a:pPr>
              <a:buNone/>
            </a:pPr>
            <a:r>
              <a:rPr lang="tr-TR" dirty="0" smtClean="0">
                <a:latin typeface="Comic Sans MS" pitchFamily="66" charset="0"/>
              </a:rPr>
              <a:t>hizmetlerin kaliteli ,güvenli ve sağlıklı</a:t>
            </a:r>
          </a:p>
          <a:p>
            <a:pPr>
              <a:buNone/>
            </a:pPr>
            <a:r>
              <a:rPr lang="tr-TR" dirty="0" smtClean="0">
                <a:latin typeface="Comic Sans MS" pitchFamily="66" charset="0"/>
              </a:rPr>
              <a:t>olmasına dikkat eder.Tüketici haklarını iyi </a:t>
            </a:r>
          </a:p>
          <a:p>
            <a:pPr>
              <a:buNone/>
            </a:pPr>
            <a:r>
              <a:rPr lang="tr-TR" dirty="0" smtClean="0">
                <a:latin typeface="Comic Sans MS" pitchFamily="66" charset="0"/>
              </a:rPr>
              <a:t>bilerek satın aldığı üründen en üst düzeyde</a:t>
            </a:r>
          </a:p>
          <a:p>
            <a:pPr>
              <a:buNone/>
            </a:pPr>
            <a:r>
              <a:rPr lang="tr-TR" dirty="0" smtClean="0">
                <a:latin typeface="Comic Sans MS" pitchFamily="66" charset="0"/>
              </a:rPr>
              <a:t>yararlanır.</a:t>
            </a: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Tasarruf Nedir?</a:t>
            </a: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33794" name="Picture 2" descr="C:\Users\toshıba\Desktop\unnamed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09018" y="1600200"/>
            <a:ext cx="4525963" cy="4525963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Comic Sans MS" pitchFamily="66" charset="0"/>
              </a:rPr>
              <a:t>Tasarruf : </a:t>
            </a:r>
            <a:r>
              <a:rPr lang="tr-TR" sz="3200" dirty="0" smtClean="0">
                <a:latin typeface="Comic Sans MS" pitchFamily="66" charset="0"/>
              </a:rPr>
              <a:t>Tüketilecek herhangi bir şeyi dikkatli kullanma ,idareli harcama</a:t>
            </a:r>
            <a:endParaRPr lang="tr-TR" sz="32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tr-TR" dirty="0" smtClean="0">
                <a:solidFill>
                  <a:srgbClr val="FF0000"/>
                </a:solidFill>
              </a:rPr>
              <a:t>SU TASARRUFU İÇİN YAPILABİLECEKLER</a:t>
            </a:r>
          </a:p>
          <a:p>
            <a:r>
              <a:rPr lang="tr-TR" dirty="0" smtClean="0"/>
              <a:t>Bulaşıkları makinede yıkamak.</a:t>
            </a:r>
          </a:p>
          <a:p>
            <a:r>
              <a:rPr lang="tr-TR" dirty="0" smtClean="0"/>
              <a:t>Çamaşır makinesi tamamen dolunca çalıştırmak.</a:t>
            </a:r>
          </a:p>
          <a:p>
            <a:r>
              <a:rPr lang="tr-TR" dirty="0" smtClean="0"/>
              <a:t>Sebze ve meyveleri su dolu kapta yıkamak.</a:t>
            </a:r>
          </a:p>
          <a:p>
            <a:r>
              <a:rPr lang="tr-TR" dirty="0" smtClean="0"/>
              <a:t>Duş alma süremizi kısa tutmalı ve su tasarrufu sağlayan duş başlıkları kullanmalıyız.</a:t>
            </a:r>
          </a:p>
          <a:p>
            <a:r>
              <a:rPr lang="tr-TR" dirty="0" smtClean="0"/>
              <a:t>Yağmur sularını biriktirerek bahçe sulamada kullanmalıyız.</a:t>
            </a:r>
          </a:p>
          <a:p>
            <a:r>
              <a:rPr lang="tr-TR" dirty="0" smtClean="0"/>
              <a:t>Diş fırçalarken musluğu açık bırakmamalıyız.</a:t>
            </a:r>
          </a:p>
          <a:p>
            <a:endParaRPr lang="tr-TR" dirty="0" smtClean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pPr algn="l"/>
            <a:r>
              <a:rPr lang="tr-TR" sz="2800" dirty="0" smtClean="0">
                <a:solidFill>
                  <a:srgbClr val="FF0000"/>
                </a:solidFill>
                <a:latin typeface="Comic Sans MS" pitchFamily="66" charset="0"/>
              </a:rPr>
              <a:t>ELEKTRİK  TASARRUFU İÇİN  YAPILABİLECEKLER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00" dirty="0" smtClean="0">
                <a:latin typeface="Comic Sans MS" pitchFamily="66" charset="0"/>
              </a:rPr>
              <a:t>Kullanmadığımız elektrikli aletlerin fişlerini prizde bırakmamalıyız.</a:t>
            </a:r>
          </a:p>
          <a:p>
            <a:r>
              <a:rPr lang="tr-TR" sz="2800" dirty="0" smtClean="0">
                <a:latin typeface="Comic Sans MS" pitchFamily="66" charset="0"/>
              </a:rPr>
              <a:t>Tasarruflu ampul ya da lambaları tercih etmeliyiz.</a:t>
            </a:r>
          </a:p>
          <a:p>
            <a:r>
              <a:rPr lang="tr-TR" sz="2800" dirty="0" smtClean="0">
                <a:latin typeface="Comic Sans MS" pitchFamily="66" charset="0"/>
              </a:rPr>
              <a:t>Buzdolabının kapısını açık bırakmamalıyız.</a:t>
            </a:r>
          </a:p>
          <a:p>
            <a:r>
              <a:rPr lang="tr-TR" sz="2800" dirty="0" smtClean="0">
                <a:latin typeface="Comic Sans MS" pitchFamily="66" charset="0"/>
              </a:rPr>
              <a:t>Kullanmadığımız odaların lambalarını açık bırakmamalıyız.</a:t>
            </a:r>
          </a:p>
          <a:p>
            <a:r>
              <a:rPr lang="tr-TR" sz="2800" dirty="0" smtClean="0">
                <a:latin typeface="Comic Sans MS" pitchFamily="66" charset="0"/>
              </a:rPr>
              <a:t>Çamaşır makinelerinde çok yüksek sıcaklık tercih etmemeliyiz.</a:t>
            </a:r>
            <a:endParaRPr lang="tr-TR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Besin Maddelerini Tüketirken Dikkat Etmemiz Gerekenler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smtClean="0">
                <a:latin typeface="Comic Sans MS" pitchFamily="66" charset="0"/>
              </a:rPr>
              <a:t>Alışverişe çıkmadan önce liste yapmalı , ihtiyacımız olan besinleri satın almalıyız.</a:t>
            </a:r>
          </a:p>
          <a:p>
            <a:r>
              <a:rPr lang="tr-TR" dirty="0" smtClean="0">
                <a:latin typeface="Comic Sans MS" pitchFamily="66" charset="0"/>
              </a:rPr>
              <a:t>Artan sebze ve meyvelerden farklı yiyecekler hazırlayabiliriz.</a:t>
            </a:r>
          </a:p>
          <a:p>
            <a:r>
              <a:rPr lang="tr-TR" dirty="0" smtClean="0">
                <a:latin typeface="Comic Sans MS" pitchFamily="66" charset="0"/>
              </a:rPr>
              <a:t>Yemeğimizi küçük porsiyonlar şeklinde servis ederek yemeğin tabakta kalmasını önleyip besin israfına engel oluruz.</a:t>
            </a:r>
          </a:p>
          <a:p>
            <a:r>
              <a:rPr lang="tr-TR" dirty="0" smtClean="0">
                <a:latin typeface="Comic Sans MS" pitchFamily="66" charset="0"/>
              </a:rPr>
              <a:t>Bayatlayan ekmekleri atmak yerine farklı yiyecek yapımında kullanmalıyız.Örneğin yumurtalı ekmek.</a:t>
            </a:r>
          </a:p>
          <a:p>
            <a:endParaRPr lang="tr-TR" dirty="0" smtClean="0">
              <a:latin typeface="Comic Sans MS" pitchFamily="66" charset="0"/>
            </a:endParaRPr>
          </a:p>
          <a:p>
            <a:endParaRPr lang="tr-TR" dirty="0" smtClean="0">
              <a:latin typeface="Comic Sans MS" pitchFamily="66" charset="0"/>
            </a:endParaRPr>
          </a:p>
          <a:p>
            <a:endParaRPr lang="tr-TR" dirty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000" dirty="0" smtClean="0">
                <a:latin typeface="Comic Sans MS" pitchFamily="66" charset="0"/>
              </a:rPr>
              <a:t>Kaynaklar azalırsa ya da biterse canlı yaşamı tehlikeye girer. Bu nedenle kullandığımız </a:t>
            </a:r>
            <a:r>
              <a:rPr lang="tr-TR" sz="3000" u="sng" dirty="0" smtClean="0">
                <a:solidFill>
                  <a:srgbClr val="FF0000"/>
                </a:solidFill>
                <a:latin typeface="Comic Sans MS" pitchFamily="66" charset="0"/>
              </a:rPr>
              <a:t>enerji kaynaklarını </a:t>
            </a:r>
            <a:r>
              <a:rPr lang="tr-TR" sz="3000" dirty="0" smtClean="0">
                <a:latin typeface="Comic Sans MS" pitchFamily="66" charset="0"/>
              </a:rPr>
              <a:t>tasarruflu ve ihtiyacımız olduğu kadar kullanmalıyız. Boş yere kullananları uyarmalıyız.</a:t>
            </a:r>
          </a:p>
          <a:p>
            <a:endParaRPr lang="tr-TR" sz="3000" dirty="0" smtClean="0">
              <a:latin typeface="Comic Sans MS" pitchFamily="66" charset="0"/>
            </a:endParaRPr>
          </a:p>
          <a:p>
            <a:endParaRPr lang="tr-TR" sz="3000" dirty="0" smtClean="0">
              <a:latin typeface="Comic Sans MS" pitchFamily="66" charset="0"/>
            </a:endParaRPr>
          </a:p>
          <a:p>
            <a:endParaRPr lang="tr-TR" sz="3000" dirty="0" smtClean="0">
              <a:latin typeface="Comic Sans MS" pitchFamily="66" charset="0"/>
            </a:endParaRPr>
          </a:p>
          <a:p>
            <a:endParaRPr lang="tr-TR" sz="3000" dirty="0" smtClean="0">
              <a:latin typeface="Comic Sans MS" pitchFamily="66" charset="0"/>
            </a:endParaRPr>
          </a:p>
        </p:txBody>
      </p:sp>
      <p:pic>
        <p:nvPicPr>
          <p:cNvPr id="34820" name="Picture 4" descr="C:\Users\toshıba\Desktop\kalem-acmak-20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4071942"/>
            <a:ext cx="2714612" cy="2538411"/>
          </a:xfrm>
          <a:prstGeom prst="rect">
            <a:avLst/>
          </a:prstGeom>
          <a:noFill/>
        </p:spPr>
      </p:pic>
      <p:pic>
        <p:nvPicPr>
          <p:cNvPr id="34821" name="Picture 5" descr="C:\Users\toshıba\Desktop\Reference-Kare-Pecete-100lu-32-Paket-2ce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214818"/>
            <a:ext cx="3524258" cy="2643182"/>
          </a:xfrm>
          <a:prstGeom prst="rect">
            <a:avLst/>
          </a:prstGeom>
          <a:noFill/>
        </p:spPr>
      </p:pic>
      <p:pic>
        <p:nvPicPr>
          <p:cNvPr id="34822" name="Picture 6" descr="C:\Users\toshıba\Desktop\2734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3929066"/>
            <a:ext cx="2833678" cy="2643182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UNUTMA !!!</a:t>
            </a: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tr-TR" dirty="0" smtClean="0">
                <a:latin typeface="Comic Sans MS" pitchFamily="66" charset="0"/>
              </a:rPr>
              <a:t>Çevremize ve vatanımıza karşı olan sorumluluklarımızdan biri kaynaklarımızı tasarruflu kullanmaktır. Böylece gelecek nesillere yaşanabilir bir dünya bırakabiliriz.</a:t>
            </a:r>
          </a:p>
          <a:p>
            <a:r>
              <a:rPr lang="tr-TR" dirty="0" smtClean="0">
                <a:latin typeface="Comic Sans MS" pitchFamily="66" charset="0"/>
              </a:rPr>
              <a:t>Bilinçli tüketici olursak ev ekonomisine de katkı sağlarız.</a:t>
            </a:r>
          </a:p>
          <a:p>
            <a:r>
              <a:rPr lang="tr-TR" dirty="0" smtClean="0">
                <a:latin typeface="Comic Sans MS" pitchFamily="66" charset="0"/>
              </a:rPr>
              <a:t>Kaynakların yeniden kullanımlarını sağlayarak tasarruf eder ve kaynakların korunmasını sağlarız.</a:t>
            </a:r>
            <a:endParaRPr lang="tr-TR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428604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Doğayı korumak için      geri dönüşüme önem vermeliyiz</a:t>
            </a:r>
            <a:endParaRPr lang="tr-TR" dirty="0"/>
          </a:p>
        </p:txBody>
      </p:sp>
      <p:pic>
        <p:nvPicPr>
          <p:cNvPr id="1026" name="Picture 2" descr="C:\Users\toshıba\Desktop\geri-donusum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600200"/>
            <a:ext cx="6786610" cy="4525963"/>
          </a:xfrm>
          <a:prstGeom prst="rect">
            <a:avLst/>
          </a:prstGeom>
          <a:noFill/>
        </p:spPr>
      </p:pic>
      <p:pic>
        <p:nvPicPr>
          <p:cNvPr id="6" name="Picture 4" descr="C:\Users\toshıba\Desktop\1200px-Recycle001.sv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01059" y="428604"/>
            <a:ext cx="642941" cy="642942"/>
          </a:xfrm>
          <a:prstGeom prst="rect">
            <a:avLst/>
          </a:prstGeom>
          <a:noFill/>
        </p:spPr>
      </p:pic>
      <p:pic>
        <p:nvPicPr>
          <p:cNvPr id="7" name="Picture 4" descr="C:\Users\toshıba\Desktop\1200px-Recycle001.sv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428604"/>
            <a:ext cx="642941" cy="642942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Geri dönüştürülebilen maddeler </a:t>
            </a:r>
            <a:endParaRPr lang="tr-TR" dirty="0"/>
          </a:p>
        </p:txBody>
      </p:sp>
      <p:pic>
        <p:nvPicPr>
          <p:cNvPr id="2050" name="Picture 2" descr="C:\Users\toshıba\Desktop\Screen-Shot-2017-11-15-at-2.01.37-PM.pn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444539"/>
            <a:ext cx="8143931" cy="4984857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UNUTMA!!!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3074" name="Picture 2" descr="C:\Users\toshıba\Desktop\Cam+Naylon+poşetler,+Pet+şişeler,+Karton,+Kompozit-karışık,+Konserve,+Kâğıt,+Sert+plastik,+Pil,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500174"/>
            <a:ext cx="8072493" cy="4625989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143000"/>
          </a:xfrm>
        </p:spPr>
        <p:txBody>
          <a:bodyPr>
            <a:normAutofit/>
          </a:bodyPr>
          <a:lstStyle/>
          <a:p>
            <a:r>
              <a:rPr lang="tr-TR" sz="2800" dirty="0" smtClean="0">
                <a:latin typeface="Comic Sans MS" pitchFamily="66" charset="0"/>
              </a:rPr>
              <a:t>Görselleri inceleyelim.Kaynakların kullanımı ile ilgili neler söyleyebilirsiniz?</a:t>
            </a:r>
            <a:endParaRPr lang="tr-TR" sz="2800" dirty="0">
              <a:latin typeface="Comic Sans MS" pitchFamily="66" charset="0"/>
            </a:endParaRPr>
          </a:p>
        </p:txBody>
      </p:sp>
      <p:pic>
        <p:nvPicPr>
          <p:cNvPr id="4098" name="Picture 2" descr="C:\Users\toshıba\Desktop\tasarruf0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500174"/>
            <a:ext cx="2857520" cy="4714908"/>
          </a:xfrm>
          <a:prstGeom prst="rect">
            <a:avLst/>
          </a:prstGeom>
          <a:noFill/>
        </p:spPr>
      </p:pic>
      <p:pic>
        <p:nvPicPr>
          <p:cNvPr id="4099" name="Picture 3" descr="C:\Users\toshıba\Desktop\indi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1571612"/>
            <a:ext cx="4857784" cy="1800225"/>
          </a:xfrm>
          <a:prstGeom prst="rect">
            <a:avLst/>
          </a:prstGeom>
          <a:noFill/>
        </p:spPr>
      </p:pic>
      <p:pic>
        <p:nvPicPr>
          <p:cNvPr id="4100" name="Picture 4" descr="C:\Users\toshıba\Desktop\81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68" y="3714752"/>
            <a:ext cx="4910166" cy="2714644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>
                <a:latin typeface="Comic Sans MS" pitchFamily="66" charset="0"/>
              </a:rPr>
              <a:t>    Canlılar hava ,su ,besin ,sıcaklık gibi</a:t>
            </a:r>
          </a:p>
          <a:p>
            <a:pPr>
              <a:buNone/>
            </a:pPr>
            <a:r>
              <a:rPr lang="tr-TR" dirty="0" smtClean="0">
                <a:latin typeface="Comic Sans MS" pitchFamily="66" charset="0"/>
              </a:rPr>
              <a:t>koşullarını karşılayabildikleri alanlarda</a:t>
            </a:r>
          </a:p>
          <a:p>
            <a:pPr>
              <a:buNone/>
            </a:pPr>
            <a:r>
              <a:rPr lang="tr-TR" dirty="0" smtClean="0">
                <a:latin typeface="Comic Sans MS" pitchFamily="66" charset="0"/>
              </a:rPr>
              <a:t>yaşarlar.</a:t>
            </a:r>
          </a:p>
          <a:p>
            <a:pPr>
              <a:buNone/>
            </a:pPr>
            <a:r>
              <a:rPr lang="tr-TR" dirty="0" smtClean="0">
                <a:latin typeface="Comic Sans MS" pitchFamily="66" charset="0"/>
              </a:rPr>
              <a:t>    </a:t>
            </a:r>
          </a:p>
          <a:p>
            <a:pPr>
              <a:buNone/>
            </a:pPr>
            <a:r>
              <a:rPr lang="tr-TR" dirty="0" smtClean="0">
                <a:latin typeface="Comic Sans MS" pitchFamily="66" charset="0"/>
              </a:rPr>
              <a:t>   Canlıların yaşamının devamı için 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doğal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kaynaklar</a:t>
            </a:r>
            <a:r>
              <a:rPr lang="tr-TR" dirty="0" smtClean="0">
                <a:latin typeface="Comic Sans MS" pitchFamily="66" charset="0"/>
              </a:rPr>
              <a:t> gereklidir. </a:t>
            </a:r>
            <a:endParaRPr lang="tr-TR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sz="4000" dirty="0" smtClean="0">
                <a:latin typeface="Comic Sans MS" pitchFamily="66" charset="0"/>
              </a:rPr>
              <a:t/>
            </a:r>
            <a:br>
              <a:rPr lang="tr-TR" sz="4000" dirty="0" smtClean="0">
                <a:latin typeface="Comic Sans MS" pitchFamily="66" charset="0"/>
              </a:rPr>
            </a:br>
            <a:r>
              <a:rPr lang="tr-TR" sz="4000" dirty="0" smtClean="0">
                <a:latin typeface="Comic Sans MS" pitchFamily="66" charset="0"/>
              </a:rPr>
              <a:t>Tüm canlılar  yaşadıkları çevre ile</a:t>
            </a:r>
            <a:br>
              <a:rPr lang="tr-TR" sz="4000" dirty="0" smtClean="0">
                <a:latin typeface="Comic Sans MS" pitchFamily="66" charset="0"/>
              </a:rPr>
            </a:br>
            <a:r>
              <a:rPr lang="tr-TR" sz="4000" dirty="0" smtClean="0">
                <a:latin typeface="Comic Sans MS" pitchFamily="66" charset="0"/>
              </a:rPr>
              <a:t>etkileşim halindedirler.</a:t>
            </a:r>
            <a:r>
              <a:rPr lang="tr-TR" dirty="0" smtClean="0">
                <a:latin typeface="Comic Sans MS" pitchFamily="66" charset="0"/>
              </a:rPr>
              <a:t/>
            </a:r>
            <a:br>
              <a:rPr lang="tr-TR" dirty="0" smtClean="0">
                <a:latin typeface="Comic Sans MS" pitchFamily="66" charset="0"/>
              </a:rPr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Örnek: </a:t>
            </a:r>
            <a:r>
              <a:rPr lang="tr-TR" dirty="0" smtClean="0">
                <a:latin typeface="Comic Sans MS" pitchFamily="66" charset="0"/>
              </a:rPr>
              <a:t>İnsanlar çevrelerindeki hava , su , toprak gibi maddelerden yararlanırlar.</a:t>
            </a:r>
          </a:p>
          <a:p>
            <a:pPr>
              <a:buNone/>
            </a:pPr>
            <a:endParaRPr lang="tr-TR" dirty="0" smtClean="0">
              <a:latin typeface="Comic Sans MS" pitchFamily="66" charset="0"/>
            </a:endParaRPr>
          </a:p>
          <a:p>
            <a:pPr>
              <a:buNone/>
            </a:pP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5124" name="Picture 4" descr="C:\Users\toshıba\Desktop\buğday-hab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2798064"/>
            <a:ext cx="6215106" cy="2916952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7158" y="285728"/>
            <a:ext cx="8329642" cy="2643206"/>
          </a:xfrm>
        </p:spPr>
        <p:txBody>
          <a:bodyPr>
            <a:normAutofit/>
          </a:bodyPr>
          <a:lstStyle/>
          <a:p>
            <a:pPr algn="l"/>
            <a:r>
              <a:rPr lang="tr-TR" dirty="0" smtClean="0">
                <a:latin typeface="Comic Sans MS" pitchFamily="66" charset="0"/>
              </a:rPr>
              <a:t>Dünya yüzeyinde </a:t>
            </a:r>
            <a:r>
              <a:rPr lang="tr-TR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Comic Sans MS" pitchFamily="66" charset="0"/>
              </a:rPr>
              <a:t>suların </a:t>
            </a:r>
            <a:r>
              <a:rPr lang="tr-TR" dirty="0" smtClean="0">
                <a:latin typeface="Comic Sans MS" pitchFamily="66" charset="0"/>
              </a:rPr>
              <a:t>kapladığı alan </a:t>
            </a:r>
            <a:r>
              <a:rPr lang="tr-TR" u="sng" dirty="0" smtClean="0">
                <a:latin typeface="Comic Sans MS" pitchFamily="66" charset="0"/>
              </a:rPr>
              <a:t>karaların </a:t>
            </a:r>
            <a:r>
              <a:rPr lang="tr-TR" dirty="0" smtClean="0">
                <a:latin typeface="Comic Sans MS" pitchFamily="66" charset="0"/>
              </a:rPr>
              <a:t>kapladığı alandan daha 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fazladır.</a:t>
            </a:r>
            <a:endParaRPr lang="tr-TR" u="sng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6150" name="Picture 6" descr="C:\Users\toshıba\Desktop\item_165798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2786058"/>
            <a:ext cx="4071966" cy="3286148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Unutma!!! </a:t>
            </a:r>
            <a:r>
              <a:rPr lang="tr-TR" dirty="0" smtClean="0">
                <a:latin typeface="Comic Sans MS" pitchFamily="66" charset="0"/>
              </a:rPr>
              <a:t>Bu suların çok az miktarını</a:t>
            </a:r>
          </a:p>
          <a:p>
            <a:pPr>
              <a:buNone/>
            </a:pPr>
            <a:r>
              <a:rPr lang="tr-TR" dirty="0" smtClean="0">
                <a:latin typeface="Comic Sans MS" pitchFamily="66" charset="0"/>
              </a:rPr>
              <a:t>yaşamımız  için  kullanırız. </a:t>
            </a:r>
          </a:p>
          <a:p>
            <a:pPr>
              <a:buNone/>
            </a:pPr>
            <a:r>
              <a:rPr lang="tr-TR" dirty="0" smtClean="0">
                <a:latin typeface="Comic Sans MS" pitchFamily="66" charset="0"/>
              </a:rPr>
              <a:t>Dünya yüzeyindeki suların büyük bir kısmı</a:t>
            </a:r>
          </a:p>
          <a:p>
            <a:pPr>
              <a:buNone/>
            </a:pPr>
            <a:r>
              <a:rPr lang="tr-TR" dirty="0" smtClean="0">
                <a:latin typeface="Comic Sans MS" pitchFamily="66" charset="0"/>
              </a:rPr>
              <a:t>tuzlu sudur.Tatlı suların  bir kısmı da  buz</a:t>
            </a:r>
          </a:p>
          <a:p>
            <a:pPr>
              <a:buNone/>
            </a:pPr>
            <a:r>
              <a:rPr lang="tr-TR" dirty="0" smtClean="0">
                <a:latin typeface="Comic Sans MS" pitchFamily="66" charset="0"/>
              </a:rPr>
              <a:t>halindedir. </a:t>
            </a:r>
          </a:p>
          <a:p>
            <a:pPr>
              <a:buNone/>
            </a:pPr>
            <a:r>
              <a:rPr lang="tr-TR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Comic Sans MS" pitchFamily="66" charset="0"/>
              </a:rPr>
              <a:t>Su </a:t>
            </a:r>
            <a:r>
              <a:rPr lang="tr-TR" dirty="0" smtClean="0">
                <a:latin typeface="Comic Sans MS" pitchFamily="66" charset="0"/>
              </a:rPr>
              <a:t>olmadan canlılar yaşamlarını  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sürdüre-</a:t>
            </a:r>
          </a:p>
          <a:p>
            <a:pPr>
              <a:buNone/>
            </a:pPr>
            <a:r>
              <a:rPr lang="tr-TR" dirty="0" err="1" smtClean="0">
                <a:solidFill>
                  <a:srgbClr val="FF0000"/>
                </a:solidFill>
                <a:latin typeface="Comic Sans MS" pitchFamily="66" charset="0"/>
              </a:rPr>
              <a:t>mezler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.</a:t>
            </a:r>
          </a:p>
        </p:txBody>
      </p:sp>
    </p:spTree>
  </p:cSld>
  <p:clrMapOvr>
    <a:masterClrMapping/>
  </p:clrMapOvr>
  <p:transition>
    <p:split/>
  </p:transition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</TotalTime>
  <Words>592</Words>
  <Application>Microsoft Office PowerPoint</Application>
  <PresentationFormat>Ekran Gösterisi (4:3)</PresentationFormat>
  <Paragraphs>103</Paragraphs>
  <Slides>27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27</vt:i4>
      </vt:variant>
    </vt:vector>
  </HeadingPairs>
  <TitlesOfParts>
    <vt:vector size="28" baseType="lpstr">
      <vt:lpstr>Ofis Teması</vt:lpstr>
      <vt:lpstr>6. ÜNİTE  İNSAN  VE    ÇEVRE</vt:lpstr>
      <vt:lpstr>PowerPoint Sunusu</vt:lpstr>
      <vt:lpstr>Geri dönüştürülebilen maddeler </vt:lpstr>
      <vt:lpstr>UNUTMA!!!</vt:lpstr>
      <vt:lpstr>Görselleri inceleyelim.Kaynakların kullanımı ile ilgili neler söyleyebilirsiniz?</vt:lpstr>
      <vt:lpstr>PowerPoint Sunusu</vt:lpstr>
      <vt:lpstr> Tüm canlılar  yaşadıkları çevre ile etkileşim halindedirler. </vt:lpstr>
      <vt:lpstr>Dünya yüzeyinde suların kapladığı alan karaların kapladığı alandan daha fazladır.</vt:lpstr>
      <vt:lpstr>PowerPoint Sunusu</vt:lpstr>
      <vt:lpstr>PowerPoint Sunusu</vt:lpstr>
      <vt:lpstr> </vt:lpstr>
      <vt:lpstr>PowerPoint Sunusu</vt:lpstr>
      <vt:lpstr>İnsanlar çevre ile sürekli etkileşim halindedir.</vt:lpstr>
      <vt:lpstr>PowerPoint Sunusu</vt:lpstr>
      <vt:lpstr>PowerPoint Sunusu</vt:lpstr>
      <vt:lpstr>Su tasarrufu yapmalıyız</vt:lpstr>
      <vt:lpstr>Elektrik yaşamımız için vazgeçilmezdir.</vt:lpstr>
      <vt:lpstr>PowerPoint Sunusu</vt:lpstr>
      <vt:lpstr>Canlılar yaşamlarını sürdürmek için beslenmek zorundadır.</vt:lpstr>
      <vt:lpstr>BİLİNÇLİ TÜKETİM</vt:lpstr>
      <vt:lpstr>Tasarruf Nedir?</vt:lpstr>
      <vt:lpstr>Tasarruf : Tüketilecek herhangi bir şeyi dikkatli kullanma ,idareli harcama</vt:lpstr>
      <vt:lpstr>ELEKTRİK  TASARRUFU İÇİN  YAPILABİLECEKLER</vt:lpstr>
      <vt:lpstr>Besin Maddelerini Tüketirken Dikkat Etmemiz Gerekenler</vt:lpstr>
      <vt:lpstr>PowerPoint Sunusu</vt:lpstr>
      <vt:lpstr>UNUTMA !!!</vt:lpstr>
      <vt:lpstr>Doğayı korumak için      geri dönüşüme önem vermeliyiz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6. ÜNİTE  İNSAN  VE    ÇEVRE</dc:title>
  <dc:creator>toshıba</dc:creator>
  <cp:lastModifiedBy>Asus</cp:lastModifiedBy>
  <cp:revision>66</cp:revision>
  <dcterms:created xsi:type="dcterms:W3CDTF">2020-05-09T21:24:45Z</dcterms:created>
  <dcterms:modified xsi:type="dcterms:W3CDTF">2020-05-10T13:32:51Z</dcterms:modified>
</cp:coreProperties>
</file>