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6"/>
  </p:notesMasterIdLst>
  <p:sldIdLst>
    <p:sldId id="258" r:id="rId2"/>
    <p:sldId id="259" r:id="rId3"/>
    <p:sldId id="260" r:id="rId4"/>
    <p:sldId id="261" r:id="rId5"/>
    <p:sldId id="263" r:id="rId6"/>
    <p:sldId id="264" r:id="rId7"/>
    <p:sldId id="265" r:id="rId8"/>
    <p:sldId id="262" r:id="rId9"/>
    <p:sldId id="266" r:id="rId10"/>
    <p:sldId id="267" r:id="rId11"/>
    <p:sldId id="268" r:id="rId12"/>
    <p:sldId id="269" r:id="rId13"/>
    <p:sldId id="270" r:id="rId14"/>
    <p:sldId id="271" r:id="rId15"/>
    <p:sldId id="272" r:id="rId16"/>
    <p:sldId id="273" r:id="rId17"/>
    <p:sldId id="274" r:id="rId18"/>
    <p:sldId id="276" r:id="rId19"/>
    <p:sldId id="277" r:id="rId20"/>
    <p:sldId id="278" r:id="rId21"/>
    <p:sldId id="275" r:id="rId22"/>
    <p:sldId id="279" r:id="rId23"/>
    <p:sldId id="280" r:id="rId24"/>
    <p:sldId id="281" r:id="rId25"/>
    <p:sldId id="282" r:id="rId26"/>
    <p:sldId id="283" r:id="rId27"/>
    <p:sldId id="284" r:id="rId28"/>
    <p:sldId id="285" r:id="rId29"/>
    <p:sldId id="286" r:id="rId30"/>
    <p:sldId id="287" r:id="rId31"/>
    <p:sldId id="288" r:id="rId32"/>
    <p:sldId id="290" r:id="rId33"/>
    <p:sldId id="291" r:id="rId34"/>
    <p:sldId id="289" r:id="rId35"/>
  </p:sldIdLst>
  <p:sldSz cx="9144000" cy="5715000" type="screen16x1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49" d="100"/>
          <a:sy n="49" d="100"/>
        </p:scale>
        <p:origin x="1080" y="36"/>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33235C-ECA4-4244-9F61-496DADF0F111}" type="datetimeFigureOut">
              <a:rPr lang="tr-TR" smtClean="0"/>
              <a:t>10.04.2022</a:t>
            </a:fld>
            <a:endParaRPr lang="tr-TR"/>
          </a:p>
        </p:txBody>
      </p:sp>
      <p:sp>
        <p:nvSpPr>
          <p:cNvPr id="4" name="Slayt Görüntüsü Yer Tutucusu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BC21B4-B371-4A74-BA39-EA3EE99B44E6}" type="slidenum">
              <a:rPr lang="tr-TR" smtClean="0"/>
              <a:t>‹#›</a:t>
            </a:fld>
            <a:endParaRPr lang="tr-TR"/>
          </a:p>
        </p:txBody>
      </p:sp>
    </p:spTree>
    <p:extLst>
      <p:ext uri="{BB962C8B-B14F-4D97-AF65-F5344CB8AC3E}">
        <p14:creationId xmlns:p14="http://schemas.microsoft.com/office/powerpoint/2010/main" val="293711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C21B4-B371-4A74-BA39-EA3EE99B44E6}" type="slidenum">
              <a:rPr lang="tr-TR" smtClean="0"/>
              <a:t>1</a:t>
            </a:fld>
            <a:endParaRPr lang="tr-TR"/>
          </a:p>
        </p:txBody>
      </p:sp>
    </p:spTree>
    <p:extLst>
      <p:ext uri="{BB962C8B-B14F-4D97-AF65-F5344CB8AC3E}">
        <p14:creationId xmlns:p14="http://schemas.microsoft.com/office/powerpoint/2010/main" val="3199972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C21B4-B371-4A74-BA39-EA3EE99B44E6}" type="slidenum">
              <a:rPr lang="tr-TR" smtClean="0"/>
              <a:t>4</a:t>
            </a:fld>
            <a:endParaRPr lang="tr-TR"/>
          </a:p>
        </p:txBody>
      </p:sp>
    </p:spTree>
    <p:extLst>
      <p:ext uri="{BB962C8B-B14F-4D97-AF65-F5344CB8AC3E}">
        <p14:creationId xmlns:p14="http://schemas.microsoft.com/office/powerpoint/2010/main" val="2309564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C21B4-B371-4A74-BA39-EA3EE99B44E6}" type="slidenum">
              <a:rPr lang="tr-TR" smtClean="0"/>
              <a:t>7</a:t>
            </a:fld>
            <a:endParaRPr lang="tr-TR"/>
          </a:p>
        </p:txBody>
      </p:sp>
    </p:spTree>
    <p:extLst>
      <p:ext uri="{BB962C8B-B14F-4D97-AF65-F5344CB8AC3E}">
        <p14:creationId xmlns:p14="http://schemas.microsoft.com/office/powerpoint/2010/main" val="2842341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C21B4-B371-4A74-BA39-EA3EE99B44E6}" type="slidenum">
              <a:rPr lang="tr-TR" smtClean="0"/>
              <a:t>12</a:t>
            </a:fld>
            <a:endParaRPr lang="tr-TR"/>
          </a:p>
        </p:txBody>
      </p:sp>
    </p:spTree>
    <p:extLst>
      <p:ext uri="{BB962C8B-B14F-4D97-AF65-F5344CB8AC3E}">
        <p14:creationId xmlns:p14="http://schemas.microsoft.com/office/powerpoint/2010/main" val="1375980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C21B4-B371-4A74-BA39-EA3EE99B44E6}" type="slidenum">
              <a:rPr lang="tr-TR" smtClean="0"/>
              <a:t>15</a:t>
            </a:fld>
            <a:endParaRPr lang="tr-TR"/>
          </a:p>
        </p:txBody>
      </p:sp>
    </p:spTree>
    <p:extLst>
      <p:ext uri="{BB962C8B-B14F-4D97-AF65-F5344CB8AC3E}">
        <p14:creationId xmlns:p14="http://schemas.microsoft.com/office/powerpoint/2010/main" val="701422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C21B4-B371-4A74-BA39-EA3EE99B44E6}" type="slidenum">
              <a:rPr lang="tr-TR" smtClean="0"/>
              <a:t>19</a:t>
            </a:fld>
            <a:endParaRPr lang="tr-TR"/>
          </a:p>
        </p:txBody>
      </p:sp>
    </p:spTree>
    <p:extLst>
      <p:ext uri="{BB962C8B-B14F-4D97-AF65-F5344CB8AC3E}">
        <p14:creationId xmlns:p14="http://schemas.microsoft.com/office/powerpoint/2010/main" val="4189007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C21B4-B371-4A74-BA39-EA3EE99B44E6}" type="slidenum">
              <a:rPr lang="tr-TR" smtClean="0"/>
              <a:t>23</a:t>
            </a:fld>
            <a:endParaRPr lang="tr-TR"/>
          </a:p>
        </p:txBody>
      </p:sp>
    </p:spTree>
    <p:extLst>
      <p:ext uri="{BB962C8B-B14F-4D97-AF65-F5344CB8AC3E}">
        <p14:creationId xmlns:p14="http://schemas.microsoft.com/office/powerpoint/2010/main" val="3608963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C21B4-B371-4A74-BA39-EA3EE99B44E6}" type="slidenum">
              <a:rPr lang="tr-TR" smtClean="0"/>
              <a:t>29</a:t>
            </a:fld>
            <a:endParaRPr lang="tr-TR"/>
          </a:p>
        </p:txBody>
      </p:sp>
    </p:spTree>
    <p:extLst>
      <p:ext uri="{BB962C8B-B14F-4D97-AF65-F5344CB8AC3E}">
        <p14:creationId xmlns:p14="http://schemas.microsoft.com/office/powerpoint/2010/main" val="14885252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C21B4-B371-4A74-BA39-EA3EE99B44E6}" type="slidenum">
              <a:rPr lang="tr-TR" smtClean="0"/>
              <a:t>34</a:t>
            </a:fld>
            <a:endParaRPr lang="tr-TR"/>
          </a:p>
        </p:txBody>
      </p:sp>
    </p:spTree>
    <p:extLst>
      <p:ext uri="{BB962C8B-B14F-4D97-AF65-F5344CB8AC3E}">
        <p14:creationId xmlns:p14="http://schemas.microsoft.com/office/powerpoint/2010/main" val="3664195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5" name="14 Dikdörtgen"/>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8991600" y="254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20955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Dikdörtgen"/>
          <p:cNvSpPr>
            <a:spLocks noChangeArrowheads="1"/>
          </p:cNvSpPr>
          <p:nvPr/>
        </p:nvSpPr>
        <p:spPr bwMode="auto">
          <a:xfrm>
            <a:off x="146304" y="5326381"/>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Alt Başlık"/>
          <p:cNvSpPr>
            <a:spLocks noGrp="1"/>
          </p:cNvSpPr>
          <p:nvPr>
            <p:ph type="subTitle" idx="1"/>
          </p:nvPr>
        </p:nvSpPr>
        <p:spPr>
          <a:xfrm>
            <a:off x="1371600" y="2349500"/>
            <a:ext cx="6400800" cy="14605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28" name="27 Veri Yer Tutucusu"/>
          <p:cNvSpPr>
            <a:spLocks noGrp="1"/>
          </p:cNvSpPr>
          <p:nvPr>
            <p:ph type="dt" sz="half" idx="10"/>
          </p:nvPr>
        </p:nvSpPr>
        <p:spPr/>
        <p:txBody>
          <a:bodyPr/>
          <a:lstStyle/>
          <a:p>
            <a:fld id="{E1E94859-ACE6-4884-851F-3E4F9642E9AE}" type="datetimeFigureOut">
              <a:rPr lang="tr-TR" smtClean="0"/>
              <a:t>10.04.2022</a:t>
            </a:fld>
            <a:endParaRPr lang="tr-TR"/>
          </a:p>
        </p:txBody>
      </p:sp>
      <p:sp>
        <p:nvSpPr>
          <p:cNvPr id="17" name="16 Altbilgi Yer Tutucusu"/>
          <p:cNvSpPr>
            <a:spLocks noGrp="1"/>
          </p:cNvSpPr>
          <p:nvPr>
            <p:ph type="ftr" sz="quarter" idx="11"/>
          </p:nvPr>
        </p:nvSpPr>
        <p:spPr/>
        <p:txBody>
          <a:bodyPr/>
          <a:lstStyle/>
          <a:p>
            <a:endParaRPr lang="tr-TR"/>
          </a:p>
        </p:txBody>
      </p:sp>
      <p:sp>
        <p:nvSpPr>
          <p:cNvPr id="7" name="6 Düz Bağlayıcı"/>
          <p:cNvSpPr>
            <a:spLocks noChangeShapeType="1"/>
          </p:cNvSpPr>
          <p:nvPr/>
        </p:nvSpPr>
        <p:spPr bwMode="auto">
          <a:xfrm>
            <a:off x="155448" y="20167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Dikdörtgen"/>
          <p:cNvSpPr>
            <a:spLocks noChangeArrowheads="1"/>
          </p:cNvSpPr>
          <p:nvPr/>
        </p:nvSpPr>
        <p:spPr bwMode="auto">
          <a:xfrm>
            <a:off x="152400" y="12700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Oval"/>
          <p:cNvSpPr/>
          <p:nvPr/>
        </p:nvSpPr>
        <p:spPr>
          <a:xfrm>
            <a:off x="4267200" y="1762760"/>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Oval"/>
          <p:cNvSpPr/>
          <p:nvPr/>
        </p:nvSpPr>
        <p:spPr>
          <a:xfrm>
            <a:off x="4361688" y="1841500"/>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Slayt Numarası Yer Tutucusu"/>
          <p:cNvSpPr>
            <a:spLocks noGrp="1"/>
          </p:cNvSpPr>
          <p:nvPr>
            <p:ph type="sldNum" sz="quarter" idx="12"/>
          </p:nvPr>
        </p:nvSpPr>
        <p:spPr>
          <a:xfrm>
            <a:off x="4343400" y="1832875"/>
            <a:ext cx="457200" cy="367771"/>
          </a:xfrm>
        </p:spPr>
        <p:txBody>
          <a:bodyPr/>
          <a:lstStyle>
            <a:lvl1pPr>
              <a:defRPr>
                <a:solidFill>
                  <a:schemeClr val="accent3">
                    <a:shade val="75000"/>
                  </a:schemeClr>
                </a:solidFill>
              </a:defRPr>
            </a:lvl1pPr>
          </a:lstStyle>
          <a:p>
            <a:fld id="{9F166609-13C3-45F5-BA26-3F2537071996}" type="slidenum">
              <a:rPr lang="tr-TR" smtClean="0"/>
              <a:t>‹#›</a:t>
            </a:fld>
            <a:endParaRPr lang="tr-TR"/>
          </a:p>
        </p:txBody>
      </p:sp>
      <p:sp>
        <p:nvSpPr>
          <p:cNvPr id="8" name="7 Başlık"/>
          <p:cNvSpPr>
            <a:spLocks noGrp="1"/>
          </p:cNvSpPr>
          <p:nvPr>
            <p:ph type="ctrTitle"/>
          </p:nvPr>
        </p:nvSpPr>
        <p:spPr>
          <a:xfrm>
            <a:off x="685800" y="317500"/>
            <a:ext cx="7772400" cy="1460500"/>
          </a:xfrm>
        </p:spPr>
        <p:txBody>
          <a:bodyPr anchor="b"/>
          <a:lstStyle>
            <a:lvl1pPr>
              <a:defRPr sz="4200">
                <a:solidFill>
                  <a:schemeClr val="accent1"/>
                </a:solidFill>
              </a:defRPr>
            </a:lvl1pPr>
          </a:lstStyle>
          <a:p>
            <a:r>
              <a:rPr kumimoji="0" lang="tr-TR"/>
              <a:t>Asıl başlık stili için tıklatın</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E1E94859-ACE6-4884-851F-3E4F9642E9AE}" type="datetimeFigureOut">
              <a:rPr lang="tr-TR" smtClean="0"/>
              <a:t>10.04.2022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166609-13C3-45F5-BA26-3F253707199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7" name="6 Dikdörtgen"/>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Dikdörtgen"/>
          <p:cNvSpPr>
            <a:spLocks noChangeArrowheads="1"/>
          </p:cNvSpPr>
          <p:nvPr/>
        </p:nvSpPr>
        <p:spPr bwMode="white">
          <a:xfrm>
            <a:off x="7010400" y="0"/>
            <a:ext cx="21336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Dikdörtgen"/>
          <p:cNvSpPr>
            <a:spLocks noChangeArrowheads="1"/>
          </p:cNvSpPr>
          <p:nvPr/>
        </p:nvSpPr>
        <p:spPr bwMode="white">
          <a:xfrm>
            <a:off x="0" y="0"/>
            <a:ext cx="9144000" cy="1295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Dikdörtgen"/>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Dikdörtgen"/>
          <p:cNvSpPr>
            <a:spLocks noChangeArrowheads="1"/>
          </p:cNvSpPr>
          <p:nvPr/>
        </p:nvSpPr>
        <p:spPr bwMode="auto">
          <a:xfrm>
            <a:off x="146304" y="5326381"/>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Dikdörtgen"/>
          <p:cNvSpPr>
            <a:spLocks noChangeArrowheads="1"/>
          </p:cNvSpPr>
          <p:nvPr/>
        </p:nvSpPr>
        <p:spPr bwMode="auto">
          <a:xfrm>
            <a:off x="152400" y="12954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Düz Bağlayıcı"/>
          <p:cNvSpPr>
            <a:spLocks noChangeShapeType="1"/>
          </p:cNvSpPr>
          <p:nvPr/>
        </p:nvSpPr>
        <p:spPr bwMode="auto">
          <a:xfrm rot="5400000">
            <a:off x="4542282" y="2731770"/>
            <a:ext cx="520446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13 Oval"/>
          <p:cNvSpPr/>
          <p:nvPr/>
        </p:nvSpPr>
        <p:spPr>
          <a:xfrm>
            <a:off x="6839712" y="2438136"/>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Oval"/>
          <p:cNvSpPr/>
          <p:nvPr/>
        </p:nvSpPr>
        <p:spPr>
          <a:xfrm>
            <a:off x="6934200" y="2516876"/>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6915912" y="2508251"/>
            <a:ext cx="457200" cy="367771"/>
          </a:xfrm>
        </p:spPr>
        <p:txBody>
          <a:bodyPr/>
          <a:lstStyle/>
          <a:p>
            <a:fld id="{9F166609-13C3-45F5-BA26-3F2537071996}" type="slidenum">
              <a:rPr lang="tr-TR" smtClean="0"/>
              <a:t>‹#›</a:t>
            </a:fld>
            <a:endParaRPr lang="tr-TR"/>
          </a:p>
        </p:txBody>
      </p:sp>
      <p:sp>
        <p:nvSpPr>
          <p:cNvPr id="3" name="2 Dikey Metin Yer Tutucusu"/>
          <p:cNvSpPr>
            <a:spLocks noGrp="1"/>
          </p:cNvSpPr>
          <p:nvPr>
            <p:ph type="body" orient="vert" idx="1"/>
          </p:nvPr>
        </p:nvSpPr>
        <p:spPr>
          <a:xfrm>
            <a:off x="304800" y="254000"/>
            <a:ext cx="6553200" cy="4851138"/>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E1E94859-ACE6-4884-851F-3E4F9642E9AE}" type="datetimeFigureOut">
              <a:rPr lang="tr-TR" smtClean="0"/>
              <a:t>10.04.2022</a:t>
            </a:fld>
            <a:endParaRPr lang="tr-TR"/>
          </a:p>
        </p:txBody>
      </p:sp>
      <p:sp>
        <p:nvSpPr>
          <p:cNvPr id="5" name="4 Altbilgi Yer Tutucusu"/>
          <p:cNvSpPr>
            <a:spLocks noGrp="1"/>
          </p:cNvSpPr>
          <p:nvPr>
            <p:ph type="ftr" sz="quarter" idx="11"/>
          </p:nvPr>
        </p:nvSpPr>
        <p:spPr/>
        <p:txBody>
          <a:bodyPr/>
          <a:lstStyle/>
          <a:p>
            <a:endParaRPr lang="tr-TR"/>
          </a:p>
        </p:txBody>
      </p:sp>
      <p:sp>
        <p:nvSpPr>
          <p:cNvPr id="2" name="1 Dikey Başlık"/>
          <p:cNvSpPr>
            <a:spLocks noGrp="1"/>
          </p:cNvSpPr>
          <p:nvPr>
            <p:ph type="title" orient="vert"/>
          </p:nvPr>
        </p:nvSpPr>
        <p:spPr>
          <a:xfrm>
            <a:off x="7391400" y="254001"/>
            <a:ext cx="1447800" cy="4876271"/>
          </a:xfrm>
        </p:spPr>
        <p:txBody>
          <a:bodyPr vert="eaVert"/>
          <a:lstStyle/>
          <a:p>
            <a:r>
              <a:rPr kumimoji="0" lang="tr-TR"/>
              <a:t>Asıl başlık stili için tıklatın</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solidFill>
                  <a:schemeClr val="accent3">
                    <a:shade val="75000"/>
                  </a:schemeClr>
                </a:solidFill>
              </a:defRPr>
            </a:lvl1pPr>
          </a:lstStyle>
          <a:p>
            <a:r>
              <a:rPr kumimoji="0" lang="tr-TR"/>
              <a:t>Asıl başlık stili için tıklatın</a:t>
            </a:r>
            <a:endParaRPr kumimoji="0" lang="en-US"/>
          </a:p>
        </p:txBody>
      </p:sp>
      <p:sp>
        <p:nvSpPr>
          <p:cNvPr id="4" name="3 Veri Yer Tutucusu"/>
          <p:cNvSpPr>
            <a:spLocks noGrp="1"/>
          </p:cNvSpPr>
          <p:nvPr>
            <p:ph type="dt" sz="half" idx="10"/>
          </p:nvPr>
        </p:nvSpPr>
        <p:spPr/>
        <p:txBody>
          <a:bodyPr/>
          <a:lstStyle/>
          <a:p>
            <a:fld id="{E1E94859-ACE6-4884-851F-3E4F9642E9AE}" type="datetimeFigureOut">
              <a:rPr lang="tr-TR" smtClean="0"/>
              <a:t>10.04.2022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a:xfrm>
            <a:off x="4361688" y="855310"/>
            <a:ext cx="457200" cy="367771"/>
          </a:xfrm>
        </p:spPr>
        <p:txBody>
          <a:bodyPr/>
          <a:lstStyle/>
          <a:p>
            <a:fld id="{9F166609-13C3-45F5-BA26-3F2537071996}" type="slidenum">
              <a:rPr lang="tr-TR" smtClean="0"/>
              <a:t>‹#›</a:t>
            </a:fld>
            <a:endParaRPr lang="tr-TR"/>
          </a:p>
        </p:txBody>
      </p:sp>
      <p:sp>
        <p:nvSpPr>
          <p:cNvPr id="8" name="7 İçerik Yer Tutucusu"/>
          <p:cNvSpPr>
            <a:spLocks noGrp="1"/>
          </p:cNvSpPr>
          <p:nvPr>
            <p:ph sz="quarter" idx="1"/>
          </p:nvPr>
        </p:nvSpPr>
        <p:spPr>
          <a:xfrm>
            <a:off x="301752" y="1272540"/>
            <a:ext cx="8503920" cy="38100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7" name="16 Dikdörtgen"/>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Dikdörtgen"/>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8991600" y="15875"/>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152400" y="1905000"/>
            <a:ext cx="8833104" cy="25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Dikdörtgen"/>
          <p:cNvSpPr>
            <a:spLocks noChangeArrowheads="1"/>
          </p:cNvSpPr>
          <p:nvPr/>
        </p:nvSpPr>
        <p:spPr bwMode="auto">
          <a:xfrm>
            <a:off x="155448" y="118627"/>
            <a:ext cx="8833104" cy="1783080"/>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etin Yer Tutucusu"/>
          <p:cNvSpPr>
            <a:spLocks noGrp="1"/>
          </p:cNvSpPr>
          <p:nvPr>
            <p:ph type="body" idx="1"/>
          </p:nvPr>
        </p:nvSpPr>
        <p:spPr>
          <a:xfrm>
            <a:off x="1368426" y="2286000"/>
            <a:ext cx="6480174" cy="1394354"/>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13" name="12 Dikdörtgen"/>
          <p:cNvSpPr>
            <a:spLocks noChangeArrowheads="1"/>
          </p:cNvSpPr>
          <p:nvPr/>
        </p:nvSpPr>
        <p:spPr bwMode="auto">
          <a:xfrm>
            <a:off x="146304" y="5326381"/>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Dikdörtgen"/>
          <p:cNvSpPr>
            <a:spLocks noChangeArrowheads="1"/>
          </p:cNvSpPr>
          <p:nvPr/>
        </p:nvSpPr>
        <p:spPr bwMode="auto">
          <a:xfrm>
            <a:off x="152400" y="12700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4 Altbilgi Yer Tutucusu"/>
          <p:cNvSpPr>
            <a:spLocks noGrp="1"/>
          </p:cNvSpPr>
          <p:nvPr>
            <p:ph type="ftr" sz="quarter" idx="11"/>
          </p:nvPr>
        </p:nvSpPr>
        <p:spPr/>
        <p:txBody>
          <a:bodyPr/>
          <a:lstStyle/>
          <a:p>
            <a:endParaRPr lang="tr-TR"/>
          </a:p>
        </p:txBody>
      </p:sp>
      <p:sp>
        <p:nvSpPr>
          <p:cNvPr id="4" name="3 Veri Yer Tutucusu"/>
          <p:cNvSpPr>
            <a:spLocks noGrp="1"/>
          </p:cNvSpPr>
          <p:nvPr>
            <p:ph type="dt" sz="half" idx="10"/>
          </p:nvPr>
        </p:nvSpPr>
        <p:spPr/>
        <p:txBody>
          <a:bodyPr/>
          <a:lstStyle/>
          <a:p>
            <a:fld id="{E1E94859-ACE6-4884-851F-3E4F9642E9AE}" type="datetimeFigureOut">
              <a:rPr lang="tr-TR" smtClean="0"/>
              <a:t>10.04.2022</a:t>
            </a:fld>
            <a:endParaRPr lang="tr-TR"/>
          </a:p>
        </p:txBody>
      </p:sp>
      <p:sp>
        <p:nvSpPr>
          <p:cNvPr id="8" name="7 Düz Bağlayıcı"/>
          <p:cNvSpPr>
            <a:spLocks noChangeShapeType="1"/>
          </p:cNvSpPr>
          <p:nvPr/>
        </p:nvSpPr>
        <p:spPr bwMode="auto">
          <a:xfrm>
            <a:off x="152400" y="20320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Oval"/>
          <p:cNvSpPr/>
          <p:nvPr/>
        </p:nvSpPr>
        <p:spPr>
          <a:xfrm>
            <a:off x="4267200" y="1762760"/>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Oval"/>
          <p:cNvSpPr/>
          <p:nvPr/>
        </p:nvSpPr>
        <p:spPr>
          <a:xfrm>
            <a:off x="4361688" y="1841500"/>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4343400" y="1832875"/>
            <a:ext cx="457200" cy="367771"/>
          </a:xfrm>
        </p:spPr>
        <p:txBody>
          <a:bodyPr/>
          <a:lstStyle>
            <a:lvl1pPr>
              <a:defRPr>
                <a:solidFill>
                  <a:schemeClr val="accent3">
                    <a:shade val="75000"/>
                  </a:schemeClr>
                </a:solidFill>
              </a:defRPr>
            </a:lvl1pPr>
          </a:lstStyle>
          <a:p>
            <a:fld id="{9F166609-13C3-45F5-BA26-3F2537071996}" type="slidenum">
              <a:rPr lang="tr-TR" smtClean="0"/>
              <a:t>‹#›</a:t>
            </a:fld>
            <a:endParaRPr lang="tr-TR"/>
          </a:p>
        </p:txBody>
      </p:sp>
      <p:sp>
        <p:nvSpPr>
          <p:cNvPr id="2" name="1 Başlık"/>
          <p:cNvSpPr>
            <a:spLocks noGrp="1"/>
          </p:cNvSpPr>
          <p:nvPr>
            <p:ph type="title"/>
          </p:nvPr>
        </p:nvSpPr>
        <p:spPr>
          <a:xfrm>
            <a:off x="722313" y="444500"/>
            <a:ext cx="7772400" cy="1270000"/>
          </a:xfrm>
        </p:spPr>
        <p:txBody>
          <a:bodyPr anchor="b"/>
          <a:lstStyle>
            <a:lvl1pPr algn="ctr">
              <a:buNone/>
              <a:defRPr sz="4200" b="0" cap="none" baseline="0">
                <a:solidFill>
                  <a:srgbClr val="FFFFFF"/>
                </a:solidFill>
              </a:defRPr>
            </a:lvl1pPr>
          </a:lstStyle>
          <a:p>
            <a:r>
              <a:rPr kumimoji="0" lang="tr-TR"/>
              <a:t>Asıl başlık stili için tıklatın</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01752" y="190500"/>
            <a:ext cx="8534400" cy="632460"/>
          </a:xfrm>
        </p:spPr>
        <p:txBody>
          <a:bodyPr/>
          <a:lstStyle/>
          <a:p>
            <a:r>
              <a:rPr kumimoji="0" lang="tr-TR"/>
              <a:t>Asıl başlık stili için tıklatın</a:t>
            </a:r>
            <a:endParaRPr kumimoji="0" lang="en-US"/>
          </a:p>
        </p:txBody>
      </p:sp>
      <p:sp>
        <p:nvSpPr>
          <p:cNvPr id="5" name="4 Veri Yer Tutucusu"/>
          <p:cNvSpPr>
            <a:spLocks noGrp="1"/>
          </p:cNvSpPr>
          <p:nvPr>
            <p:ph type="dt" sz="half" idx="10"/>
          </p:nvPr>
        </p:nvSpPr>
        <p:spPr>
          <a:xfrm>
            <a:off x="5791200" y="5341620"/>
            <a:ext cx="3044952" cy="304800"/>
          </a:xfrm>
        </p:spPr>
        <p:txBody>
          <a:bodyPr/>
          <a:lstStyle/>
          <a:p>
            <a:fld id="{E1E94859-ACE6-4884-851F-3E4F9642E9AE}" type="datetimeFigureOut">
              <a:rPr lang="tr-TR" smtClean="0"/>
              <a:t>10.04.2022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F166609-13C3-45F5-BA26-3F2537071996}" type="slidenum">
              <a:rPr lang="tr-TR" smtClean="0"/>
              <a:t>‹#›</a:t>
            </a:fld>
            <a:endParaRPr lang="tr-TR"/>
          </a:p>
        </p:txBody>
      </p:sp>
      <p:sp>
        <p:nvSpPr>
          <p:cNvPr id="8" name="7 Düz Bağlayıcı"/>
          <p:cNvSpPr>
            <a:spLocks noChangeShapeType="1"/>
          </p:cNvSpPr>
          <p:nvPr/>
        </p:nvSpPr>
        <p:spPr bwMode="auto">
          <a:xfrm flipV="1">
            <a:off x="4563081" y="1313044"/>
            <a:ext cx="8921" cy="4016298"/>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İçerik Yer Tutucusu"/>
          <p:cNvSpPr>
            <a:spLocks noGrp="1"/>
          </p:cNvSpPr>
          <p:nvPr>
            <p:ph sz="half" idx="1"/>
          </p:nvPr>
        </p:nvSpPr>
        <p:spPr>
          <a:xfrm>
            <a:off x="301752" y="1143000"/>
            <a:ext cx="4038600" cy="3901440"/>
          </a:xfrm>
        </p:spPr>
        <p:txBody>
          <a:bodyPr/>
          <a:lstStyle>
            <a:lvl1pPr>
              <a:defRPr sz="2500"/>
            </a:lvl1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2" name="11 İçerik Yer Tutucusu"/>
          <p:cNvSpPr>
            <a:spLocks noGrp="1"/>
          </p:cNvSpPr>
          <p:nvPr>
            <p:ph sz="half" idx="2"/>
          </p:nvPr>
        </p:nvSpPr>
        <p:spPr>
          <a:xfrm>
            <a:off x="4800600" y="1143000"/>
            <a:ext cx="4038600" cy="3901440"/>
          </a:xfrm>
        </p:spPr>
        <p:txBody>
          <a:bodyPr/>
          <a:lstStyle>
            <a:lvl1pPr>
              <a:defRPr sz="2500"/>
            </a:lvl1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10" name="9 Düz Bağlayıcı"/>
          <p:cNvSpPr>
            <a:spLocks noChangeShapeType="1"/>
          </p:cNvSpPr>
          <p:nvPr/>
        </p:nvSpPr>
        <p:spPr bwMode="auto">
          <a:xfrm flipV="1">
            <a:off x="4572000" y="1833563"/>
            <a:ext cx="0" cy="3489960"/>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Dikdörtgen"/>
          <p:cNvSpPr>
            <a:spLocks noChangeArrowheads="1"/>
          </p:cNvSpPr>
          <p:nvPr/>
        </p:nvSpPr>
        <p:spPr bwMode="white">
          <a:xfrm>
            <a:off x="0" y="0"/>
            <a:ext cx="9144000" cy="12065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20 Dikdörtgen"/>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21 Dikdörtgen"/>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Dikdörtgen"/>
          <p:cNvSpPr/>
          <p:nvPr/>
        </p:nvSpPr>
        <p:spPr>
          <a:xfrm>
            <a:off x="152400" y="1143000"/>
            <a:ext cx="8833104" cy="7620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ikdörtgen"/>
          <p:cNvSpPr>
            <a:spLocks noChangeArrowheads="1"/>
          </p:cNvSpPr>
          <p:nvPr/>
        </p:nvSpPr>
        <p:spPr bwMode="auto">
          <a:xfrm>
            <a:off x="145923" y="5326380"/>
            <a:ext cx="8833104" cy="25908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etin Yer Tutucusu"/>
          <p:cNvSpPr>
            <a:spLocks noGrp="1"/>
          </p:cNvSpPr>
          <p:nvPr>
            <p:ph type="body" idx="1"/>
          </p:nvPr>
        </p:nvSpPr>
        <p:spPr>
          <a:xfrm>
            <a:off x="301752" y="1270000"/>
            <a:ext cx="4040188" cy="610812"/>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3 Metin Yer Tutucusu"/>
          <p:cNvSpPr>
            <a:spLocks noGrp="1"/>
          </p:cNvSpPr>
          <p:nvPr>
            <p:ph type="body" sz="half" idx="3"/>
          </p:nvPr>
        </p:nvSpPr>
        <p:spPr>
          <a:xfrm>
            <a:off x="4791331" y="1270000"/>
            <a:ext cx="4041775" cy="60960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7" name="6 Veri Yer Tutucusu"/>
          <p:cNvSpPr>
            <a:spLocks noGrp="1"/>
          </p:cNvSpPr>
          <p:nvPr>
            <p:ph type="dt" sz="half" idx="10"/>
          </p:nvPr>
        </p:nvSpPr>
        <p:spPr/>
        <p:txBody>
          <a:bodyPr/>
          <a:lstStyle/>
          <a:p>
            <a:fld id="{E1E94859-ACE6-4884-851F-3E4F9642E9AE}" type="datetimeFigureOut">
              <a:rPr lang="tr-TR" smtClean="0"/>
              <a:t>10.04.2022</a:t>
            </a:fld>
            <a:endParaRPr lang="tr-TR"/>
          </a:p>
        </p:txBody>
      </p:sp>
      <p:sp>
        <p:nvSpPr>
          <p:cNvPr id="8" name="7 Altbilgi Yer Tutucusu"/>
          <p:cNvSpPr>
            <a:spLocks noGrp="1"/>
          </p:cNvSpPr>
          <p:nvPr>
            <p:ph type="ftr" sz="quarter" idx="11"/>
          </p:nvPr>
        </p:nvSpPr>
        <p:spPr>
          <a:xfrm>
            <a:off x="304800" y="5341620"/>
            <a:ext cx="3581400" cy="304800"/>
          </a:xfrm>
        </p:spPr>
        <p:txBody>
          <a:bodyPr/>
          <a:lstStyle/>
          <a:p>
            <a:endParaRPr lang="tr-TR"/>
          </a:p>
        </p:txBody>
      </p:sp>
      <p:sp>
        <p:nvSpPr>
          <p:cNvPr id="15" name="14 Düz Bağlayıcı"/>
          <p:cNvSpPr>
            <a:spLocks noChangeShapeType="1"/>
          </p:cNvSpPr>
          <p:nvPr/>
        </p:nvSpPr>
        <p:spPr bwMode="auto">
          <a:xfrm>
            <a:off x="152400" y="10668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auto">
          <a:xfrm>
            <a:off x="152400" y="12954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23 İçerik Yer Tutucusu"/>
          <p:cNvSpPr>
            <a:spLocks noGrp="1"/>
          </p:cNvSpPr>
          <p:nvPr>
            <p:ph sz="quarter" idx="2"/>
          </p:nvPr>
        </p:nvSpPr>
        <p:spPr>
          <a:xfrm>
            <a:off x="301752" y="2059486"/>
            <a:ext cx="4041648" cy="3182003"/>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6" name="25 İçerik Yer Tutucusu"/>
          <p:cNvSpPr>
            <a:spLocks noGrp="1"/>
          </p:cNvSpPr>
          <p:nvPr>
            <p:ph sz="quarter" idx="4"/>
          </p:nvPr>
        </p:nvSpPr>
        <p:spPr>
          <a:xfrm>
            <a:off x="4800600" y="2059486"/>
            <a:ext cx="4038600" cy="318516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5" name="24 Oval"/>
          <p:cNvSpPr/>
          <p:nvPr/>
        </p:nvSpPr>
        <p:spPr>
          <a:xfrm>
            <a:off x="4267200" y="796697"/>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Oval"/>
          <p:cNvSpPr/>
          <p:nvPr/>
        </p:nvSpPr>
        <p:spPr>
          <a:xfrm>
            <a:off x="4361688" y="875437"/>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Slayt Numarası Yer Tutucusu"/>
          <p:cNvSpPr>
            <a:spLocks noGrp="1"/>
          </p:cNvSpPr>
          <p:nvPr>
            <p:ph type="sldNum" sz="quarter" idx="12"/>
          </p:nvPr>
        </p:nvSpPr>
        <p:spPr>
          <a:xfrm>
            <a:off x="4343400" y="868680"/>
            <a:ext cx="457200" cy="367771"/>
          </a:xfrm>
        </p:spPr>
        <p:txBody>
          <a:bodyPr/>
          <a:lstStyle>
            <a:lvl1pPr algn="ctr">
              <a:defRPr/>
            </a:lvl1pPr>
          </a:lstStyle>
          <a:p>
            <a:fld id="{9F166609-13C3-45F5-BA26-3F2537071996}" type="slidenum">
              <a:rPr lang="tr-TR" smtClean="0"/>
              <a:t>‹#›</a:t>
            </a:fld>
            <a:endParaRPr lang="tr-TR"/>
          </a:p>
        </p:txBody>
      </p:sp>
      <p:sp>
        <p:nvSpPr>
          <p:cNvPr id="23" name="22 Başlık"/>
          <p:cNvSpPr>
            <a:spLocks noGrp="1"/>
          </p:cNvSpPr>
          <p:nvPr>
            <p:ph type="title"/>
          </p:nvPr>
        </p:nvSpPr>
        <p:spPr/>
        <p:txBody>
          <a:bodyPr rtlCol="0" anchor="b" anchorCtr="0"/>
          <a:lstStyle/>
          <a:p>
            <a:r>
              <a:rPr kumimoji="0" lang="tr-TR"/>
              <a:t>Asıl başlık stili için tıklatın</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Veri Yer Tutucusu"/>
          <p:cNvSpPr>
            <a:spLocks noGrp="1"/>
          </p:cNvSpPr>
          <p:nvPr>
            <p:ph type="dt" sz="half" idx="10"/>
          </p:nvPr>
        </p:nvSpPr>
        <p:spPr/>
        <p:txBody>
          <a:bodyPr/>
          <a:lstStyle/>
          <a:p>
            <a:fld id="{E1E94859-ACE6-4884-851F-3E4F9642E9AE}" type="datetimeFigureOut">
              <a:rPr lang="tr-TR" smtClean="0"/>
              <a:t>10.04.2022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a:xfrm>
            <a:off x="4343400" y="863350"/>
            <a:ext cx="457200" cy="367771"/>
          </a:xfrm>
        </p:spPr>
        <p:txBody>
          <a:bodyPr/>
          <a:lstStyle/>
          <a:p>
            <a:fld id="{9F166609-13C3-45F5-BA26-3F253707199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6 Dikdörtgen"/>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Dikdörtgen"/>
          <p:cNvSpPr>
            <a:spLocks noChangeArrowheads="1"/>
          </p:cNvSpPr>
          <p:nvPr/>
        </p:nvSpPr>
        <p:spPr bwMode="white">
          <a:xfrm>
            <a:off x="0" y="0"/>
            <a:ext cx="9144000" cy="1295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Dikdörtgen"/>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Dikdörtgen"/>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Dikdörtgen"/>
          <p:cNvSpPr>
            <a:spLocks noChangeArrowheads="1"/>
          </p:cNvSpPr>
          <p:nvPr/>
        </p:nvSpPr>
        <p:spPr bwMode="auto">
          <a:xfrm>
            <a:off x="146304" y="5326381"/>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5 Dikdörtgen"/>
          <p:cNvSpPr>
            <a:spLocks noChangeArrowheads="1"/>
          </p:cNvSpPr>
          <p:nvPr/>
        </p:nvSpPr>
        <p:spPr bwMode="auto">
          <a:xfrm>
            <a:off x="152400" y="13208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1 Veri Yer Tutucusu"/>
          <p:cNvSpPr>
            <a:spLocks noGrp="1"/>
          </p:cNvSpPr>
          <p:nvPr>
            <p:ph type="dt" sz="half" idx="10"/>
          </p:nvPr>
        </p:nvSpPr>
        <p:spPr/>
        <p:txBody>
          <a:bodyPr/>
          <a:lstStyle/>
          <a:p>
            <a:fld id="{E1E94859-ACE6-4884-851F-3E4F9642E9AE}" type="datetimeFigureOut">
              <a:rPr lang="tr-TR" smtClean="0"/>
              <a:t>10.04.2022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a:xfrm>
            <a:off x="4267200" y="5270500"/>
            <a:ext cx="609600" cy="367770"/>
          </a:xfrm>
        </p:spPr>
        <p:txBody>
          <a:bodyPr/>
          <a:lstStyle>
            <a:lvl1pPr>
              <a:defRPr>
                <a:solidFill>
                  <a:srgbClr val="FFFFFF"/>
                </a:solidFill>
              </a:defRPr>
            </a:lvl1pPr>
          </a:lstStyle>
          <a:p>
            <a:fld id="{9F166609-13C3-45F5-BA26-3F253707199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9" name="18 Dikdörtgen"/>
          <p:cNvSpPr>
            <a:spLocks noChangeArrowheads="1"/>
          </p:cNvSpPr>
          <p:nvPr/>
        </p:nvSpPr>
        <p:spPr bwMode="auto">
          <a:xfrm>
            <a:off x="152400" y="127000"/>
            <a:ext cx="8833104" cy="2540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Dikdörtgen"/>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9906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Dikdörtgen"/>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12 Dikdörtgen"/>
          <p:cNvSpPr/>
          <p:nvPr/>
        </p:nvSpPr>
        <p:spPr>
          <a:xfrm>
            <a:off x="152400" y="508000"/>
            <a:ext cx="2743200" cy="48895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381000" y="762000"/>
            <a:ext cx="2362200" cy="825500"/>
          </a:xfrm>
        </p:spPr>
        <p:txBody>
          <a:bodyPr anchor="b">
            <a:noAutofit/>
          </a:bodyPr>
          <a:lstStyle>
            <a:lvl1pPr algn="l">
              <a:buNone/>
              <a:defRPr sz="2200" b="1">
                <a:solidFill>
                  <a:srgbClr val="FFFFFF"/>
                </a:solidFill>
              </a:defRPr>
            </a:lvl1pPr>
          </a:lstStyle>
          <a:p>
            <a:r>
              <a:rPr kumimoji="0" lang="tr-TR"/>
              <a:t>Asıl başlık stili için tıklatın</a:t>
            </a:r>
            <a:endParaRPr kumimoji="0" lang="en-US"/>
          </a:p>
        </p:txBody>
      </p:sp>
      <p:sp>
        <p:nvSpPr>
          <p:cNvPr id="3" name="2 Metin Yer Tutucusu"/>
          <p:cNvSpPr>
            <a:spLocks noGrp="1"/>
          </p:cNvSpPr>
          <p:nvPr>
            <p:ph type="body" idx="2"/>
          </p:nvPr>
        </p:nvSpPr>
        <p:spPr>
          <a:xfrm>
            <a:off x="381000" y="1651000"/>
            <a:ext cx="2362200" cy="3454136"/>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8" name="7 Dikdörtgen"/>
          <p:cNvSpPr>
            <a:spLocks noChangeArrowheads="1"/>
          </p:cNvSpPr>
          <p:nvPr/>
        </p:nvSpPr>
        <p:spPr bwMode="auto">
          <a:xfrm>
            <a:off x="152400" y="12700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8 Düz Bağlayıcı"/>
          <p:cNvSpPr>
            <a:spLocks noChangeShapeType="1"/>
          </p:cNvSpPr>
          <p:nvPr/>
        </p:nvSpPr>
        <p:spPr bwMode="auto">
          <a:xfrm>
            <a:off x="152400" y="4445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İçerik Yer Tutucusu"/>
          <p:cNvSpPr>
            <a:spLocks noGrp="1"/>
          </p:cNvSpPr>
          <p:nvPr>
            <p:ph sz="quarter" idx="1"/>
          </p:nvPr>
        </p:nvSpPr>
        <p:spPr>
          <a:xfrm>
            <a:off x="3124200" y="571500"/>
            <a:ext cx="5638800" cy="45085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0" name="9 Oval"/>
          <p:cNvSpPr/>
          <p:nvPr/>
        </p:nvSpPr>
        <p:spPr>
          <a:xfrm>
            <a:off x="1295400" y="190500"/>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Oval"/>
          <p:cNvSpPr/>
          <p:nvPr/>
        </p:nvSpPr>
        <p:spPr>
          <a:xfrm>
            <a:off x="1389888" y="269240"/>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Slayt Numarası Yer Tutucusu"/>
          <p:cNvSpPr>
            <a:spLocks noGrp="1"/>
          </p:cNvSpPr>
          <p:nvPr>
            <p:ph type="sldNum" sz="quarter" idx="12"/>
          </p:nvPr>
        </p:nvSpPr>
        <p:spPr>
          <a:xfrm>
            <a:off x="1371600" y="260615"/>
            <a:ext cx="457200" cy="367771"/>
          </a:xfrm>
        </p:spPr>
        <p:txBody>
          <a:bodyPr/>
          <a:lstStyle>
            <a:lvl1pPr>
              <a:defRPr>
                <a:solidFill>
                  <a:schemeClr val="accent3">
                    <a:shade val="75000"/>
                  </a:schemeClr>
                </a:solidFill>
              </a:defRPr>
            </a:lvl1pPr>
          </a:lstStyle>
          <a:p>
            <a:fld id="{9F166609-13C3-45F5-BA26-3F2537071996}" type="slidenum">
              <a:rPr lang="tr-TR" smtClean="0"/>
              <a:t>‹#›</a:t>
            </a:fld>
            <a:endParaRPr lang="tr-TR"/>
          </a:p>
        </p:txBody>
      </p:sp>
      <p:sp>
        <p:nvSpPr>
          <p:cNvPr id="21" name="20 Dikdörtgen"/>
          <p:cNvSpPr>
            <a:spLocks noChangeArrowheads="1"/>
          </p:cNvSpPr>
          <p:nvPr/>
        </p:nvSpPr>
        <p:spPr bwMode="auto">
          <a:xfrm>
            <a:off x="149352" y="5323655"/>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Veri Yer Tutucusu"/>
          <p:cNvSpPr>
            <a:spLocks noGrp="1"/>
          </p:cNvSpPr>
          <p:nvPr>
            <p:ph type="dt" sz="half" idx="10"/>
          </p:nvPr>
        </p:nvSpPr>
        <p:spPr/>
        <p:txBody>
          <a:bodyPr/>
          <a:lstStyle/>
          <a:p>
            <a:fld id="{E1E94859-ACE6-4884-851F-3E4F9642E9AE}" type="datetimeFigureOut">
              <a:rPr lang="tr-TR" smtClean="0"/>
              <a:t>10.04.2022</a:t>
            </a:fld>
            <a:endParaRPr lang="tr-TR"/>
          </a:p>
        </p:txBody>
      </p:sp>
      <p:sp>
        <p:nvSpPr>
          <p:cNvPr id="6" name="5 Altbilgi Yer Tutucusu"/>
          <p:cNvSpPr>
            <a:spLocks noGrp="1"/>
          </p:cNvSpPr>
          <p:nvPr>
            <p:ph type="ftr" sz="quarter" idx="11"/>
          </p:nvPr>
        </p:nvSpPr>
        <p:spPr>
          <a:xfrm>
            <a:off x="301752" y="5342373"/>
            <a:ext cx="3383280" cy="304800"/>
          </a:xfrm>
        </p:spPr>
        <p:txBody>
          <a:body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1" name="20 Düz Bağlayıcı"/>
          <p:cNvSpPr>
            <a:spLocks noChangeShapeType="1"/>
          </p:cNvSpPr>
          <p:nvPr/>
        </p:nvSpPr>
        <p:spPr bwMode="auto">
          <a:xfrm>
            <a:off x="152400" y="4445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Dikdörtgen"/>
          <p:cNvSpPr>
            <a:spLocks noChangeArrowheads="1"/>
          </p:cNvSpPr>
          <p:nvPr/>
        </p:nvSpPr>
        <p:spPr bwMode="white">
          <a:xfrm>
            <a:off x="0" y="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19 Dikdörtgen"/>
          <p:cNvSpPr>
            <a:spLocks noChangeArrowheads="1"/>
          </p:cNvSpPr>
          <p:nvPr/>
        </p:nvSpPr>
        <p:spPr bwMode="auto">
          <a:xfrm>
            <a:off x="152400" y="127000"/>
            <a:ext cx="8833104" cy="25146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Dikdörtgen"/>
          <p:cNvSpPr/>
          <p:nvPr/>
        </p:nvSpPr>
        <p:spPr>
          <a:xfrm>
            <a:off x="152400" y="508000"/>
            <a:ext cx="2743200" cy="48895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Dikdörtgen"/>
          <p:cNvSpPr>
            <a:spLocks noChangeArrowheads="1"/>
          </p:cNvSpPr>
          <p:nvPr/>
        </p:nvSpPr>
        <p:spPr bwMode="auto">
          <a:xfrm>
            <a:off x="152400" y="12954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11 Oval"/>
          <p:cNvSpPr/>
          <p:nvPr/>
        </p:nvSpPr>
        <p:spPr>
          <a:xfrm>
            <a:off x="1295400" y="190500"/>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Oval"/>
          <p:cNvSpPr/>
          <p:nvPr/>
        </p:nvSpPr>
        <p:spPr>
          <a:xfrm>
            <a:off x="1389888" y="269240"/>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Slayt Numarası Yer Tutucusu"/>
          <p:cNvSpPr>
            <a:spLocks noGrp="1"/>
          </p:cNvSpPr>
          <p:nvPr>
            <p:ph type="sldNum" sz="quarter" idx="12"/>
          </p:nvPr>
        </p:nvSpPr>
        <p:spPr>
          <a:xfrm>
            <a:off x="1371600" y="260615"/>
            <a:ext cx="457200" cy="367771"/>
          </a:xfrm>
        </p:spPr>
        <p:txBody>
          <a:bodyPr/>
          <a:lstStyle/>
          <a:p>
            <a:fld id="{9F166609-13C3-45F5-BA26-3F2537071996}" type="slidenum">
              <a:rPr lang="tr-TR" smtClean="0"/>
              <a:t>‹#›</a:t>
            </a:fld>
            <a:endParaRPr lang="tr-TR"/>
          </a:p>
        </p:txBody>
      </p:sp>
      <p:sp>
        <p:nvSpPr>
          <p:cNvPr id="2" name="1 Başlık"/>
          <p:cNvSpPr>
            <a:spLocks noGrp="1"/>
          </p:cNvSpPr>
          <p:nvPr>
            <p:ph type="title"/>
          </p:nvPr>
        </p:nvSpPr>
        <p:spPr>
          <a:xfrm>
            <a:off x="3000375" y="4191000"/>
            <a:ext cx="5867400" cy="1016000"/>
          </a:xfrm>
        </p:spPr>
        <p:txBody>
          <a:bodyPr anchor="t">
            <a:noAutofit/>
          </a:bodyPr>
          <a:lstStyle>
            <a:lvl1pPr algn="l">
              <a:buNone/>
              <a:defRPr sz="2400" b="1">
                <a:solidFill>
                  <a:schemeClr val="tx2"/>
                </a:solidFill>
              </a:defRPr>
            </a:lvl1pPr>
          </a:lstStyle>
          <a:p>
            <a:r>
              <a:rPr kumimoji="0" lang="tr-TR"/>
              <a:t>Asıl başlık stili için tıklatın</a:t>
            </a:r>
            <a:endParaRPr kumimoji="0" lang="en-US"/>
          </a:p>
        </p:txBody>
      </p:sp>
      <p:sp>
        <p:nvSpPr>
          <p:cNvPr id="3" name="2 Resim Yer Tutucusu"/>
          <p:cNvSpPr>
            <a:spLocks noGrp="1"/>
          </p:cNvSpPr>
          <p:nvPr>
            <p:ph type="pic" idx="1"/>
          </p:nvPr>
        </p:nvSpPr>
        <p:spPr>
          <a:xfrm>
            <a:off x="3000375" y="508000"/>
            <a:ext cx="5867400" cy="3556000"/>
          </a:xfrm>
        </p:spPr>
        <p:txBody>
          <a:bodyPr/>
          <a:lstStyle>
            <a:lvl1pPr marL="0" indent="0">
              <a:buNone/>
              <a:defRPr sz="3200"/>
            </a:lvl1pPr>
          </a:lstStyle>
          <a:p>
            <a:r>
              <a:rPr kumimoji="0" lang="tr-TR"/>
              <a:t>Resim eklemek için simgeyi tıklatın</a:t>
            </a:r>
            <a:endParaRPr kumimoji="0" lang="en-US" dirty="0"/>
          </a:p>
        </p:txBody>
      </p:sp>
      <p:sp>
        <p:nvSpPr>
          <p:cNvPr id="4" name="3 Metin Yer Tutucusu"/>
          <p:cNvSpPr>
            <a:spLocks noGrp="1"/>
          </p:cNvSpPr>
          <p:nvPr>
            <p:ph type="body" sz="half" idx="2"/>
          </p:nvPr>
        </p:nvSpPr>
        <p:spPr>
          <a:xfrm>
            <a:off x="381000" y="825500"/>
            <a:ext cx="2438400" cy="43815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
        <p:nvSpPr>
          <p:cNvPr id="22" name="21 Dikdörtgen"/>
          <p:cNvSpPr>
            <a:spLocks noChangeArrowheads="1"/>
          </p:cNvSpPr>
          <p:nvPr/>
        </p:nvSpPr>
        <p:spPr bwMode="auto">
          <a:xfrm>
            <a:off x="149352" y="5323655"/>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Veri Yer Tutucusu"/>
          <p:cNvSpPr>
            <a:spLocks noGrp="1"/>
          </p:cNvSpPr>
          <p:nvPr>
            <p:ph type="dt" sz="half" idx="10"/>
          </p:nvPr>
        </p:nvSpPr>
        <p:spPr>
          <a:xfrm>
            <a:off x="5788152" y="5337487"/>
            <a:ext cx="3044952" cy="304800"/>
          </a:xfrm>
        </p:spPr>
        <p:txBody>
          <a:bodyPr/>
          <a:lstStyle/>
          <a:p>
            <a:fld id="{E1E94859-ACE6-4884-851F-3E4F9642E9AE}" type="datetimeFigureOut">
              <a:rPr lang="tr-TR" smtClean="0"/>
              <a:t>10.04.2022</a:t>
            </a:fld>
            <a:endParaRPr lang="tr-TR"/>
          </a:p>
        </p:txBody>
      </p:sp>
      <p:sp>
        <p:nvSpPr>
          <p:cNvPr id="6" name="5 Altbilgi Yer Tutucusu"/>
          <p:cNvSpPr>
            <a:spLocks noGrp="1"/>
          </p:cNvSpPr>
          <p:nvPr>
            <p:ph type="ftr" sz="quarter" idx="11"/>
          </p:nvPr>
        </p:nvSpPr>
        <p:spPr>
          <a:xfrm>
            <a:off x="301752" y="5342373"/>
            <a:ext cx="3584448" cy="304800"/>
          </a:xfrm>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7" name="16 Dikdörtgen"/>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1161143"/>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Dikdörtgen"/>
          <p:cNvSpPr>
            <a:spLocks noChangeArrowheads="1"/>
          </p:cNvSpPr>
          <p:nvPr/>
        </p:nvSpPr>
        <p:spPr bwMode="auto">
          <a:xfrm>
            <a:off x="149352" y="5323655"/>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Veri Yer Tutucusu"/>
          <p:cNvSpPr>
            <a:spLocks noGrp="1"/>
          </p:cNvSpPr>
          <p:nvPr>
            <p:ph type="dt" sz="half" idx="2"/>
          </p:nvPr>
        </p:nvSpPr>
        <p:spPr>
          <a:xfrm>
            <a:off x="5791200" y="5337487"/>
            <a:ext cx="3044952" cy="304800"/>
          </a:xfrm>
          <a:prstGeom prst="rect">
            <a:avLst/>
          </a:prstGeom>
        </p:spPr>
        <p:txBody>
          <a:bodyPr vert="horz"/>
          <a:lstStyle>
            <a:lvl1pPr algn="r" eaLnBrk="1" latinLnBrk="0" hangingPunct="1">
              <a:defRPr kumimoji="0" sz="1400">
                <a:solidFill>
                  <a:srgbClr val="FFFFFF"/>
                </a:solidFill>
              </a:defRPr>
            </a:lvl1pPr>
          </a:lstStyle>
          <a:p>
            <a:fld id="{E1E94859-ACE6-4884-851F-3E4F9642E9AE}" type="datetimeFigureOut">
              <a:rPr lang="tr-TR" smtClean="0"/>
              <a:t>10.04.2022</a:t>
            </a:fld>
            <a:endParaRPr lang="tr-TR"/>
          </a:p>
        </p:txBody>
      </p:sp>
      <p:sp>
        <p:nvSpPr>
          <p:cNvPr id="3" name="2 Altbilgi Yer Tutucusu"/>
          <p:cNvSpPr>
            <a:spLocks noGrp="1"/>
          </p:cNvSpPr>
          <p:nvPr>
            <p:ph type="ftr" sz="quarter" idx="3"/>
          </p:nvPr>
        </p:nvSpPr>
        <p:spPr>
          <a:xfrm>
            <a:off x="304800" y="5342373"/>
            <a:ext cx="3581400" cy="304800"/>
          </a:xfrm>
          <a:prstGeom prst="rect">
            <a:avLst/>
          </a:prstGeom>
        </p:spPr>
        <p:txBody>
          <a:bodyPr vert="horz"/>
          <a:lstStyle>
            <a:lvl1pPr algn="l" eaLnBrk="1" latinLnBrk="0" hangingPunct="1">
              <a:defRPr kumimoji="0" sz="1200">
                <a:solidFill>
                  <a:srgbClr val="FFFFFF"/>
                </a:solidFill>
              </a:defRPr>
            </a:lvl1pPr>
          </a:lstStyle>
          <a:p>
            <a:endParaRPr lang="tr-TR"/>
          </a:p>
        </p:txBody>
      </p:sp>
      <p:sp>
        <p:nvSpPr>
          <p:cNvPr id="8" name="7 Dikdörtgen"/>
          <p:cNvSpPr>
            <a:spLocks noChangeArrowheads="1"/>
          </p:cNvSpPr>
          <p:nvPr/>
        </p:nvSpPr>
        <p:spPr bwMode="auto">
          <a:xfrm>
            <a:off x="152400" y="12954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9 Düz Bağlayıcı"/>
          <p:cNvSpPr>
            <a:spLocks noChangeShapeType="1"/>
          </p:cNvSpPr>
          <p:nvPr/>
        </p:nvSpPr>
        <p:spPr bwMode="auto">
          <a:xfrm>
            <a:off x="152400" y="106395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11 Oval"/>
          <p:cNvSpPr/>
          <p:nvPr/>
        </p:nvSpPr>
        <p:spPr>
          <a:xfrm>
            <a:off x="4267200" y="796697"/>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Oval"/>
          <p:cNvSpPr/>
          <p:nvPr/>
        </p:nvSpPr>
        <p:spPr>
          <a:xfrm>
            <a:off x="4361688" y="875437"/>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Slayt Numarası Yer Tutucusu"/>
          <p:cNvSpPr>
            <a:spLocks noGrp="1"/>
          </p:cNvSpPr>
          <p:nvPr>
            <p:ph type="sldNum" sz="quarter" idx="4"/>
          </p:nvPr>
        </p:nvSpPr>
        <p:spPr>
          <a:xfrm>
            <a:off x="4343400" y="866812"/>
            <a:ext cx="457200" cy="367771"/>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9F166609-13C3-45F5-BA26-3F2537071996}" type="slidenum">
              <a:rPr lang="tr-TR" smtClean="0"/>
              <a:t>‹#›</a:t>
            </a:fld>
            <a:endParaRPr lang="tr-TR"/>
          </a:p>
        </p:txBody>
      </p:sp>
      <p:sp>
        <p:nvSpPr>
          <p:cNvPr id="22" name="21 Başlık Yer Tutucusu"/>
          <p:cNvSpPr>
            <a:spLocks noGrp="1"/>
          </p:cNvSpPr>
          <p:nvPr>
            <p:ph type="title"/>
          </p:nvPr>
        </p:nvSpPr>
        <p:spPr>
          <a:xfrm>
            <a:off x="301752" y="190500"/>
            <a:ext cx="8534400" cy="632460"/>
          </a:xfrm>
          <a:prstGeom prst="rect">
            <a:avLst/>
          </a:prstGeom>
        </p:spPr>
        <p:txBody>
          <a:bodyPr vert="horz" anchor="b">
            <a:normAutofit/>
          </a:bodyPr>
          <a:lstStyle/>
          <a:p>
            <a:r>
              <a:rPr kumimoji="0" lang="tr-TR"/>
              <a:t>Asıl başlık stili için tıklatın</a:t>
            </a:r>
            <a:endParaRPr kumimoji="0" lang="en-US"/>
          </a:p>
        </p:txBody>
      </p:sp>
      <p:sp>
        <p:nvSpPr>
          <p:cNvPr id="13" name="12 Metin Yer Tutucusu"/>
          <p:cNvSpPr>
            <a:spLocks noGrp="1"/>
          </p:cNvSpPr>
          <p:nvPr>
            <p:ph type="body" idx="1"/>
          </p:nvPr>
        </p:nvSpPr>
        <p:spPr>
          <a:xfrm>
            <a:off x="301752" y="1270000"/>
            <a:ext cx="8534400" cy="3832860"/>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hyperlink" Target="http://www.egitimhane.com/"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hyperlink" Target="http://www.egitimhane.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egitimhane.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14480" y="428608"/>
            <a:ext cx="5676554" cy="2215991"/>
          </a:xfrm>
          <a:prstGeom prst="rect">
            <a:avLst/>
          </a:prstGeom>
          <a:noFill/>
        </p:spPr>
        <p:txBody>
          <a:bodyPr wrap="none" lIns="91440" tIns="45720" rIns="91440" bIns="45720">
            <a:spAutoFit/>
          </a:bodyPr>
          <a:lstStyle/>
          <a:p>
            <a:pPr algn="ctr"/>
            <a:r>
              <a:rPr lang="tr-TR" sz="138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ÇEVRE</a:t>
            </a:r>
          </a:p>
        </p:txBody>
      </p:sp>
      <p:pic>
        <p:nvPicPr>
          <p:cNvPr id="4" name="3 Resim" descr="2-70.jpg"/>
          <p:cNvPicPr>
            <a:picLocks noChangeAspect="1"/>
          </p:cNvPicPr>
          <p:nvPr/>
        </p:nvPicPr>
        <p:blipFill>
          <a:blip r:embed="rId3"/>
          <a:stretch>
            <a:fillRect/>
          </a:stretch>
        </p:blipFill>
        <p:spPr>
          <a:xfrm>
            <a:off x="357158" y="2786062"/>
            <a:ext cx="1699260" cy="1920240"/>
          </a:xfrm>
          <a:prstGeom prst="rect">
            <a:avLst/>
          </a:prstGeom>
        </p:spPr>
      </p:pic>
      <p:pic>
        <p:nvPicPr>
          <p:cNvPr id="5" name="4 Resim" descr="aplumbagcc86a-ve-ucc88ccca7gen.png"/>
          <p:cNvPicPr>
            <a:picLocks noChangeAspect="1"/>
          </p:cNvPicPr>
          <p:nvPr/>
        </p:nvPicPr>
        <p:blipFill>
          <a:blip r:embed="rId4"/>
          <a:stretch>
            <a:fillRect/>
          </a:stretch>
        </p:blipFill>
        <p:spPr>
          <a:xfrm>
            <a:off x="6357950" y="2928938"/>
            <a:ext cx="2476627" cy="1841595"/>
          </a:xfrm>
          <a:prstGeom prst="rect">
            <a:avLst/>
          </a:prstGeom>
        </p:spPr>
      </p:pic>
      <p:pic>
        <p:nvPicPr>
          <p:cNvPr id="6" name="5 Resim" descr="asim-amca-tarla-ccca7evre-uzunlugcc86u.png"/>
          <p:cNvPicPr>
            <a:picLocks noChangeAspect="1"/>
          </p:cNvPicPr>
          <p:nvPr/>
        </p:nvPicPr>
        <p:blipFill>
          <a:blip r:embed="rId5"/>
          <a:stretch>
            <a:fillRect/>
          </a:stretch>
        </p:blipFill>
        <p:spPr>
          <a:xfrm>
            <a:off x="2571736" y="2786062"/>
            <a:ext cx="3264068" cy="2006703"/>
          </a:xfrm>
          <a:prstGeom prst="rect">
            <a:avLst/>
          </a:prstGeom>
        </p:spPr>
      </p:pic>
      <p:sp>
        <p:nvSpPr>
          <p:cNvPr id="3" name="Dikdörtgen 2"/>
          <p:cNvSpPr/>
          <p:nvPr/>
        </p:nvSpPr>
        <p:spPr>
          <a:xfrm>
            <a:off x="3372786" y="5017740"/>
            <a:ext cx="184731" cy="369332"/>
          </a:xfrm>
          <a:prstGeom prst="rect">
            <a:avLst/>
          </a:prstGeom>
        </p:spPr>
        <p:txBody>
          <a:bodyPr wrap="none">
            <a:spAutoFit/>
          </a:bodyPr>
          <a:lstStyle/>
          <a:p>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42856"/>
            <a:ext cx="2428860" cy="1214446"/>
          </a:xfrm>
          <a:prstGeom prst="rect">
            <a:avLst/>
          </a:prstGeom>
          <a:noFill/>
          <a:ln w="9525">
            <a:noFill/>
            <a:miter lim="800000"/>
            <a:headEnd/>
            <a:tailEnd/>
          </a:ln>
          <a:effectLst/>
        </p:spPr>
      </p:pic>
      <p:sp>
        <p:nvSpPr>
          <p:cNvPr id="3" name="2 Dikdörtgen"/>
          <p:cNvSpPr/>
          <p:nvPr/>
        </p:nvSpPr>
        <p:spPr>
          <a:xfrm>
            <a:off x="2428860" y="142856"/>
            <a:ext cx="6572296"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Zeynep, dikdörtgen şeklindeki defterinin çevresinin uzunluğunu sayma çubuklarıyla ölçmüştür. Zeynep’in yaptığı ölçümü inceleyelim.</a:t>
            </a:r>
          </a:p>
        </p:txBody>
      </p:sp>
      <p:pic>
        <p:nvPicPr>
          <p:cNvPr id="8194" name="Picture 2"/>
          <p:cNvPicPr>
            <a:picLocks noChangeAspect="1" noChangeArrowheads="1"/>
          </p:cNvPicPr>
          <p:nvPr/>
        </p:nvPicPr>
        <p:blipFill>
          <a:blip r:embed="rId3"/>
          <a:srcRect/>
          <a:stretch>
            <a:fillRect/>
          </a:stretch>
        </p:blipFill>
        <p:spPr bwMode="auto">
          <a:xfrm>
            <a:off x="0" y="1428740"/>
            <a:ext cx="2490757" cy="2781300"/>
          </a:xfrm>
          <a:prstGeom prst="rect">
            <a:avLst/>
          </a:prstGeom>
          <a:noFill/>
          <a:ln w="9525">
            <a:noFill/>
            <a:miter lim="800000"/>
            <a:headEnd/>
            <a:tailEnd/>
          </a:ln>
          <a:effectLst/>
        </p:spPr>
      </p:pic>
      <p:pic>
        <p:nvPicPr>
          <p:cNvPr id="8195" name="Picture 3"/>
          <p:cNvPicPr>
            <a:picLocks noChangeAspect="1" noChangeArrowheads="1"/>
          </p:cNvPicPr>
          <p:nvPr/>
        </p:nvPicPr>
        <p:blipFill>
          <a:blip r:embed="rId4"/>
          <a:srcRect/>
          <a:stretch>
            <a:fillRect/>
          </a:stretch>
        </p:blipFill>
        <p:spPr bwMode="auto">
          <a:xfrm>
            <a:off x="3571868" y="4143384"/>
            <a:ext cx="1714512" cy="1571616"/>
          </a:xfrm>
          <a:prstGeom prst="rect">
            <a:avLst/>
          </a:prstGeom>
          <a:noFill/>
          <a:ln w="9525">
            <a:noFill/>
            <a:miter lim="800000"/>
            <a:headEnd/>
            <a:tailEnd/>
          </a:ln>
          <a:effectLst/>
        </p:spPr>
      </p:pic>
      <p:pic>
        <p:nvPicPr>
          <p:cNvPr id="8196" name="Picture 4"/>
          <p:cNvPicPr>
            <a:picLocks noChangeAspect="1" noChangeArrowheads="1"/>
          </p:cNvPicPr>
          <p:nvPr/>
        </p:nvPicPr>
        <p:blipFill>
          <a:blip r:embed="rId5"/>
          <a:srcRect/>
          <a:stretch>
            <a:fillRect/>
          </a:stretch>
        </p:blipFill>
        <p:spPr bwMode="auto">
          <a:xfrm>
            <a:off x="0" y="4214822"/>
            <a:ext cx="3552764" cy="1500178"/>
          </a:xfrm>
          <a:prstGeom prst="rect">
            <a:avLst/>
          </a:prstGeom>
          <a:noFill/>
          <a:ln w="9525">
            <a:noFill/>
            <a:miter lim="800000"/>
            <a:headEnd/>
            <a:tailEnd/>
          </a:ln>
          <a:effectLst/>
        </p:spPr>
      </p:pic>
      <p:sp>
        <p:nvSpPr>
          <p:cNvPr id="7" name="6 Dikdörtgen"/>
          <p:cNvSpPr/>
          <p:nvPr/>
        </p:nvSpPr>
        <p:spPr>
          <a:xfrm>
            <a:off x="2500298" y="1428740"/>
            <a:ext cx="2786082" cy="2677656"/>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tr-TR" sz="2400" dirty="0"/>
              <a:t>Zeynep, defterin çevresinin uzunluğunu ölçerken her kenarı bir kere ölçmüştür. Zeynep’in ölçmediği kenar</a:t>
            </a:r>
          </a:p>
          <a:p>
            <a:r>
              <a:rPr lang="tr-TR" sz="2400" dirty="0"/>
              <a:t>kalmamıştır.</a:t>
            </a:r>
          </a:p>
        </p:txBody>
      </p:sp>
      <p:sp>
        <p:nvSpPr>
          <p:cNvPr id="8" name="7 Dikdörtgen"/>
          <p:cNvSpPr/>
          <p:nvPr/>
        </p:nvSpPr>
        <p:spPr>
          <a:xfrm>
            <a:off x="5357818" y="1428740"/>
            <a:ext cx="3643338"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tr-TR" sz="2400" b="1" dirty="0">
                <a:solidFill>
                  <a:srgbClr val="FF0000"/>
                </a:solidFill>
              </a:rPr>
              <a:t>Örnek: </a:t>
            </a:r>
            <a:r>
              <a:rPr lang="tr-TR" sz="2400" b="1" dirty="0"/>
              <a:t>Aşağıdaki şeklin çevre uzunluğunu birlikte hesaplayalım. </a:t>
            </a:r>
            <a:endParaRPr lang="tr-TR" sz="2400" dirty="0"/>
          </a:p>
        </p:txBody>
      </p:sp>
      <p:pic>
        <p:nvPicPr>
          <p:cNvPr id="8197" name="Picture 5"/>
          <p:cNvPicPr>
            <a:picLocks noChangeAspect="1" noChangeArrowheads="1"/>
          </p:cNvPicPr>
          <p:nvPr/>
        </p:nvPicPr>
        <p:blipFill>
          <a:blip r:embed="rId6"/>
          <a:srcRect/>
          <a:stretch>
            <a:fillRect/>
          </a:stretch>
        </p:blipFill>
        <p:spPr bwMode="auto">
          <a:xfrm>
            <a:off x="5357818" y="2714624"/>
            <a:ext cx="3643338" cy="1392135"/>
          </a:xfrm>
          <a:prstGeom prst="rect">
            <a:avLst/>
          </a:prstGeom>
          <a:noFill/>
          <a:ln w="9525">
            <a:noFill/>
            <a:miter lim="800000"/>
            <a:headEnd/>
            <a:tailEnd/>
          </a:ln>
          <a:effectLst/>
        </p:spPr>
      </p:pic>
      <p:sp>
        <p:nvSpPr>
          <p:cNvPr id="10" name="9 Metin kutusu"/>
          <p:cNvSpPr txBox="1"/>
          <p:nvPr/>
        </p:nvSpPr>
        <p:spPr>
          <a:xfrm>
            <a:off x="5286380" y="4071946"/>
            <a:ext cx="3714776" cy="150810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300" dirty="0"/>
              <a:t>Şeklin tüm kenar uzunluklarını topladığımızda çevre uzunluğu, 1+ 3 + 2 + 4 = 10 cm olarak buluruz.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8194"/>
                                        </p:tgtEl>
                                        <p:attrNameLst>
                                          <p:attrName>style.visibility</p:attrName>
                                        </p:attrNameLst>
                                      </p:cBhvr>
                                      <p:to>
                                        <p:strVal val="visible"/>
                                      </p:to>
                                    </p:set>
                                    <p:animEffect transition="in" filter="checkerboard(across)">
                                      <p:cBhvr>
                                        <p:cTn id="10" dur="500"/>
                                        <p:tgtEl>
                                          <p:spTgt spid="819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8196"/>
                                        </p:tgtEl>
                                        <p:attrNameLst>
                                          <p:attrName>style.visibility</p:attrName>
                                        </p:attrNameLst>
                                      </p:cBhvr>
                                      <p:to>
                                        <p:strVal val="visible"/>
                                      </p:to>
                                    </p:set>
                                    <p:animEffect transition="in" filter="checkerboard(across)">
                                      <p:cBhvr>
                                        <p:cTn id="20" dur="500"/>
                                        <p:tgtEl>
                                          <p:spTgt spid="8196"/>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nodeType="withEffect">
                                  <p:stCondLst>
                                    <p:cond delay="0"/>
                                  </p:stCondLst>
                                  <p:childTnLst>
                                    <p:set>
                                      <p:cBhvr>
                                        <p:cTn id="27" dur="1" fill="hold">
                                          <p:stCondLst>
                                            <p:cond delay="0"/>
                                          </p:stCondLst>
                                        </p:cTn>
                                        <p:tgtEl>
                                          <p:spTgt spid="8197"/>
                                        </p:tgtEl>
                                        <p:attrNameLst>
                                          <p:attrName>style.visibility</p:attrName>
                                        </p:attrNameLst>
                                      </p:cBhvr>
                                      <p:to>
                                        <p:strVal val="visible"/>
                                      </p:to>
                                    </p:set>
                                    <p:animEffect transition="in" filter="checkerboard(across)">
                                      <p:cBhvr>
                                        <p:cTn id="28" dur="500"/>
                                        <p:tgtEl>
                                          <p:spTgt spid="819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214294"/>
            <a:ext cx="2428860" cy="1142988"/>
          </a:xfrm>
          <a:prstGeom prst="rect">
            <a:avLst/>
          </a:prstGeom>
          <a:noFill/>
          <a:ln w="9525">
            <a:noFill/>
            <a:miter lim="800000"/>
            <a:headEnd/>
            <a:tailEnd/>
          </a:ln>
          <a:effectLst/>
        </p:spPr>
      </p:pic>
      <p:sp>
        <p:nvSpPr>
          <p:cNvPr id="3" name="2 Dikdörtgen"/>
          <p:cNvSpPr/>
          <p:nvPr/>
        </p:nvSpPr>
        <p:spPr>
          <a:xfrm>
            <a:off x="214282" y="2928938"/>
            <a:ext cx="8715436" cy="15696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Okul bahçesindeki voleybol sahasının çevresinin uzunluğu metre ile ölçülmüştür. Voleybol sahasının tüm kenarları bir kez ölçülerek çevresinin uzunluğu belirlenmiştir. Yapılan ölçüme göre voleybol sahasının çevresinin uzunluğu 54 metredir.</a:t>
            </a:r>
          </a:p>
        </p:txBody>
      </p:sp>
      <p:pic>
        <p:nvPicPr>
          <p:cNvPr id="9218" name="Picture 2"/>
          <p:cNvPicPr>
            <a:picLocks noChangeAspect="1" noChangeArrowheads="1"/>
          </p:cNvPicPr>
          <p:nvPr/>
        </p:nvPicPr>
        <p:blipFill>
          <a:blip r:embed="rId3"/>
          <a:srcRect/>
          <a:stretch>
            <a:fillRect/>
          </a:stretch>
        </p:blipFill>
        <p:spPr bwMode="auto">
          <a:xfrm>
            <a:off x="2500298" y="142856"/>
            <a:ext cx="6489485" cy="2761836"/>
          </a:xfrm>
          <a:prstGeom prst="rect">
            <a:avLst/>
          </a:prstGeom>
          <a:noFill/>
          <a:ln w="9525">
            <a:noFill/>
            <a:miter lim="800000"/>
            <a:headEnd/>
            <a:tailEnd/>
          </a:ln>
          <a:effectLst/>
        </p:spPr>
      </p:pic>
      <p:pic>
        <p:nvPicPr>
          <p:cNvPr id="9219" name="Picture 3"/>
          <p:cNvPicPr>
            <a:picLocks noChangeAspect="1" noChangeArrowheads="1"/>
          </p:cNvPicPr>
          <p:nvPr/>
        </p:nvPicPr>
        <p:blipFill>
          <a:blip r:embed="rId4"/>
          <a:srcRect/>
          <a:stretch>
            <a:fillRect/>
          </a:stretch>
        </p:blipFill>
        <p:spPr bwMode="auto">
          <a:xfrm>
            <a:off x="142844" y="4486275"/>
            <a:ext cx="8858312" cy="12287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checkerboard(across)">
                                      <p:cBhvr>
                                        <p:cTn id="7"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42856"/>
            <a:ext cx="2428860" cy="1142988"/>
          </a:xfrm>
          <a:prstGeom prst="rect">
            <a:avLst/>
          </a:prstGeom>
          <a:noFill/>
          <a:ln w="9525">
            <a:noFill/>
            <a:miter lim="800000"/>
            <a:headEnd/>
            <a:tailEnd/>
          </a:ln>
          <a:effectLst/>
        </p:spPr>
      </p:pic>
      <p:sp>
        <p:nvSpPr>
          <p:cNvPr id="10241" name="Rectangle 1"/>
          <p:cNvSpPr>
            <a:spLocks noChangeArrowheads="1"/>
          </p:cNvSpPr>
          <p:nvPr/>
        </p:nvSpPr>
        <p:spPr bwMode="auto">
          <a:xfrm>
            <a:off x="2428860" y="142856"/>
            <a:ext cx="6500858" cy="1200329"/>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i="0" strike="noStrike" cap="none" normalizeH="0" baseline="0" dirty="0">
                <a:ln>
                  <a:noFill/>
                </a:ln>
                <a:solidFill>
                  <a:schemeClr val="bg1"/>
                </a:solidFill>
                <a:effectLst/>
                <a:ea typeface="Times New Roman" pitchFamily="18" charset="0"/>
                <a:cs typeface="Arial" pitchFamily="34" charset="0"/>
              </a:rPr>
              <a:t>Aşağıdaki resimde Rasim amca’nın tarlasının fotoğrafı görülmektedir. Bu tarlanın toplam çevre uzunluğu nedir. Birlikte bulalım.</a:t>
            </a:r>
            <a:endParaRPr kumimoji="0" lang="tr-TR" sz="4000" i="0" strike="noStrike" cap="none" normalizeH="0" baseline="0" dirty="0">
              <a:ln>
                <a:noFill/>
              </a:ln>
              <a:solidFill>
                <a:schemeClr val="bg1"/>
              </a:solidFill>
              <a:effectLst/>
              <a:cs typeface="Arial" pitchFamily="34" charset="0"/>
            </a:endParaRPr>
          </a:p>
        </p:txBody>
      </p:sp>
      <p:pic>
        <p:nvPicPr>
          <p:cNvPr id="4" name="3 Resim" descr="asim-amca-tarla-c%cc%a7evre-uzunlug%cc%86u">
            <a:hlinkClick r:id="rId4"/>
          </p:cNvPr>
          <p:cNvPicPr/>
          <p:nvPr/>
        </p:nvPicPr>
        <p:blipFill>
          <a:blip r:embed="rId5"/>
          <a:srcRect/>
          <a:stretch>
            <a:fillRect/>
          </a:stretch>
        </p:blipFill>
        <p:spPr bwMode="auto">
          <a:xfrm>
            <a:off x="214282" y="1357302"/>
            <a:ext cx="4857784" cy="3786214"/>
          </a:xfrm>
          <a:prstGeom prst="rect">
            <a:avLst/>
          </a:prstGeom>
          <a:noFill/>
          <a:ln w="9525">
            <a:noFill/>
            <a:miter lim="800000"/>
            <a:headEnd/>
            <a:tailEnd/>
          </a:ln>
        </p:spPr>
      </p:pic>
      <p:sp>
        <p:nvSpPr>
          <p:cNvPr id="10242" name="Rectangle 2"/>
          <p:cNvSpPr>
            <a:spLocks noChangeArrowheads="1"/>
          </p:cNvSpPr>
          <p:nvPr/>
        </p:nvSpPr>
        <p:spPr bwMode="auto">
          <a:xfrm>
            <a:off x="5214942" y="1571616"/>
            <a:ext cx="3714776" cy="3785652"/>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strike="noStrike" cap="none" normalizeH="0" baseline="0" dirty="0">
                <a:ln>
                  <a:noFill/>
                </a:ln>
                <a:solidFill>
                  <a:srgbClr val="FF0000"/>
                </a:solidFill>
                <a:effectLst/>
                <a:ea typeface="Times New Roman" pitchFamily="18" charset="0"/>
                <a:cs typeface="Arial" pitchFamily="34" charset="0"/>
              </a:rPr>
              <a:t>Çözüm:</a:t>
            </a:r>
            <a:r>
              <a:rPr kumimoji="0" lang="tr-TR" sz="2400" b="0" i="0" strike="noStrike" cap="none" normalizeH="0" baseline="0" dirty="0">
                <a:ln>
                  <a:noFill/>
                </a:ln>
                <a:solidFill>
                  <a:srgbClr val="FF0000"/>
                </a:solidFill>
                <a:effectLst/>
                <a:ea typeface="Times New Roman" pitchFamily="18" charset="0"/>
                <a:cs typeface="Arial" pitchFamily="34" charset="0"/>
              </a:rPr>
              <a:t> </a:t>
            </a:r>
            <a:r>
              <a:rPr kumimoji="0" lang="tr-TR" sz="2400" b="0" i="0" strike="noStrike" cap="none" normalizeH="0" baseline="0" dirty="0">
                <a:ln>
                  <a:noFill/>
                </a:ln>
                <a:solidFill>
                  <a:srgbClr val="008080"/>
                </a:solidFill>
                <a:effectLst/>
                <a:ea typeface="Times New Roman" pitchFamily="18" charset="0"/>
                <a:cs typeface="Arial" pitchFamily="34" charset="0"/>
              </a:rPr>
              <a:t>Rasim amcanın tarlasının çevre uzunluğunu bulmak için kenar uzunluklarını toplamamız</a:t>
            </a:r>
            <a:r>
              <a:rPr kumimoji="0" lang="tr-TR" sz="2400" b="0" i="0" strike="noStrike" cap="none" normalizeH="0" dirty="0">
                <a:ln>
                  <a:noFill/>
                </a:ln>
                <a:solidFill>
                  <a:srgbClr val="008080"/>
                </a:solidFill>
                <a:effectLst/>
                <a:ea typeface="Times New Roman" pitchFamily="18" charset="0"/>
                <a:cs typeface="Arial" pitchFamily="34" charset="0"/>
              </a:rPr>
              <a:t> </a:t>
            </a:r>
            <a:r>
              <a:rPr kumimoji="0" lang="tr-TR" sz="2400" b="0" i="0" strike="noStrike" cap="none" normalizeH="0" baseline="0" dirty="0">
                <a:ln>
                  <a:noFill/>
                </a:ln>
                <a:solidFill>
                  <a:srgbClr val="008080"/>
                </a:solidFill>
                <a:effectLst/>
                <a:ea typeface="Times New Roman" pitchFamily="18" charset="0"/>
                <a:cs typeface="Arial" pitchFamily="34" charset="0"/>
              </a:rPr>
              <a:t>gerekmektedir.</a:t>
            </a:r>
            <a:endParaRPr kumimoji="0" lang="tr-TR" sz="2400" b="0" i="0" strike="noStrike" cap="none" normalizeH="0" baseline="0" dirty="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1" i="0" strike="noStrike" cap="none" normalizeH="0" baseline="0" dirty="0">
                <a:ln>
                  <a:noFill/>
                </a:ln>
                <a:solidFill>
                  <a:srgbClr val="FF0000"/>
                </a:solidFill>
                <a:effectLst/>
                <a:ea typeface="Times New Roman" pitchFamily="18" charset="0"/>
                <a:cs typeface="Arial" pitchFamily="34" charset="0"/>
              </a:rPr>
              <a:t>Ç = 15m + 17m + 21m + 35m =</a:t>
            </a:r>
            <a:r>
              <a:rPr kumimoji="0" lang="tr-TR" sz="2400" b="1" i="0" strike="noStrike" cap="none" normalizeH="0" dirty="0">
                <a:ln>
                  <a:noFill/>
                </a:ln>
                <a:solidFill>
                  <a:srgbClr val="FF0000"/>
                </a:solidFill>
                <a:effectLst/>
                <a:ea typeface="Times New Roman" pitchFamily="18" charset="0"/>
                <a:cs typeface="Arial" pitchFamily="34" charset="0"/>
              </a:rPr>
              <a:t> </a:t>
            </a:r>
            <a:r>
              <a:rPr kumimoji="0" lang="tr-TR" sz="2400" b="1" i="0" strike="noStrike" cap="none" normalizeH="0" baseline="0" dirty="0">
                <a:ln>
                  <a:noFill/>
                </a:ln>
                <a:solidFill>
                  <a:srgbClr val="FF0000"/>
                </a:solidFill>
                <a:effectLst/>
                <a:ea typeface="Times New Roman" pitchFamily="18" charset="0"/>
                <a:cs typeface="Arial" pitchFamily="34" charset="0"/>
              </a:rPr>
              <a:t>88m</a:t>
            </a:r>
            <a:r>
              <a:rPr kumimoji="0" lang="tr-TR" sz="2400" b="0" i="0" strike="noStrike" cap="none" normalizeH="0" baseline="0" dirty="0">
                <a:ln>
                  <a:noFill/>
                </a:ln>
                <a:solidFill>
                  <a:srgbClr val="008080"/>
                </a:solidFill>
                <a:effectLst/>
                <a:ea typeface="Times New Roman" pitchFamily="18" charset="0"/>
                <a:cs typeface="Arial" pitchFamily="34" charset="0"/>
              </a:rPr>
              <a:t> bulunur.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strike="noStrike" cap="none" normalizeH="0" baseline="0" dirty="0">
                <a:ln>
                  <a:noFill/>
                </a:ln>
                <a:solidFill>
                  <a:srgbClr val="008080"/>
                </a:solidFill>
                <a:effectLst/>
                <a:ea typeface="Times New Roman" pitchFamily="18" charset="0"/>
                <a:cs typeface="Arial" pitchFamily="34" charset="0"/>
              </a:rPr>
              <a:t>Rasim amcanın tarlasının çevresi </a:t>
            </a:r>
            <a:r>
              <a:rPr kumimoji="0" lang="tr-TR" sz="2400" b="1" i="0" u="sng" strike="noStrike" cap="none" normalizeH="0" baseline="0" dirty="0">
                <a:ln>
                  <a:noFill/>
                </a:ln>
                <a:solidFill>
                  <a:srgbClr val="FF0000"/>
                </a:solidFill>
                <a:effectLst/>
                <a:ea typeface="Times New Roman" pitchFamily="18" charset="0"/>
                <a:cs typeface="Arial" pitchFamily="34" charset="0"/>
              </a:rPr>
              <a:t>88 metre </a:t>
            </a:r>
            <a:r>
              <a:rPr kumimoji="0" lang="tr-TR" sz="2400" b="0" i="0" strike="noStrike" cap="none" normalizeH="0" baseline="0" dirty="0">
                <a:ln>
                  <a:noFill/>
                </a:ln>
                <a:solidFill>
                  <a:srgbClr val="008080"/>
                </a:solidFill>
                <a:effectLst/>
                <a:ea typeface="Times New Roman" pitchFamily="18" charset="0"/>
                <a:cs typeface="Arial" pitchFamily="34" charset="0"/>
              </a:rPr>
              <a:t>uzunluğundadır.</a:t>
            </a:r>
            <a:endParaRPr kumimoji="0" lang="tr-TR" sz="2400" b="0" i="0" strike="noStrike" cap="none" normalizeH="0" baseline="0" dirty="0">
              <a:ln>
                <a:noFill/>
              </a:ln>
              <a:solidFill>
                <a:schemeClr val="tx1"/>
              </a:solidFill>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heckerboard(across)">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2428860" cy="1142988"/>
          </a:xfrm>
          <a:prstGeom prst="rect">
            <a:avLst/>
          </a:prstGeom>
          <a:noFill/>
          <a:ln w="9525">
            <a:noFill/>
            <a:miter lim="800000"/>
            <a:headEnd/>
            <a:tailEnd/>
          </a:ln>
          <a:effectLst/>
        </p:spPr>
      </p:pic>
      <p:sp>
        <p:nvSpPr>
          <p:cNvPr id="25601" name="Rectangle 1"/>
          <p:cNvSpPr>
            <a:spLocks noChangeArrowheads="1"/>
          </p:cNvSpPr>
          <p:nvPr/>
        </p:nvSpPr>
        <p:spPr bwMode="auto">
          <a:xfrm>
            <a:off x="2428860" y="142856"/>
            <a:ext cx="6500858" cy="1200329"/>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0" i="0" strike="noStrike" cap="none" normalizeH="0" baseline="0" dirty="0">
                <a:ln>
                  <a:noFill/>
                </a:ln>
                <a:solidFill>
                  <a:schemeClr val="bg1"/>
                </a:solidFill>
                <a:effectLst/>
                <a:ea typeface="Times New Roman" pitchFamily="18" charset="0"/>
                <a:cs typeface="Arial" pitchFamily="34" charset="0"/>
              </a:rPr>
              <a:t>Aşağıdaki şekillerin çevre uzunluklarını birlikte hesaplayalım. Çevre uzunluğu en fazla ve en az olanları da belirleyelim</a:t>
            </a:r>
            <a:r>
              <a:rPr kumimoji="0" lang="tr-TR" sz="2400" b="0" i="0" strike="noStrike" cap="none" normalizeH="0" baseline="0" dirty="0">
                <a:ln>
                  <a:noFill/>
                </a:ln>
                <a:solidFill>
                  <a:schemeClr val="bg1"/>
                </a:solidFill>
                <a:effectLst/>
                <a:cs typeface="Arial" pitchFamily="34" charset="0"/>
              </a:rPr>
              <a:t> </a:t>
            </a:r>
          </a:p>
        </p:txBody>
      </p:sp>
      <p:pic>
        <p:nvPicPr>
          <p:cNvPr id="4" name="3 Resim" descr="eometrik-s%cc%a7ekiller-c%cc%a7evre-uzunluklarini-bulalim"/>
          <p:cNvPicPr/>
          <p:nvPr/>
        </p:nvPicPr>
        <p:blipFill>
          <a:blip r:embed="rId3"/>
          <a:srcRect/>
          <a:stretch>
            <a:fillRect/>
          </a:stretch>
        </p:blipFill>
        <p:spPr bwMode="auto">
          <a:xfrm>
            <a:off x="214282" y="1428740"/>
            <a:ext cx="8715436" cy="2500330"/>
          </a:xfrm>
          <a:prstGeom prst="rect">
            <a:avLst/>
          </a:prstGeom>
          <a:noFill/>
          <a:ln w="9525">
            <a:noFill/>
            <a:miter lim="800000"/>
            <a:headEnd/>
            <a:tailEnd/>
          </a:ln>
        </p:spPr>
      </p:pic>
      <p:sp>
        <p:nvSpPr>
          <p:cNvPr id="25602" name="Rectangle 2"/>
          <p:cNvSpPr>
            <a:spLocks noChangeArrowheads="1"/>
          </p:cNvSpPr>
          <p:nvPr/>
        </p:nvSpPr>
        <p:spPr bwMode="auto">
          <a:xfrm>
            <a:off x="214282" y="3929070"/>
            <a:ext cx="8715436" cy="52322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strike="noStrike" cap="none" normalizeH="0" baseline="0" dirty="0">
                <a:ln>
                  <a:noFill/>
                </a:ln>
                <a:solidFill>
                  <a:srgbClr val="008080"/>
                </a:solidFill>
                <a:effectLst/>
                <a:latin typeface="Arial" pitchFamily="34" charset="0"/>
                <a:ea typeface="Times New Roman" pitchFamily="18" charset="0"/>
                <a:cs typeface="Arial" pitchFamily="34" charset="0"/>
              </a:rPr>
              <a:t>a) </a:t>
            </a:r>
            <a:r>
              <a:rPr kumimoji="0" lang="tr-TR" sz="2800" b="0" i="0" strike="noStrike" cap="none" normalizeH="0" baseline="0" dirty="0">
                <a:ln>
                  <a:noFill/>
                </a:ln>
                <a:solidFill>
                  <a:srgbClr val="008080"/>
                </a:solidFill>
                <a:effectLst/>
                <a:latin typeface="Calibri"/>
                <a:ea typeface="Times New Roman" pitchFamily="18" charset="0"/>
                <a:cs typeface="Arial" pitchFamily="34" charset="0"/>
              </a:rPr>
              <a:t>Ç</a:t>
            </a:r>
            <a:r>
              <a:rPr kumimoji="0" lang="tr-TR" sz="2800" b="0" i="0" strike="noStrike" cap="none" normalizeH="0" baseline="0" dirty="0">
                <a:ln>
                  <a:noFill/>
                </a:ln>
                <a:solidFill>
                  <a:srgbClr val="008080"/>
                </a:solidFill>
                <a:effectLst/>
                <a:latin typeface="Arial" pitchFamily="34" charset="0"/>
                <a:ea typeface="Times New Roman" pitchFamily="18" charset="0"/>
                <a:cs typeface="Arial" pitchFamily="34" charset="0"/>
              </a:rPr>
              <a:t> = 2cm + 3cm + 3cm + 2cm = 10cm</a:t>
            </a:r>
            <a:endParaRPr kumimoji="0" lang="tr-TR" sz="4400" b="0" i="0" strike="noStrike" cap="none" normalizeH="0" baseline="0" dirty="0">
              <a:ln>
                <a:noFill/>
              </a:ln>
              <a:solidFill>
                <a:schemeClr val="tx1"/>
              </a:solidFill>
              <a:effectLst/>
              <a:latin typeface="Arial" pitchFamily="34" charset="0"/>
              <a:cs typeface="Arial" pitchFamily="34" charset="0"/>
            </a:endParaRPr>
          </a:p>
        </p:txBody>
      </p:sp>
      <p:sp>
        <p:nvSpPr>
          <p:cNvPr id="25603" name="Rectangle 3"/>
          <p:cNvSpPr>
            <a:spLocks noChangeArrowheads="1"/>
          </p:cNvSpPr>
          <p:nvPr/>
        </p:nvSpPr>
        <p:spPr bwMode="auto">
          <a:xfrm>
            <a:off x="214282" y="5000640"/>
            <a:ext cx="8715436" cy="52322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strike="noStrike" cap="none" normalizeH="0" baseline="0" dirty="0">
                <a:ln>
                  <a:noFill/>
                </a:ln>
                <a:solidFill>
                  <a:schemeClr val="bg1"/>
                </a:solidFill>
                <a:effectLst/>
                <a:latin typeface="Arial" pitchFamily="34" charset="0"/>
                <a:ea typeface="Times New Roman" pitchFamily="18" charset="0"/>
                <a:cs typeface="Arial" pitchFamily="34" charset="0"/>
              </a:rPr>
              <a:t>c)  </a:t>
            </a:r>
            <a:r>
              <a:rPr kumimoji="0" lang="tr-TR" sz="2800" b="0" i="0" strike="noStrike" cap="none" normalizeH="0" baseline="0" dirty="0">
                <a:ln>
                  <a:noFill/>
                </a:ln>
                <a:solidFill>
                  <a:schemeClr val="bg1"/>
                </a:solidFill>
                <a:effectLst/>
                <a:latin typeface="Calibri"/>
                <a:ea typeface="Times New Roman" pitchFamily="18" charset="0"/>
                <a:cs typeface="Arial" pitchFamily="34" charset="0"/>
              </a:rPr>
              <a:t>Ç</a:t>
            </a:r>
            <a:r>
              <a:rPr kumimoji="0" lang="tr-TR" sz="2800" b="0" i="0" strike="noStrike" cap="none" normalizeH="0" baseline="0" dirty="0">
                <a:ln>
                  <a:noFill/>
                </a:ln>
                <a:solidFill>
                  <a:schemeClr val="bg1"/>
                </a:solidFill>
                <a:effectLst/>
                <a:latin typeface="Arial" pitchFamily="34" charset="0"/>
                <a:ea typeface="Times New Roman" pitchFamily="18" charset="0"/>
                <a:cs typeface="Arial" pitchFamily="34" charset="0"/>
              </a:rPr>
              <a:t> = 6cm + 2cm + 6cm + 2cm = 16cm</a:t>
            </a:r>
            <a:endParaRPr kumimoji="0" lang="tr-TR" sz="2800" b="0" i="0" strike="noStrike" cap="none" normalizeH="0" baseline="0" dirty="0">
              <a:ln>
                <a:noFill/>
              </a:ln>
              <a:solidFill>
                <a:schemeClr val="bg1"/>
              </a:solidFill>
              <a:effectLst/>
              <a:latin typeface="Arial" pitchFamily="34" charset="0"/>
              <a:cs typeface="Arial" pitchFamily="34" charset="0"/>
            </a:endParaRPr>
          </a:p>
        </p:txBody>
      </p:sp>
      <p:sp>
        <p:nvSpPr>
          <p:cNvPr id="7" name="6 Dikdörtgen"/>
          <p:cNvSpPr/>
          <p:nvPr/>
        </p:nvSpPr>
        <p:spPr>
          <a:xfrm>
            <a:off x="214282" y="4500574"/>
            <a:ext cx="8715436" cy="52322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lvl="0" fontAlgn="base">
              <a:spcBef>
                <a:spcPct val="0"/>
              </a:spcBef>
              <a:spcAft>
                <a:spcPct val="0"/>
              </a:spcAft>
            </a:pPr>
            <a:r>
              <a:rPr kumimoji="0" lang="tr-TR" sz="2800" b="0" i="0" strike="noStrike" cap="none" normalizeH="0" baseline="0" dirty="0">
                <a:ln>
                  <a:noFill/>
                </a:ln>
                <a:solidFill>
                  <a:schemeClr val="bg1"/>
                </a:solidFill>
                <a:effectLst/>
                <a:latin typeface="Arial" pitchFamily="34" charset="0"/>
                <a:ea typeface="Times New Roman" pitchFamily="18" charset="0"/>
                <a:cs typeface="Arial" pitchFamily="34" charset="0"/>
              </a:rPr>
              <a:t>b)  </a:t>
            </a:r>
            <a:r>
              <a:rPr kumimoji="0" lang="tr-TR" sz="2800" b="0" i="0" strike="noStrike" cap="none" normalizeH="0" baseline="0" dirty="0">
                <a:ln>
                  <a:noFill/>
                </a:ln>
                <a:solidFill>
                  <a:schemeClr val="bg1"/>
                </a:solidFill>
                <a:effectLst/>
                <a:latin typeface="Calibri"/>
                <a:ea typeface="Times New Roman" pitchFamily="18" charset="0"/>
                <a:cs typeface="Arial" pitchFamily="34" charset="0"/>
              </a:rPr>
              <a:t>Ç</a:t>
            </a:r>
            <a:r>
              <a:rPr kumimoji="0" lang="tr-TR" sz="2800" b="0" i="0" strike="noStrike" cap="none" normalizeH="0" baseline="0" dirty="0">
                <a:ln>
                  <a:noFill/>
                </a:ln>
                <a:solidFill>
                  <a:schemeClr val="bg1"/>
                </a:solidFill>
                <a:effectLst/>
                <a:latin typeface="Arial" pitchFamily="34" charset="0"/>
                <a:ea typeface="Times New Roman" pitchFamily="18" charset="0"/>
                <a:cs typeface="Arial" pitchFamily="34" charset="0"/>
              </a:rPr>
              <a:t> = 3cm + 3cm + 5cm + 2cm + 5cm = 18cm</a:t>
            </a:r>
            <a:endParaRPr kumimoji="0" lang="tr-TR" sz="2800" b="0" i="0" strike="noStrike" cap="none" normalizeH="0" baseline="0" dirty="0">
              <a:ln>
                <a:noFill/>
              </a:ln>
              <a:solidFill>
                <a:schemeClr val="bg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5602"/>
                                        </p:tgtEl>
                                        <p:attrNameLst>
                                          <p:attrName>style.visibility</p:attrName>
                                        </p:attrNameLst>
                                      </p:cBhvr>
                                      <p:to>
                                        <p:strVal val="visible"/>
                                      </p:to>
                                    </p:set>
                                    <p:animEffect transition="in" filter="checkerboard(across)">
                                      <p:cBhvr>
                                        <p:cTn id="12" dur="500"/>
                                        <p:tgtEl>
                                          <p:spTgt spid="2560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5603"/>
                                        </p:tgtEl>
                                        <p:attrNameLst>
                                          <p:attrName>style.visibility</p:attrName>
                                        </p:attrNameLst>
                                      </p:cBhvr>
                                      <p:to>
                                        <p:strVal val="visible"/>
                                      </p:to>
                                    </p:set>
                                    <p:animEffect transition="in" filter="checkerboard(across)">
                                      <p:cBhvr>
                                        <p:cTn id="22"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3"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14282" y="100838"/>
            <a:ext cx="2062772" cy="970712"/>
          </a:xfrm>
          <a:prstGeom prst="rect">
            <a:avLst/>
          </a:prstGeom>
          <a:noFill/>
          <a:ln w="9525">
            <a:noFill/>
            <a:miter lim="800000"/>
            <a:headEnd/>
            <a:tailEnd/>
          </a:ln>
          <a:effectLst/>
        </p:spPr>
      </p:pic>
      <p:sp>
        <p:nvSpPr>
          <p:cNvPr id="3" name="2 Dikdörtgen"/>
          <p:cNvSpPr/>
          <p:nvPr/>
        </p:nvSpPr>
        <p:spPr>
          <a:xfrm>
            <a:off x="2285984" y="142856"/>
            <a:ext cx="6715172"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Kare şeklindeki sehpanın çevresinin uzunluğu metreyle ölçülerek belirlenmiştir.</a:t>
            </a:r>
          </a:p>
        </p:txBody>
      </p:sp>
      <p:pic>
        <p:nvPicPr>
          <p:cNvPr id="26626" name="Picture 2"/>
          <p:cNvPicPr>
            <a:picLocks noChangeAspect="1" noChangeArrowheads="1"/>
          </p:cNvPicPr>
          <p:nvPr/>
        </p:nvPicPr>
        <p:blipFill>
          <a:blip r:embed="rId3"/>
          <a:srcRect/>
          <a:stretch>
            <a:fillRect/>
          </a:stretch>
        </p:blipFill>
        <p:spPr bwMode="auto">
          <a:xfrm>
            <a:off x="214281" y="1142988"/>
            <a:ext cx="4870163" cy="4143404"/>
          </a:xfrm>
          <a:prstGeom prst="rect">
            <a:avLst/>
          </a:prstGeom>
          <a:noFill/>
          <a:ln w="9525">
            <a:noFill/>
            <a:miter lim="800000"/>
            <a:headEnd/>
            <a:tailEnd/>
          </a:ln>
          <a:effectLst/>
        </p:spPr>
      </p:pic>
      <p:sp>
        <p:nvSpPr>
          <p:cNvPr id="5" name="4 Dikdörtgen"/>
          <p:cNvSpPr/>
          <p:nvPr/>
        </p:nvSpPr>
        <p:spPr>
          <a:xfrm>
            <a:off x="5143504" y="1142988"/>
            <a:ext cx="3857652" cy="40934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tr-TR" sz="2600" dirty="0"/>
              <a:t>Kare şeklindeki sehpanın tüm kenarlarının uzunlukları metreyle bir kez ölçülmüştür. Ölçülmeyen kenar kalmamasına dikkat edilmiştir. </a:t>
            </a:r>
            <a:r>
              <a:rPr lang="sv-SE" sz="2600" dirty="0"/>
              <a:t>Yapılan ölçüme göre kare şeklindeki</a:t>
            </a:r>
            <a:r>
              <a:rPr lang="tr-TR" sz="2600" dirty="0"/>
              <a:t> sehpanın çevresinin uzunluğu 280 </a:t>
            </a:r>
            <a:r>
              <a:rPr lang="tr-TR" sz="2600" dirty="0" err="1"/>
              <a:t>cm’dir</a:t>
            </a:r>
            <a:r>
              <a:rPr lang="tr-TR" sz="26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14282" y="100838"/>
            <a:ext cx="2062772" cy="970712"/>
          </a:xfrm>
          <a:prstGeom prst="rect">
            <a:avLst/>
          </a:prstGeom>
          <a:noFill/>
          <a:ln w="9525">
            <a:noFill/>
            <a:miter lim="800000"/>
            <a:headEnd/>
            <a:tailEnd/>
          </a:ln>
          <a:effectLst/>
        </p:spPr>
      </p:pic>
      <p:sp>
        <p:nvSpPr>
          <p:cNvPr id="3" name="2 Dikdörtgen"/>
          <p:cNvSpPr/>
          <p:nvPr/>
        </p:nvSpPr>
        <p:spPr>
          <a:xfrm>
            <a:off x="2285984" y="142856"/>
            <a:ext cx="6715172" cy="15696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Ahmet, etkinliğinde kullanmak için kartondan kestiği şekillerin çevrelerinin uzunluklarını ölçmüştür. Şekillerin çevrelerinin uzunluklarını üzerlerine yazmıştır. İnceleyelim.</a:t>
            </a:r>
          </a:p>
        </p:txBody>
      </p:sp>
      <p:pic>
        <p:nvPicPr>
          <p:cNvPr id="27650" name="Picture 2">
            <a:hlinkClick r:id="rId4"/>
          </p:cNvPr>
          <p:cNvPicPr>
            <a:picLocks noChangeAspect="1" noChangeArrowheads="1"/>
          </p:cNvPicPr>
          <p:nvPr/>
        </p:nvPicPr>
        <p:blipFill>
          <a:blip r:embed="rId5"/>
          <a:srcRect/>
          <a:stretch>
            <a:fillRect/>
          </a:stretch>
        </p:blipFill>
        <p:spPr bwMode="auto">
          <a:xfrm>
            <a:off x="214282" y="1742038"/>
            <a:ext cx="8715436" cy="3801503"/>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3"/>
          <p:cNvPicPr>
            <a:picLocks noChangeAspect="1" noChangeArrowheads="1"/>
          </p:cNvPicPr>
          <p:nvPr/>
        </p:nvPicPr>
        <p:blipFill>
          <a:blip r:embed="rId2"/>
          <a:srcRect/>
          <a:stretch>
            <a:fillRect/>
          </a:stretch>
        </p:blipFill>
        <p:spPr bwMode="auto">
          <a:xfrm>
            <a:off x="357158" y="214294"/>
            <a:ext cx="3929090" cy="962025"/>
          </a:xfrm>
          <a:prstGeom prst="rect">
            <a:avLst/>
          </a:prstGeom>
          <a:noFill/>
          <a:ln w="9525">
            <a:noFill/>
            <a:miter lim="800000"/>
            <a:headEnd/>
            <a:tailEnd/>
          </a:ln>
          <a:effectLst/>
        </p:spPr>
      </p:pic>
      <p:pic>
        <p:nvPicPr>
          <p:cNvPr id="28676" name="Picture 4"/>
          <p:cNvPicPr>
            <a:picLocks noChangeAspect="1" noChangeArrowheads="1"/>
          </p:cNvPicPr>
          <p:nvPr/>
        </p:nvPicPr>
        <p:blipFill>
          <a:blip r:embed="rId3"/>
          <a:srcRect/>
          <a:stretch>
            <a:fillRect/>
          </a:stretch>
        </p:blipFill>
        <p:spPr bwMode="auto">
          <a:xfrm>
            <a:off x="214281" y="1285864"/>
            <a:ext cx="4214843" cy="3929090"/>
          </a:xfrm>
          <a:prstGeom prst="rect">
            <a:avLst/>
          </a:prstGeom>
          <a:noFill/>
          <a:ln w="9525">
            <a:noFill/>
            <a:miter lim="800000"/>
            <a:headEnd/>
            <a:tailEnd/>
          </a:ln>
          <a:effectLst/>
        </p:spPr>
      </p:pic>
      <p:sp>
        <p:nvSpPr>
          <p:cNvPr id="5" name="4 Metin kutusu"/>
          <p:cNvSpPr txBox="1"/>
          <p:nvPr/>
        </p:nvSpPr>
        <p:spPr>
          <a:xfrm>
            <a:off x="4643438" y="142856"/>
            <a:ext cx="4286280" cy="15696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2400" dirty="0"/>
              <a:t>Yandaki görselde geometrik tahtası üzerinde lastik ile oluşturulan karenin çevresinin kaç birim olduğunu bulalım.</a:t>
            </a:r>
          </a:p>
        </p:txBody>
      </p:sp>
      <p:sp>
        <p:nvSpPr>
          <p:cNvPr id="6" name="5 Metin kutusu"/>
          <p:cNvSpPr txBox="1"/>
          <p:nvPr/>
        </p:nvSpPr>
        <p:spPr>
          <a:xfrm>
            <a:off x="4500562" y="1714492"/>
            <a:ext cx="4429156" cy="3857090"/>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buFont typeface="Wingdings" pitchFamily="2" charset="2"/>
              <a:buChar char="q"/>
            </a:pPr>
            <a:r>
              <a:rPr lang="tr-TR" sz="2400" dirty="0"/>
              <a:t> Geometri tahtası üzerindeki her iki nokta arası 1 birimdir. </a:t>
            </a:r>
          </a:p>
          <a:p>
            <a:pPr>
              <a:buFont typeface="Wingdings" pitchFamily="2" charset="2"/>
              <a:buChar char="q"/>
            </a:pPr>
            <a:r>
              <a:rPr lang="tr-TR" sz="2400" dirty="0"/>
              <a:t> Karenin bir kenarının uzunluğu 3 birim uzunluğundadır.</a:t>
            </a:r>
          </a:p>
          <a:p>
            <a:pPr>
              <a:buFont typeface="Wingdings" pitchFamily="2" charset="2"/>
              <a:buChar char="q"/>
            </a:pPr>
            <a:r>
              <a:rPr lang="tr-TR" sz="2400" dirty="0"/>
              <a:t> Karenin 4 kenarı vardır. Tüm kenar uzunlukları eşit uzunluktadır.</a:t>
            </a:r>
          </a:p>
          <a:p>
            <a:pPr>
              <a:buFont typeface="Wingdings" pitchFamily="2" charset="2"/>
              <a:buChar char="q"/>
            </a:pPr>
            <a:r>
              <a:rPr lang="tr-TR" sz="2400" dirty="0"/>
              <a:t> Geometri tahtasındaki karenin çevre uzunluğu; 4X3=12 birimdir.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142856"/>
            <a:ext cx="3786214"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b="1" dirty="0"/>
              <a:t>Karenin Çevre Uzunluğu </a:t>
            </a:r>
          </a:p>
        </p:txBody>
      </p:sp>
      <p:pic>
        <p:nvPicPr>
          <p:cNvPr id="29699" name="Picture 3"/>
          <p:cNvPicPr>
            <a:picLocks noChangeAspect="1" noChangeArrowheads="1"/>
          </p:cNvPicPr>
          <p:nvPr/>
        </p:nvPicPr>
        <p:blipFill>
          <a:blip r:embed="rId2"/>
          <a:srcRect/>
          <a:stretch>
            <a:fillRect/>
          </a:stretch>
        </p:blipFill>
        <p:spPr bwMode="auto">
          <a:xfrm>
            <a:off x="214282" y="642922"/>
            <a:ext cx="8715436" cy="3500462"/>
          </a:xfrm>
          <a:prstGeom prst="rect">
            <a:avLst/>
          </a:prstGeom>
          <a:noFill/>
          <a:ln w="9525">
            <a:noFill/>
            <a:miter lim="800000"/>
            <a:headEnd/>
            <a:tailEnd/>
          </a:ln>
          <a:effectLst/>
        </p:spPr>
      </p:pic>
      <p:pic>
        <p:nvPicPr>
          <p:cNvPr id="5" name="Picture 2"/>
          <p:cNvPicPr>
            <a:picLocks noChangeAspect="1" noChangeArrowheads="1"/>
          </p:cNvPicPr>
          <p:nvPr/>
        </p:nvPicPr>
        <p:blipFill>
          <a:blip r:embed="rId3"/>
          <a:srcRect/>
          <a:stretch>
            <a:fillRect/>
          </a:stretch>
        </p:blipFill>
        <p:spPr bwMode="auto">
          <a:xfrm>
            <a:off x="5929322" y="3467420"/>
            <a:ext cx="2890837" cy="2045416"/>
          </a:xfrm>
          <a:prstGeom prst="rect">
            <a:avLst/>
          </a:prstGeom>
          <a:noFill/>
          <a:ln w="9525">
            <a:noFill/>
            <a:miter lim="800000"/>
            <a:headEnd/>
            <a:tailEnd/>
          </a:ln>
          <a:effectLst/>
        </p:spPr>
      </p:pic>
      <p:pic>
        <p:nvPicPr>
          <p:cNvPr id="29701" name="Picture 5"/>
          <p:cNvPicPr>
            <a:picLocks noChangeAspect="1" noChangeArrowheads="1"/>
          </p:cNvPicPr>
          <p:nvPr/>
        </p:nvPicPr>
        <p:blipFill>
          <a:blip r:embed="rId4"/>
          <a:srcRect/>
          <a:stretch>
            <a:fillRect/>
          </a:stretch>
        </p:blipFill>
        <p:spPr bwMode="auto">
          <a:xfrm>
            <a:off x="3246020" y="3500442"/>
            <a:ext cx="2733279" cy="2071702"/>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285852" y="142856"/>
            <a:ext cx="4643470" cy="49244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600" b="1" dirty="0"/>
              <a:t>Dikdörtgenin Çevre Uzunluğu </a:t>
            </a:r>
          </a:p>
        </p:txBody>
      </p:sp>
      <p:pic>
        <p:nvPicPr>
          <p:cNvPr id="30723" name="Picture 3"/>
          <p:cNvPicPr>
            <a:picLocks noChangeAspect="1" noChangeArrowheads="1"/>
          </p:cNvPicPr>
          <p:nvPr/>
        </p:nvPicPr>
        <p:blipFill>
          <a:blip r:embed="rId2"/>
          <a:srcRect/>
          <a:stretch>
            <a:fillRect/>
          </a:stretch>
        </p:blipFill>
        <p:spPr bwMode="auto">
          <a:xfrm>
            <a:off x="214282" y="714360"/>
            <a:ext cx="6929454" cy="4857784"/>
          </a:xfrm>
          <a:prstGeom prst="rect">
            <a:avLst/>
          </a:prstGeom>
          <a:noFill/>
          <a:ln w="9525">
            <a:noFill/>
            <a:miter lim="800000"/>
            <a:headEnd/>
            <a:tailEnd/>
          </a:ln>
          <a:effectLst/>
        </p:spPr>
      </p:pic>
      <p:pic>
        <p:nvPicPr>
          <p:cNvPr id="5" name="Picture 2"/>
          <p:cNvPicPr>
            <a:picLocks noChangeAspect="1" noChangeArrowheads="1"/>
          </p:cNvPicPr>
          <p:nvPr/>
        </p:nvPicPr>
        <p:blipFill>
          <a:blip r:embed="rId3"/>
          <a:srcRect/>
          <a:stretch>
            <a:fillRect/>
          </a:stretch>
        </p:blipFill>
        <p:spPr bwMode="auto">
          <a:xfrm>
            <a:off x="7147307" y="1000112"/>
            <a:ext cx="1996693" cy="3857652"/>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000232" y="142856"/>
            <a:ext cx="6929486" cy="178510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200" dirty="0"/>
              <a:t>Noktalı kâğıt üzerine çizilen şekillerin çevrelerinin uzunluklarını bulalım.Şekillerin çevrelerinin uzunluklarını bulmak için noktalı kâğıtta iki nokta arasını bir birim olarak kabul edelim. Şekillerin bir köşesinden başlayarak bütün kenarlarındaki birim sayılarını sayalım.</a:t>
            </a:r>
          </a:p>
        </p:txBody>
      </p:sp>
      <p:pic>
        <p:nvPicPr>
          <p:cNvPr id="3" name="Picture 2"/>
          <p:cNvPicPr>
            <a:picLocks noChangeAspect="1" noChangeArrowheads="1"/>
          </p:cNvPicPr>
          <p:nvPr/>
        </p:nvPicPr>
        <p:blipFill>
          <a:blip r:embed="rId3"/>
          <a:srcRect/>
          <a:stretch>
            <a:fillRect/>
          </a:stretch>
        </p:blipFill>
        <p:spPr bwMode="auto">
          <a:xfrm>
            <a:off x="214282" y="100838"/>
            <a:ext cx="1785950" cy="840443"/>
          </a:xfrm>
          <a:prstGeom prst="rect">
            <a:avLst/>
          </a:prstGeom>
          <a:noFill/>
          <a:ln w="9525">
            <a:noFill/>
            <a:miter lim="800000"/>
            <a:headEnd/>
            <a:tailEnd/>
          </a:ln>
          <a:effectLst/>
        </p:spPr>
      </p:pic>
      <p:pic>
        <p:nvPicPr>
          <p:cNvPr id="31746" name="Picture 2"/>
          <p:cNvPicPr>
            <a:picLocks noChangeAspect="1" noChangeArrowheads="1"/>
          </p:cNvPicPr>
          <p:nvPr/>
        </p:nvPicPr>
        <p:blipFill>
          <a:blip r:embed="rId4"/>
          <a:srcRect/>
          <a:stretch>
            <a:fillRect/>
          </a:stretch>
        </p:blipFill>
        <p:spPr bwMode="auto">
          <a:xfrm>
            <a:off x="214281" y="2000244"/>
            <a:ext cx="4404466" cy="3571900"/>
          </a:xfrm>
          <a:prstGeom prst="rect">
            <a:avLst/>
          </a:prstGeom>
          <a:noFill/>
          <a:ln w="9525">
            <a:noFill/>
            <a:miter lim="800000"/>
            <a:headEnd/>
            <a:tailEnd/>
          </a:ln>
          <a:effectLst/>
        </p:spPr>
      </p:pic>
      <p:sp>
        <p:nvSpPr>
          <p:cNvPr id="5" name="4 Dikdörtgen"/>
          <p:cNvSpPr/>
          <p:nvPr/>
        </p:nvSpPr>
        <p:spPr>
          <a:xfrm>
            <a:off x="4857752" y="2357434"/>
            <a:ext cx="4071966" cy="2246769"/>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tr-TR" sz="2800" dirty="0"/>
              <a:t>Karenin kenarlarının toplam uzunluğu 32 birimdir. </a:t>
            </a:r>
          </a:p>
          <a:p>
            <a:r>
              <a:rPr lang="tr-TR" sz="2800" dirty="0"/>
              <a:t>Karenin çevresinin uzunluğu 32 birimdir</a:t>
            </a:r>
            <a:r>
              <a:rPr lang="tr-TR"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4"/>
            <a:ext cx="8715436" cy="144655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lIns="91440" tIns="45720" rIns="91440" bIns="45720">
            <a:spAutoFit/>
          </a:bodyPr>
          <a:lstStyle/>
          <a:p>
            <a:pPr algn="ctr"/>
            <a:r>
              <a:rPr lang="tr-TR" sz="4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NESNELERİN ÇEVRELERİNİ BELİRLEYELİM</a:t>
            </a:r>
          </a:p>
        </p:txBody>
      </p:sp>
      <p:pic>
        <p:nvPicPr>
          <p:cNvPr id="1026" name="Picture 2">
            <a:hlinkClick r:id="rId2"/>
          </p:cNvPr>
          <p:cNvPicPr>
            <a:picLocks noChangeAspect="1" noChangeArrowheads="1"/>
          </p:cNvPicPr>
          <p:nvPr/>
        </p:nvPicPr>
        <p:blipFill>
          <a:blip r:embed="rId3"/>
          <a:srcRect/>
          <a:stretch>
            <a:fillRect/>
          </a:stretch>
        </p:blipFill>
        <p:spPr bwMode="auto">
          <a:xfrm>
            <a:off x="3929058" y="1785930"/>
            <a:ext cx="5002198" cy="2375371"/>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285720" y="857236"/>
            <a:ext cx="1643074" cy="1119917"/>
          </a:xfrm>
          <a:prstGeom prst="rect">
            <a:avLst/>
          </a:prstGeom>
          <a:noFill/>
          <a:ln w="9525">
            <a:noFill/>
            <a:miter lim="800000"/>
            <a:headEnd/>
            <a:tailEnd/>
          </a:ln>
          <a:effectLst/>
        </p:spPr>
      </p:pic>
      <p:sp>
        <p:nvSpPr>
          <p:cNvPr id="9" name="8 Metin kutusu"/>
          <p:cNvSpPr txBox="1"/>
          <p:nvPr/>
        </p:nvSpPr>
        <p:spPr>
          <a:xfrm>
            <a:off x="214282" y="2000244"/>
            <a:ext cx="3643338"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2400" dirty="0"/>
              <a:t>Kare şeklindeki bahçenin</a:t>
            </a:r>
          </a:p>
          <a:p>
            <a:r>
              <a:rPr lang="tr-TR" sz="2400" dirty="0"/>
              <a:t>üç kenarı telle çevrilmiştir.</a:t>
            </a:r>
          </a:p>
        </p:txBody>
      </p:sp>
      <p:sp>
        <p:nvSpPr>
          <p:cNvPr id="10" name="9 Dikdörtgen"/>
          <p:cNvSpPr/>
          <p:nvPr/>
        </p:nvSpPr>
        <p:spPr>
          <a:xfrm>
            <a:off x="214282" y="3500442"/>
            <a:ext cx="3571900" cy="15696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tr-TR" sz="2400" dirty="0"/>
              <a:t>Bahçenin dördüncü kenarı da telle çevrildiğinde bahçenin neresi belirlenmiş olur? Tartışınız.</a:t>
            </a:r>
          </a:p>
        </p:txBody>
      </p:sp>
      <p:pic>
        <p:nvPicPr>
          <p:cNvPr id="1030" name="Picture 6"/>
          <p:cNvPicPr>
            <a:picLocks noChangeAspect="1" noChangeArrowheads="1"/>
          </p:cNvPicPr>
          <p:nvPr/>
        </p:nvPicPr>
        <p:blipFill>
          <a:blip r:embed="rId5"/>
          <a:srcRect/>
          <a:stretch>
            <a:fillRect/>
          </a:stretch>
        </p:blipFill>
        <p:spPr bwMode="auto">
          <a:xfrm>
            <a:off x="285720" y="2857500"/>
            <a:ext cx="419100" cy="590550"/>
          </a:xfrm>
          <a:prstGeom prst="rect">
            <a:avLst/>
          </a:prstGeom>
          <a:noFill/>
          <a:ln w="9525">
            <a:noFill/>
            <a:miter lim="800000"/>
            <a:headEnd/>
            <a:tailEnd/>
          </a:ln>
          <a:effectLst/>
        </p:spPr>
      </p:pic>
      <p:pic>
        <p:nvPicPr>
          <p:cNvPr id="1031" name="Picture 7"/>
          <p:cNvPicPr>
            <a:picLocks noChangeAspect="1" noChangeArrowheads="1"/>
          </p:cNvPicPr>
          <p:nvPr/>
        </p:nvPicPr>
        <p:blipFill>
          <a:blip r:embed="rId5"/>
          <a:srcRect/>
          <a:stretch>
            <a:fillRect/>
          </a:stretch>
        </p:blipFill>
        <p:spPr bwMode="auto">
          <a:xfrm>
            <a:off x="1071538" y="2857500"/>
            <a:ext cx="419100" cy="590550"/>
          </a:xfrm>
          <a:prstGeom prst="rect">
            <a:avLst/>
          </a:prstGeom>
          <a:noFill/>
          <a:ln w="9525">
            <a:noFill/>
            <a:miter lim="800000"/>
            <a:headEnd/>
            <a:tailEnd/>
          </a:ln>
          <a:effectLst/>
        </p:spPr>
      </p:pic>
      <p:pic>
        <p:nvPicPr>
          <p:cNvPr id="1032" name="Picture 8"/>
          <p:cNvPicPr>
            <a:picLocks noChangeAspect="1" noChangeArrowheads="1"/>
          </p:cNvPicPr>
          <p:nvPr/>
        </p:nvPicPr>
        <p:blipFill>
          <a:blip r:embed="rId5"/>
          <a:srcRect/>
          <a:stretch>
            <a:fillRect/>
          </a:stretch>
        </p:blipFill>
        <p:spPr bwMode="auto">
          <a:xfrm>
            <a:off x="2000232" y="2857500"/>
            <a:ext cx="419100" cy="590550"/>
          </a:xfrm>
          <a:prstGeom prst="rect">
            <a:avLst/>
          </a:prstGeom>
          <a:noFill/>
          <a:ln w="9525">
            <a:noFill/>
            <a:miter lim="800000"/>
            <a:headEnd/>
            <a:tailEnd/>
          </a:ln>
          <a:effectLst/>
        </p:spPr>
      </p:pic>
      <p:pic>
        <p:nvPicPr>
          <p:cNvPr id="1033" name="Picture 9"/>
          <p:cNvPicPr>
            <a:picLocks noChangeAspect="1" noChangeArrowheads="1"/>
          </p:cNvPicPr>
          <p:nvPr/>
        </p:nvPicPr>
        <p:blipFill>
          <a:blip r:embed="rId5"/>
          <a:srcRect/>
          <a:stretch>
            <a:fillRect/>
          </a:stretch>
        </p:blipFill>
        <p:spPr bwMode="auto">
          <a:xfrm>
            <a:off x="2928926" y="2857500"/>
            <a:ext cx="419100" cy="590550"/>
          </a:xfrm>
          <a:prstGeom prst="rect">
            <a:avLst/>
          </a:prstGeom>
          <a:noFill/>
          <a:ln w="9525">
            <a:noFill/>
            <a:miter lim="800000"/>
            <a:headEnd/>
            <a:tailEnd/>
          </a:ln>
          <a:effectLst/>
        </p:spPr>
      </p:pic>
      <p:sp>
        <p:nvSpPr>
          <p:cNvPr id="15" name="14 Metin kutusu"/>
          <p:cNvSpPr txBox="1"/>
          <p:nvPr/>
        </p:nvSpPr>
        <p:spPr>
          <a:xfrm>
            <a:off x="3929058" y="4214822"/>
            <a:ext cx="5072098" cy="138499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800" dirty="0"/>
              <a:t>Bahçenin dördüncü kenarı da çevrildiğinde bahçenin </a:t>
            </a:r>
            <a:r>
              <a:rPr lang="tr-TR" sz="2800" b="1" u="sng" dirty="0"/>
              <a:t>çevresi</a:t>
            </a:r>
            <a:r>
              <a:rPr lang="tr-TR" sz="2800" dirty="0"/>
              <a:t> belirlenmiş olur.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checkerboard(across)">
                                      <p:cBhvr>
                                        <p:cTn id="7" dur="500"/>
                                        <p:tgtEl>
                                          <p:spTgt spid="1029"/>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5" presetClass="entr" presetSubtype="1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heckerboard(across)">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1030"/>
                                        </p:tgtEl>
                                        <p:attrNameLst>
                                          <p:attrName>style.visibility</p:attrName>
                                        </p:attrNameLst>
                                      </p:cBhvr>
                                      <p:to>
                                        <p:strVal val="visible"/>
                                      </p:to>
                                    </p:set>
                                    <p:animEffect transition="in" filter="checkerboard(across)">
                                      <p:cBhvr>
                                        <p:cTn id="18" dur="500"/>
                                        <p:tgtEl>
                                          <p:spTgt spid="1030"/>
                                        </p:tgtEl>
                                      </p:cBhvr>
                                    </p:animEffect>
                                  </p:childTnLst>
                                </p:cTn>
                              </p:par>
                              <p:par>
                                <p:cTn id="19" presetID="5" presetClass="entr" presetSubtype="10" fill="hold" nodeType="withEffect">
                                  <p:stCondLst>
                                    <p:cond delay="0"/>
                                  </p:stCondLst>
                                  <p:childTnLst>
                                    <p:set>
                                      <p:cBhvr>
                                        <p:cTn id="20" dur="1" fill="hold">
                                          <p:stCondLst>
                                            <p:cond delay="0"/>
                                          </p:stCondLst>
                                        </p:cTn>
                                        <p:tgtEl>
                                          <p:spTgt spid="1031"/>
                                        </p:tgtEl>
                                        <p:attrNameLst>
                                          <p:attrName>style.visibility</p:attrName>
                                        </p:attrNameLst>
                                      </p:cBhvr>
                                      <p:to>
                                        <p:strVal val="visible"/>
                                      </p:to>
                                    </p:set>
                                    <p:animEffect transition="in" filter="checkerboard(across)">
                                      <p:cBhvr>
                                        <p:cTn id="21" dur="500"/>
                                        <p:tgtEl>
                                          <p:spTgt spid="1031"/>
                                        </p:tgtEl>
                                      </p:cBhvr>
                                    </p:animEffect>
                                  </p:childTnLst>
                                </p:cTn>
                              </p:par>
                              <p:par>
                                <p:cTn id="22" presetID="5" presetClass="entr" presetSubtype="10" fill="hold" nodeType="withEffect">
                                  <p:stCondLst>
                                    <p:cond delay="0"/>
                                  </p:stCondLst>
                                  <p:childTnLst>
                                    <p:set>
                                      <p:cBhvr>
                                        <p:cTn id="23" dur="1" fill="hold">
                                          <p:stCondLst>
                                            <p:cond delay="0"/>
                                          </p:stCondLst>
                                        </p:cTn>
                                        <p:tgtEl>
                                          <p:spTgt spid="1032"/>
                                        </p:tgtEl>
                                        <p:attrNameLst>
                                          <p:attrName>style.visibility</p:attrName>
                                        </p:attrNameLst>
                                      </p:cBhvr>
                                      <p:to>
                                        <p:strVal val="visible"/>
                                      </p:to>
                                    </p:set>
                                    <p:animEffect transition="in" filter="checkerboard(across)">
                                      <p:cBhvr>
                                        <p:cTn id="24" dur="500"/>
                                        <p:tgtEl>
                                          <p:spTgt spid="1032"/>
                                        </p:tgtEl>
                                      </p:cBhvr>
                                    </p:animEffect>
                                  </p:childTnLst>
                                </p:cTn>
                              </p:par>
                              <p:par>
                                <p:cTn id="25" presetID="5" presetClass="entr" presetSubtype="10" fill="hold" nodeType="withEffect">
                                  <p:stCondLst>
                                    <p:cond delay="0"/>
                                  </p:stCondLst>
                                  <p:childTnLst>
                                    <p:set>
                                      <p:cBhvr>
                                        <p:cTn id="26" dur="1" fill="hold">
                                          <p:stCondLst>
                                            <p:cond delay="0"/>
                                          </p:stCondLst>
                                        </p:cTn>
                                        <p:tgtEl>
                                          <p:spTgt spid="1033"/>
                                        </p:tgtEl>
                                        <p:attrNameLst>
                                          <p:attrName>style.visibility</p:attrName>
                                        </p:attrNameLst>
                                      </p:cBhvr>
                                      <p:to>
                                        <p:strVal val="visible"/>
                                      </p:to>
                                    </p:set>
                                    <p:animEffect transition="in" filter="checkerboard(across)">
                                      <p:cBhvr>
                                        <p:cTn id="27" dur="500"/>
                                        <p:tgtEl>
                                          <p:spTgt spid="1033"/>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checkerboard(across)">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checkerboard(across)">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14282" y="100838"/>
            <a:ext cx="1785950" cy="840443"/>
          </a:xfrm>
          <a:prstGeom prst="rect">
            <a:avLst/>
          </a:prstGeom>
          <a:noFill/>
          <a:ln w="9525">
            <a:noFill/>
            <a:miter lim="800000"/>
            <a:headEnd/>
            <a:tailEnd/>
          </a:ln>
          <a:effectLst/>
        </p:spPr>
      </p:pic>
      <p:sp>
        <p:nvSpPr>
          <p:cNvPr id="3" name="2 Dikdörtgen"/>
          <p:cNvSpPr/>
          <p:nvPr/>
        </p:nvSpPr>
        <p:spPr>
          <a:xfrm>
            <a:off x="2000232" y="142856"/>
            <a:ext cx="6929486" cy="178510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200" dirty="0"/>
              <a:t>Noktalı kâğıt üzerine çizilen şekillerin çevrelerinin uzunluklarını bulalım.Şekillerin çevrelerinin uzunluklarını bulmak için noktalı kâğıtta iki nokta arasını bir birim olarak kabul edelim. Şekillerin bir köşesinden başlayarak bütün kenarlarındaki birim sayılarını sayalım.</a:t>
            </a:r>
          </a:p>
        </p:txBody>
      </p:sp>
      <p:pic>
        <p:nvPicPr>
          <p:cNvPr id="32770" name="Picture 2"/>
          <p:cNvPicPr>
            <a:picLocks noChangeAspect="1" noChangeArrowheads="1"/>
          </p:cNvPicPr>
          <p:nvPr/>
        </p:nvPicPr>
        <p:blipFill>
          <a:blip r:embed="rId3"/>
          <a:srcRect/>
          <a:stretch>
            <a:fillRect/>
          </a:stretch>
        </p:blipFill>
        <p:spPr bwMode="auto">
          <a:xfrm>
            <a:off x="214281" y="2000244"/>
            <a:ext cx="5010757" cy="3571900"/>
          </a:xfrm>
          <a:prstGeom prst="rect">
            <a:avLst/>
          </a:prstGeom>
          <a:noFill/>
          <a:ln w="9525">
            <a:noFill/>
            <a:miter lim="800000"/>
            <a:headEnd/>
            <a:tailEnd/>
          </a:ln>
          <a:effectLst/>
        </p:spPr>
      </p:pic>
      <p:sp>
        <p:nvSpPr>
          <p:cNvPr id="5" name="4 Dikdörtgen"/>
          <p:cNvSpPr/>
          <p:nvPr/>
        </p:nvSpPr>
        <p:spPr>
          <a:xfrm>
            <a:off x="5214942" y="2214558"/>
            <a:ext cx="3714776" cy="2246769"/>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tr-TR" sz="2800" dirty="0"/>
              <a:t>Dikdörtgenin kenarlarının toplam uzunluğu 30 birimdir.</a:t>
            </a:r>
          </a:p>
          <a:p>
            <a:r>
              <a:rPr lang="tr-TR" sz="2800" dirty="0"/>
              <a:t>Dikdörtgenin çevresinin uzunluğu 30 birimdir.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14282" y="100838"/>
            <a:ext cx="1785950" cy="840443"/>
          </a:xfrm>
          <a:prstGeom prst="rect">
            <a:avLst/>
          </a:prstGeom>
          <a:noFill/>
          <a:ln w="9525">
            <a:noFill/>
            <a:miter lim="800000"/>
            <a:headEnd/>
            <a:tailEnd/>
          </a:ln>
          <a:effectLst/>
        </p:spPr>
      </p:pic>
      <p:sp>
        <p:nvSpPr>
          <p:cNvPr id="3" name="2 Dikdörtgen"/>
          <p:cNvSpPr/>
          <p:nvPr/>
        </p:nvSpPr>
        <p:spPr>
          <a:xfrm>
            <a:off x="2000232" y="214294"/>
            <a:ext cx="6929486"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Yandaki karenin ve dikdörtgenin çevresinin uzunluklarını bütün kenarlarının Uzunluklarını toplayarak hesaplayalım.</a:t>
            </a:r>
          </a:p>
        </p:txBody>
      </p:sp>
      <p:pic>
        <p:nvPicPr>
          <p:cNvPr id="33794" name="Picture 2"/>
          <p:cNvPicPr>
            <a:picLocks noChangeAspect="1" noChangeArrowheads="1"/>
          </p:cNvPicPr>
          <p:nvPr/>
        </p:nvPicPr>
        <p:blipFill>
          <a:blip r:embed="rId3"/>
          <a:srcRect/>
          <a:stretch>
            <a:fillRect/>
          </a:stretch>
        </p:blipFill>
        <p:spPr bwMode="auto">
          <a:xfrm>
            <a:off x="214281" y="1428740"/>
            <a:ext cx="8643999" cy="2643206"/>
          </a:xfrm>
          <a:prstGeom prst="rect">
            <a:avLst/>
          </a:prstGeom>
          <a:noFill/>
          <a:ln w="9525">
            <a:noFill/>
            <a:miter lim="800000"/>
            <a:headEnd/>
            <a:tailEnd/>
          </a:ln>
          <a:effectLst/>
        </p:spPr>
      </p:pic>
      <p:sp>
        <p:nvSpPr>
          <p:cNvPr id="5" name="4 Dikdörtgen"/>
          <p:cNvSpPr/>
          <p:nvPr/>
        </p:nvSpPr>
        <p:spPr>
          <a:xfrm>
            <a:off x="142844" y="4143384"/>
            <a:ext cx="4214842" cy="15696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tr-TR" sz="2400" dirty="0"/>
              <a:t>6 cm + 6 cm + 6 cm + 6 cm = 24 </a:t>
            </a:r>
            <a:r>
              <a:rPr lang="tr-TR" sz="2400" dirty="0" err="1"/>
              <a:t>cm’dir</a:t>
            </a:r>
            <a:r>
              <a:rPr lang="tr-TR" sz="2400" dirty="0"/>
              <a:t>.</a:t>
            </a:r>
          </a:p>
          <a:p>
            <a:r>
              <a:rPr lang="tr-TR" sz="2400" dirty="0"/>
              <a:t>Karenin çevresinin uzunluğu 24 </a:t>
            </a:r>
            <a:r>
              <a:rPr lang="tr-TR" sz="2400" dirty="0" err="1"/>
              <a:t>cm’dir</a:t>
            </a:r>
            <a:r>
              <a:rPr lang="tr-TR" sz="2400" dirty="0"/>
              <a:t>.</a:t>
            </a:r>
          </a:p>
        </p:txBody>
      </p:sp>
      <p:sp>
        <p:nvSpPr>
          <p:cNvPr id="6" name="5 Dikdörtgen"/>
          <p:cNvSpPr/>
          <p:nvPr/>
        </p:nvSpPr>
        <p:spPr>
          <a:xfrm>
            <a:off x="4500562" y="4143384"/>
            <a:ext cx="4429156" cy="156966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r>
              <a:rPr lang="tr-TR" sz="2400" dirty="0"/>
              <a:t>6 cm + 5 cm + 6 cm + 5 cm = 22 </a:t>
            </a:r>
            <a:r>
              <a:rPr lang="tr-TR" sz="2400" dirty="0" err="1"/>
              <a:t>cm’dir</a:t>
            </a:r>
            <a:r>
              <a:rPr lang="tr-TR" sz="2400" dirty="0"/>
              <a:t>.</a:t>
            </a:r>
          </a:p>
          <a:p>
            <a:r>
              <a:rPr lang="tr-TR" sz="2400" dirty="0"/>
              <a:t>Dikdörtgenin çevresinin uzunluğu 22 </a:t>
            </a:r>
            <a:r>
              <a:rPr lang="tr-TR" sz="2400" dirty="0" err="1"/>
              <a:t>cm’dir</a:t>
            </a:r>
            <a:r>
              <a:rPr lang="tr-TR" sz="24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142856"/>
            <a:ext cx="4572000"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b="1" dirty="0"/>
              <a:t>Üçgenin Çevre Uzunluğu </a:t>
            </a:r>
          </a:p>
        </p:txBody>
      </p:sp>
      <p:pic>
        <p:nvPicPr>
          <p:cNvPr id="34818" name="Picture 2"/>
          <p:cNvPicPr>
            <a:picLocks noChangeAspect="1" noChangeArrowheads="1"/>
          </p:cNvPicPr>
          <p:nvPr/>
        </p:nvPicPr>
        <p:blipFill>
          <a:blip r:embed="rId2"/>
          <a:srcRect/>
          <a:stretch>
            <a:fillRect/>
          </a:stretch>
        </p:blipFill>
        <p:spPr bwMode="auto">
          <a:xfrm>
            <a:off x="142845" y="785798"/>
            <a:ext cx="1928825" cy="4786346"/>
          </a:xfrm>
          <a:prstGeom prst="rect">
            <a:avLst/>
          </a:prstGeom>
          <a:noFill/>
          <a:ln w="9525">
            <a:noFill/>
            <a:miter lim="800000"/>
            <a:headEnd/>
            <a:tailEnd/>
          </a:ln>
          <a:effectLst/>
        </p:spPr>
      </p:pic>
      <p:pic>
        <p:nvPicPr>
          <p:cNvPr id="34819" name="Picture 3"/>
          <p:cNvPicPr>
            <a:picLocks noChangeAspect="1" noChangeArrowheads="1"/>
          </p:cNvPicPr>
          <p:nvPr/>
        </p:nvPicPr>
        <p:blipFill>
          <a:blip r:embed="rId3"/>
          <a:srcRect/>
          <a:stretch>
            <a:fillRect/>
          </a:stretch>
        </p:blipFill>
        <p:spPr bwMode="auto">
          <a:xfrm>
            <a:off x="2098591" y="714360"/>
            <a:ext cx="6831127" cy="4857784"/>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14282" y="100838"/>
            <a:ext cx="1785950" cy="840443"/>
          </a:xfrm>
          <a:prstGeom prst="rect">
            <a:avLst/>
          </a:prstGeom>
          <a:noFill/>
          <a:ln w="9525">
            <a:noFill/>
            <a:miter lim="800000"/>
            <a:headEnd/>
            <a:tailEnd/>
          </a:ln>
          <a:effectLst/>
        </p:spPr>
      </p:pic>
      <p:sp>
        <p:nvSpPr>
          <p:cNvPr id="3" name="2 Dikdörtgen"/>
          <p:cNvSpPr/>
          <p:nvPr/>
        </p:nvSpPr>
        <p:spPr>
          <a:xfrm>
            <a:off x="1857356" y="357170"/>
            <a:ext cx="7143800"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Aşağıdaki üçgenin çevresinin uzunluğunu hesaplayalım.</a:t>
            </a:r>
          </a:p>
        </p:txBody>
      </p:sp>
      <p:pic>
        <p:nvPicPr>
          <p:cNvPr id="35842" name="Picture 2"/>
          <p:cNvPicPr>
            <a:picLocks noChangeAspect="1" noChangeArrowheads="1"/>
          </p:cNvPicPr>
          <p:nvPr/>
        </p:nvPicPr>
        <p:blipFill>
          <a:blip r:embed="rId4"/>
          <a:srcRect/>
          <a:stretch>
            <a:fillRect/>
          </a:stretch>
        </p:blipFill>
        <p:spPr bwMode="auto">
          <a:xfrm>
            <a:off x="214282" y="1000112"/>
            <a:ext cx="3143272" cy="1840396"/>
          </a:xfrm>
          <a:prstGeom prst="rect">
            <a:avLst/>
          </a:prstGeom>
          <a:noFill/>
          <a:ln w="9525">
            <a:noFill/>
            <a:miter lim="800000"/>
            <a:headEnd/>
            <a:tailEnd/>
          </a:ln>
          <a:effectLst/>
        </p:spPr>
      </p:pic>
      <p:sp>
        <p:nvSpPr>
          <p:cNvPr id="5" name="4 Dikdörtgen"/>
          <p:cNvSpPr/>
          <p:nvPr/>
        </p:nvSpPr>
        <p:spPr>
          <a:xfrm>
            <a:off x="3428992" y="1142988"/>
            <a:ext cx="5500726" cy="138499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tr-TR" sz="2800" dirty="0"/>
              <a:t>5 cm + 5 cm + 5 cm = 15 </a:t>
            </a:r>
            <a:r>
              <a:rPr lang="tr-TR" sz="2800" dirty="0" err="1"/>
              <a:t>cm’dir</a:t>
            </a:r>
            <a:r>
              <a:rPr lang="tr-TR" sz="2800" dirty="0"/>
              <a:t>.</a:t>
            </a:r>
          </a:p>
          <a:p>
            <a:r>
              <a:rPr lang="tr-TR" sz="2800" dirty="0"/>
              <a:t>Üçgenin çevresinin uzunluğu 15 </a:t>
            </a:r>
            <a:r>
              <a:rPr lang="tr-TR" sz="2800" dirty="0" err="1"/>
              <a:t>cm’dir</a:t>
            </a:r>
            <a:r>
              <a:rPr lang="tr-TR" sz="2800" dirty="0"/>
              <a:t>.</a:t>
            </a:r>
          </a:p>
        </p:txBody>
      </p:sp>
      <p:pic>
        <p:nvPicPr>
          <p:cNvPr id="35843" name="Picture 3"/>
          <p:cNvPicPr>
            <a:picLocks noChangeAspect="1" noChangeArrowheads="1"/>
          </p:cNvPicPr>
          <p:nvPr/>
        </p:nvPicPr>
        <p:blipFill>
          <a:blip r:embed="rId5"/>
          <a:srcRect/>
          <a:stretch>
            <a:fillRect/>
          </a:stretch>
        </p:blipFill>
        <p:spPr bwMode="auto">
          <a:xfrm>
            <a:off x="214282" y="3071814"/>
            <a:ext cx="4327620" cy="2428892"/>
          </a:xfrm>
          <a:prstGeom prst="rect">
            <a:avLst/>
          </a:prstGeom>
          <a:noFill/>
          <a:ln w="9525">
            <a:noFill/>
            <a:miter lim="800000"/>
            <a:headEnd/>
            <a:tailEnd/>
          </a:ln>
          <a:effectLst/>
        </p:spPr>
      </p:pic>
      <p:pic>
        <p:nvPicPr>
          <p:cNvPr id="35844" name="Picture 4"/>
          <p:cNvPicPr>
            <a:picLocks noChangeAspect="1" noChangeArrowheads="1"/>
          </p:cNvPicPr>
          <p:nvPr/>
        </p:nvPicPr>
        <p:blipFill>
          <a:blip r:embed="rId6"/>
          <a:srcRect/>
          <a:stretch>
            <a:fillRect/>
          </a:stretch>
        </p:blipFill>
        <p:spPr bwMode="auto">
          <a:xfrm>
            <a:off x="4643437" y="3643318"/>
            <a:ext cx="4376951" cy="100013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5843"/>
                                        </p:tgtEl>
                                        <p:attrNameLst>
                                          <p:attrName>style.visibility</p:attrName>
                                        </p:attrNameLst>
                                      </p:cBhvr>
                                      <p:to>
                                        <p:strVal val="visible"/>
                                      </p:to>
                                    </p:set>
                                    <p:animEffect transition="in" filter="checkerboard(across)">
                                      <p:cBhvr>
                                        <p:cTn id="12" dur="500"/>
                                        <p:tgtEl>
                                          <p:spTgt spid="3584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5844"/>
                                        </p:tgtEl>
                                        <p:attrNameLst>
                                          <p:attrName>style.visibility</p:attrName>
                                        </p:attrNameLst>
                                      </p:cBhvr>
                                      <p:to>
                                        <p:strVal val="visible"/>
                                      </p:to>
                                    </p:set>
                                    <p:animEffect transition="in" filter="checkerboard(across)">
                                      <p:cBhvr>
                                        <p:cTn id="17" dur="5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142844" y="100838"/>
            <a:ext cx="1857388" cy="840443"/>
          </a:xfrm>
          <a:prstGeom prst="rect">
            <a:avLst/>
          </a:prstGeom>
          <a:noFill/>
          <a:ln w="9525">
            <a:noFill/>
            <a:miter lim="800000"/>
            <a:headEnd/>
            <a:tailEnd/>
          </a:ln>
          <a:effectLst/>
        </p:spPr>
      </p:pic>
      <p:sp>
        <p:nvSpPr>
          <p:cNvPr id="3" name="2 Dikdörtgen"/>
          <p:cNvSpPr/>
          <p:nvPr/>
        </p:nvSpPr>
        <p:spPr>
          <a:xfrm>
            <a:off x="2143108" y="142856"/>
            <a:ext cx="6715172"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Kareli kâğıt üzerine çizilen şeklin çevresinin uzunluğunu bulalım.</a:t>
            </a:r>
          </a:p>
        </p:txBody>
      </p:sp>
      <p:pic>
        <p:nvPicPr>
          <p:cNvPr id="36866" name="Picture 2"/>
          <p:cNvPicPr>
            <a:picLocks noChangeAspect="1" noChangeArrowheads="1"/>
          </p:cNvPicPr>
          <p:nvPr/>
        </p:nvPicPr>
        <p:blipFill>
          <a:blip r:embed="rId3"/>
          <a:srcRect/>
          <a:stretch>
            <a:fillRect/>
          </a:stretch>
        </p:blipFill>
        <p:spPr bwMode="auto">
          <a:xfrm>
            <a:off x="214283" y="1071549"/>
            <a:ext cx="5482142" cy="3357587"/>
          </a:xfrm>
          <a:prstGeom prst="rect">
            <a:avLst/>
          </a:prstGeom>
          <a:noFill/>
          <a:ln w="9525">
            <a:noFill/>
            <a:miter lim="800000"/>
            <a:headEnd/>
            <a:tailEnd/>
          </a:ln>
          <a:effectLst/>
        </p:spPr>
      </p:pic>
      <p:sp>
        <p:nvSpPr>
          <p:cNvPr id="5" name="4 Dikdörtgen"/>
          <p:cNvSpPr/>
          <p:nvPr/>
        </p:nvSpPr>
        <p:spPr>
          <a:xfrm>
            <a:off x="5572132" y="1071550"/>
            <a:ext cx="3429024" cy="2308324"/>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tr-TR" sz="2400" dirty="0"/>
              <a:t>Şeklin çevresinin uzunluğunu </a:t>
            </a:r>
            <a:r>
              <a:rPr lang="nn-NO" sz="2400" dirty="0"/>
              <a:t>bulmak için</a:t>
            </a:r>
            <a:r>
              <a:rPr lang="tr-TR" sz="2400" dirty="0"/>
              <a:t> </a:t>
            </a:r>
            <a:r>
              <a:rPr lang="nn-NO" sz="2400" dirty="0"/>
              <a:t>her bir kareyi bir birim</a:t>
            </a:r>
          </a:p>
          <a:p>
            <a:r>
              <a:rPr lang="tr-TR" sz="2400" dirty="0"/>
              <a:t>olarak kabul edelim. Şeklin tüm kenarlarının uzunluklarını toplayalım.</a:t>
            </a:r>
          </a:p>
        </p:txBody>
      </p:sp>
      <p:sp>
        <p:nvSpPr>
          <p:cNvPr id="6" name="5 Dikdörtgen"/>
          <p:cNvSpPr/>
          <p:nvPr/>
        </p:nvSpPr>
        <p:spPr>
          <a:xfrm>
            <a:off x="5643570" y="3500442"/>
            <a:ext cx="3286148" cy="8309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2400" dirty="0"/>
              <a:t>4 + 6 + 4 + 4 + 8 + 10 = 36 </a:t>
            </a:r>
            <a:r>
              <a:rPr lang="en-US" sz="2400" dirty="0" err="1"/>
              <a:t>birim</a:t>
            </a:r>
            <a:endParaRPr lang="tr-TR" sz="2400" dirty="0"/>
          </a:p>
        </p:txBody>
      </p:sp>
      <p:sp>
        <p:nvSpPr>
          <p:cNvPr id="7" name="6 Dikdörtgen"/>
          <p:cNvSpPr/>
          <p:nvPr/>
        </p:nvSpPr>
        <p:spPr>
          <a:xfrm>
            <a:off x="142844" y="4500574"/>
            <a:ext cx="8858312" cy="83099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r>
              <a:rPr lang="tr-TR" sz="2400" dirty="0"/>
              <a:t>Şeklin kenarları toplam 36 birim uzunluğundadır.</a:t>
            </a:r>
          </a:p>
          <a:p>
            <a:r>
              <a:rPr lang="tr-TR" sz="2400" dirty="0"/>
              <a:t>Şeklin çevresinin uzunluğu 36 birimdir.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srcRect/>
          <a:stretch>
            <a:fillRect/>
          </a:stretch>
        </p:blipFill>
        <p:spPr bwMode="auto">
          <a:xfrm>
            <a:off x="1571603" y="142856"/>
            <a:ext cx="6263499" cy="642942"/>
          </a:xfrm>
          <a:prstGeom prst="rect">
            <a:avLst/>
          </a:prstGeom>
          <a:noFill/>
          <a:ln w="9525">
            <a:noFill/>
            <a:miter lim="800000"/>
            <a:headEnd/>
            <a:tailEnd/>
          </a:ln>
          <a:effectLst/>
        </p:spPr>
      </p:pic>
      <p:sp>
        <p:nvSpPr>
          <p:cNvPr id="3" name="2 Dikdörtgen"/>
          <p:cNvSpPr/>
          <p:nvPr/>
        </p:nvSpPr>
        <p:spPr>
          <a:xfrm>
            <a:off x="928662" y="857236"/>
            <a:ext cx="8072494"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Aşağıdaki şekillerin kenar uzunluklarını cetvelle ölçerek çevre</a:t>
            </a:r>
          </a:p>
          <a:p>
            <a:r>
              <a:rPr lang="tr-TR" sz="2400" dirty="0"/>
              <a:t>uzunluklarını bulunuz.</a:t>
            </a:r>
          </a:p>
        </p:txBody>
      </p:sp>
      <p:pic>
        <p:nvPicPr>
          <p:cNvPr id="37891" name="Picture 3"/>
          <p:cNvPicPr>
            <a:picLocks noChangeAspect="1" noChangeArrowheads="1"/>
          </p:cNvPicPr>
          <p:nvPr/>
        </p:nvPicPr>
        <p:blipFill>
          <a:blip r:embed="rId3"/>
          <a:srcRect/>
          <a:stretch>
            <a:fillRect/>
          </a:stretch>
        </p:blipFill>
        <p:spPr bwMode="auto">
          <a:xfrm>
            <a:off x="142844" y="857236"/>
            <a:ext cx="828675" cy="857256"/>
          </a:xfrm>
          <a:prstGeom prst="rect">
            <a:avLst/>
          </a:prstGeom>
          <a:noFill/>
          <a:ln w="9525">
            <a:noFill/>
            <a:miter lim="800000"/>
            <a:headEnd/>
            <a:tailEnd/>
          </a:ln>
          <a:effectLst/>
        </p:spPr>
      </p:pic>
      <p:pic>
        <p:nvPicPr>
          <p:cNvPr id="37892" name="Picture 4"/>
          <p:cNvPicPr>
            <a:picLocks noChangeAspect="1" noChangeArrowheads="1"/>
          </p:cNvPicPr>
          <p:nvPr/>
        </p:nvPicPr>
        <p:blipFill>
          <a:blip r:embed="rId4"/>
          <a:srcRect/>
          <a:stretch>
            <a:fillRect/>
          </a:stretch>
        </p:blipFill>
        <p:spPr bwMode="auto">
          <a:xfrm>
            <a:off x="214282" y="1785930"/>
            <a:ext cx="8715436" cy="2428892"/>
          </a:xfrm>
          <a:prstGeom prst="rect">
            <a:avLst/>
          </a:prstGeom>
          <a:noFill/>
          <a:ln w="9525">
            <a:noFill/>
            <a:miter lim="800000"/>
            <a:headEnd/>
            <a:tailEnd/>
          </a:ln>
          <a:effectLst/>
        </p:spPr>
      </p:pic>
      <p:sp>
        <p:nvSpPr>
          <p:cNvPr id="6" name="5 Metin kutusu"/>
          <p:cNvSpPr txBox="1"/>
          <p:nvPr/>
        </p:nvSpPr>
        <p:spPr>
          <a:xfrm>
            <a:off x="214282" y="4357698"/>
            <a:ext cx="2928958"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200" dirty="0"/>
              <a:t>1cm + 1 cm + 1 cm + 4 cm + 4 cm= 11 cm</a:t>
            </a:r>
          </a:p>
        </p:txBody>
      </p:sp>
      <p:sp>
        <p:nvSpPr>
          <p:cNvPr id="7" name="6 Metin kutusu"/>
          <p:cNvSpPr txBox="1"/>
          <p:nvPr/>
        </p:nvSpPr>
        <p:spPr>
          <a:xfrm>
            <a:off x="2214546" y="3714756"/>
            <a:ext cx="1000132" cy="461665"/>
          </a:xfrm>
          <a:prstGeom prst="rect">
            <a:avLst/>
          </a:prstGeom>
          <a:noFill/>
        </p:spPr>
        <p:txBody>
          <a:bodyPr wrap="square" rtlCol="0">
            <a:spAutoFit/>
          </a:bodyPr>
          <a:lstStyle/>
          <a:p>
            <a:r>
              <a:rPr lang="tr-TR" sz="2400" b="1" dirty="0">
                <a:solidFill>
                  <a:srgbClr val="FF0000"/>
                </a:solidFill>
              </a:rPr>
              <a:t>11cm</a:t>
            </a:r>
          </a:p>
        </p:txBody>
      </p:sp>
      <p:sp>
        <p:nvSpPr>
          <p:cNvPr id="8" name="7 Metin kutusu"/>
          <p:cNvSpPr txBox="1"/>
          <p:nvPr/>
        </p:nvSpPr>
        <p:spPr>
          <a:xfrm>
            <a:off x="3214678" y="4500574"/>
            <a:ext cx="2714644" cy="430887"/>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tr-TR" sz="2200" dirty="0"/>
              <a:t>3 + 3 + 3 = 9 cm</a:t>
            </a:r>
          </a:p>
        </p:txBody>
      </p:sp>
      <p:sp>
        <p:nvSpPr>
          <p:cNvPr id="9" name="8 Metin kutusu"/>
          <p:cNvSpPr txBox="1"/>
          <p:nvPr/>
        </p:nvSpPr>
        <p:spPr>
          <a:xfrm>
            <a:off x="6072198" y="4357698"/>
            <a:ext cx="2857520" cy="76944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200" dirty="0"/>
              <a:t>2 cm + 3 cm + 2 cm + 5 cm = 12 cm</a:t>
            </a:r>
          </a:p>
        </p:txBody>
      </p:sp>
      <p:sp>
        <p:nvSpPr>
          <p:cNvPr id="10" name="9 Metin kutusu"/>
          <p:cNvSpPr txBox="1"/>
          <p:nvPr/>
        </p:nvSpPr>
        <p:spPr>
          <a:xfrm>
            <a:off x="5214942" y="3714756"/>
            <a:ext cx="857256" cy="461665"/>
          </a:xfrm>
          <a:prstGeom prst="rect">
            <a:avLst/>
          </a:prstGeom>
          <a:noFill/>
        </p:spPr>
        <p:txBody>
          <a:bodyPr wrap="square" rtlCol="0">
            <a:spAutoFit/>
          </a:bodyPr>
          <a:lstStyle/>
          <a:p>
            <a:r>
              <a:rPr lang="tr-TR" sz="2400" b="1" dirty="0">
                <a:solidFill>
                  <a:srgbClr val="FF0000"/>
                </a:solidFill>
              </a:rPr>
              <a:t>9cm</a:t>
            </a:r>
          </a:p>
        </p:txBody>
      </p:sp>
      <p:sp>
        <p:nvSpPr>
          <p:cNvPr id="11" name="10 Metin kutusu"/>
          <p:cNvSpPr txBox="1"/>
          <p:nvPr/>
        </p:nvSpPr>
        <p:spPr>
          <a:xfrm>
            <a:off x="8001024" y="3714756"/>
            <a:ext cx="1000132" cy="461665"/>
          </a:xfrm>
          <a:prstGeom prst="rect">
            <a:avLst/>
          </a:prstGeom>
          <a:noFill/>
        </p:spPr>
        <p:txBody>
          <a:bodyPr wrap="square" rtlCol="0">
            <a:spAutoFit/>
          </a:bodyPr>
          <a:lstStyle/>
          <a:p>
            <a:r>
              <a:rPr lang="tr-TR" sz="2400" b="1" dirty="0">
                <a:solidFill>
                  <a:srgbClr val="FF0000"/>
                </a:solidFill>
              </a:rPr>
              <a:t>12cm</a:t>
            </a:r>
          </a:p>
        </p:txBody>
      </p:sp>
      <p:sp>
        <p:nvSpPr>
          <p:cNvPr id="12" name="11 Metin kutusu"/>
          <p:cNvSpPr txBox="1"/>
          <p:nvPr/>
        </p:nvSpPr>
        <p:spPr>
          <a:xfrm>
            <a:off x="857224" y="2357434"/>
            <a:ext cx="928694" cy="461665"/>
          </a:xfrm>
          <a:prstGeom prst="rect">
            <a:avLst/>
          </a:prstGeom>
          <a:noFill/>
        </p:spPr>
        <p:txBody>
          <a:bodyPr wrap="square" rtlCol="0">
            <a:spAutoFit/>
          </a:bodyPr>
          <a:lstStyle/>
          <a:p>
            <a:r>
              <a:rPr lang="tr-TR" sz="2400" dirty="0">
                <a:solidFill>
                  <a:srgbClr val="0070C0"/>
                </a:solidFill>
              </a:rPr>
              <a:t>4 cm</a:t>
            </a:r>
          </a:p>
        </p:txBody>
      </p:sp>
      <p:sp>
        <p:nvSpPr>
          <p:cNvPr id="13" name="12 Dikdörtgen"/>
          <p:cNvSpPr/>
          <p:nvPr/>
        </p:nvSpPr>
        <p:spPr>
          <a:xfrm rot="2357394">
            <a:off x="2380701" y="2521151"/>
            <a:ext cx="908955" cy="461665"/>
          </a:xfrm>
          <a:prstGeom prst="rect">
            <a:avLst/>
          </a:prstGeom>
        </p:spPr>
        <p:txBody>
          <a:bodyPr wrap="square">
            <a:spAutoFit/>
          </a:bodyPr>
          <a:lstStyle/>
          <a:p>
            <a:r>
              <a:rPr lang="tr-TR" sz="2400" dirty="0">
                <a:solidFill>
                  <a:srgbClr val="0070C0"/>
                </a:solidFill>
              </a:rPr>
              <a:t>1 cm</a:t>
            </a:r>
          </a:p>
        </p:txBody>
      </p:sp>
      <p:sp>
        <p:nvSpPr>
          <p:cNvPr id="15" name="14 Metin kutusu"/>
          <p:cNvSpPr txBox="1"/>
          <p:nvPr/>
        </p:nvSpPr>
        <p:spPr>
          <a:xfrm rot="3258950">
            <a:off x="4555395" y="2362711"/>
            <a:ext cx="987999" cy="461665"/>
          </a:xfrm>
          <a:prstGeom prst="rect">
            <a:avLst/>
          </a:prstGeom>
          <a:noFill/>
        </p:spPr>
        <p:txBody>
          <a:bodyPr wrap="square" rtlCol="0">
            <a:spAutoFit/>
          </a:bodyPr>
          <a:lstStyle/>
          <a:p>
            <a:r>
              <a:rPr lang="tr-TR" sz="2400" dirty="0">
                <a:solidFill>
                  <a:srgbClr val="0070C0"/>
                </a:solidFill>
              </a:rPr>
              <a:t>3 cm</a:t>
            </a:r>
          </a:p>
        </p:txBody>
      </p:sp>
      <p:sp>
        <p:nvSpPr>
          <p:cNvPr id="16" name="15 Metin kutusu"/>
          <p:cNvSpPr txBox="1"/>
          <p:nvPr/>
        </p:nvSpPr>
        <p:spPr>
          <a:xfrm>
            <a:off x="6786578" y="3071814"/>
            <a:ext cx="928694" cy="461665"/>
          </a:xfrm>
          <a:prstGeom prst="rect">
            <a:avLst/>
          </a:prstGeom>
          <a:noFill/>
        </p:spPr>
        <p:txBody>
          <a:bodyPr wrap="square" rtlCol="0">
            <a:spAutoFit/>
          </a:bodyPr>
          <a:lstStyle/>
          <a:p>
            <a:r>
              <a:rPr lang="tr-TR" sz="2400" dirty="0">
                <a:solidFill>
                  <a:srgbClr val="0070C0"/>
                </a:solidFill>
              </a:rPr>
              <a:t>5 cm</a:t>
            </a:r>
          </a:p>
        </p:txBody>
      </p:sp>
      <p:sp>
        <p:nvSpPr>
          <p:cNvPr id="17" name="16 Metin kutusu"/>
          <p:cNvSpPr txBox="1"/>
          <p:nvPr/>
        </p:nvSpPr>
        <p:spPr>
          <a:xfrm rot="17680301">
            <a:off x="5687526" y="2449064"/>
            <a:ext cx="928694" cy="461665"/>
          </a:xfrm>
          <a:prstGeom prst="rect">
            <a:avLst/>
          </a:prstGeom>
          <a:noFill/>
        </p:spPr>
        <p:txBody>
          <a:bodyPr wrap="square" rtlCol="0">
            <a:spAutoFit/>
          </a:bodyPr>
          <a:lstStyle/>
          <a:p>
            <a:r>
              <a:rPr lang="tr-TR" sz="2400" dirty="0">
                <a:solidFill>
                  <a:srgbClr val="0070C0"/>
                </a:solidFill>
              </a:rPr>
              <a:t>2 cm</a:t>
            </a:r>
          </a:p>
        </p:txBody>
      </p:sp>
      <p:sp>
        <p:nvSpPr>
          <p:cNvPr id="18" name="17 Metin kutusu"/>
          <p:cNvSpPr txBox="1"/>
          <p:nvPr/>
        </p:nvSpPr>
        <p:spPr>
          <a:xfrm>
            <a:off x="6982544" y="1785930"/>
            <a:ext cx="987999" cy="461665"/>
          </a:xfrm>
          <a:prstGeom prst="rect">
            <a:avLst/>
          </a:prstGeom>
          <a:noFill/>
        </p:spPr>
        <p:txBody>
          <a:bodyPr wrap="square" rtlCol="0">
            <a:spAutoFit/>
          </a:bodyPr>
          <a:lstStyle/>
          <a:p>
            <a:r>
              <a:rPr lang="tr-TR" sz="2400" dirty="0">
                <a:solidFill>
                  <a:srgbClr val="0070C0"/>
                </a:solidFill>
              </a:rPr>
              <a:t>3 cm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heckerboard(across)">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heckerboard(across)">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heckerboard(across)">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checkerboard(across)">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checkerboard(across)">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checkerboard(across)">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checkerboard(across)">
                                      <p:cBhvr>
                                        <p:cTn id="57" dur="500"/>
                                        <p:tgtEl>
                                          <p:spTgt spid="9"/>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checkerboard(across)">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p:bldP spid="13" grpId="0"/>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1571603" y="142856"/>
            <a:ext cx="6263499" cy="642942"/>
          </a:xfrm>
          <a:prstGeom prst="rect">
            <a:avLst/>
          </a:prstGeom>
          <a:noFill/>
          <a:ln w="9525">
            <a:noFill/>
            <a:miter lim="800000"/>
            <a:headEnd/>
            <a:tailEnd/>
          </a:ln>
          <a:effectLst/>
        </p:spPr>
      </p:pic>
      <p:pic>
        <p:nvPicPr>
          <p:cNvPr id="3" name="Picture 3"/>
          <p:cNvPicPr>
            <a:picLocks noChangeAspect="1" noChangeArrowheads="1"/>
          </p:cNvPicPr>
          <p:nvPr/>
        </p:nvPicPr>
        <p:blipFill>
          <a:blip r:embed="rId3"/>
          <a:srcRect/>
          <a:stretch>
            <a:fillRect/>
          </a:stretch>
        </p:blipFill>
        <p:spPr bwMode="auto">
          <a:xfrm>
            <a:off x="142844" y="857236"/>
            <a:ext cx="828675" cy="857256"/>
          </a:xfrm>
          <a:prstGeom prst="rect">
            <a:avLst/>
          </a:prstGeom>
          <a:noFill/>
          <a:ln w="9525">
            <a:noFill/>
            <a:miter lim="800000"/>
            <a:headEnd/>
            <a:tailEnd/>
          </a:ln>
          <a:effectLst/>
        </p:spPr>
      </p:pic>
      <p:sp>
        <p:nvSpPr>
          <p:cNvPr id="4" name="3 Dikdörtgen"/>
          <p:cNvSpPr/>
          <p:nvPr/>
        </p:nvSpPr>
        <p:spPr>
          <a:xfrm>
            <a:off x="928662" y="857236"/>
            <a:ext cx="8072494"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Aşağıdaki şekillerin kenar uzunluklarını cetvelle ölçerek çevre</a:t>
            </a:r>
          </a:p>
          <a:p>
            <a:r>
              <a:rPr lang="tr-TR" sz="2400" dirty="0"/>
              <a:t>uzunluklarını bulunuz.</a:t>
            </a:r>
          </a:p>
        </p:txBody>
      </p:sp>
      <p:pic>
        <p:nvPicPr>
          <p:cNvPr id="38914" name="Picture 2"/>
          <p:cNvPicPr>
            <a:picLocks noChangeAspect="1" noChangeArrowheads="1"/>
          </p:cNvPicPr>
          <p:nvPr/>
        </p:nvPicPr>
        <p:blipFill>
          <a:blip r:embed="rId4"/>
          <a:srcRect/>
          <a:stretch>
            <a:fillRect/>
          </a:stretch>
        </p:blipFill>
        <p:spPr bwMode="auto">
          <a:xfrm>
            <a:off x="142844" y="1785929"/>
            <a:ext cx="8858312" cy="2500331"/>
          </a:xfrm>
          <a:prstGeom prst="rect">
            <a:avLst/>
          </a:prstGeom>
          <a:noFill/>
          <a:ln w="9525">
            <a:noFill/>
            <a:miter lim="800000"/>
            <a:headEnd/>
            <a:tailEnd/>
          </a:ln>
          <a:effectLst/>
        </p:spPr>
      </p:pic>
      <p:sp>
        <p:nvSpPr>
          <p:cNvPr id="6" name="5 Metin kutusu"/>
          <p:cNvSpPr txBox="1"/>
          <p:nvPr/>
        </p:nvSpPr>
        <p:spPr>
          <a:xfrm>
            <a:off x="214282" y="4357698"/>
            <a:ext cx="2928958" cy="12003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400" dirty="0"/>
              <a:t>2 x 2 = 4 cm </a:t>
            </a:r>
          </a:p>
          <a:p>
            <a:r>
              <a:rPr lang="tr-TR" sz="2400" dirty="0"/>
              <a:t>2 x 5 = 10 cm</a:t>
            </a:r>
          </a:p>
          <a:p>
            <a:r>
              <a:rPr lang="tr-TR" sz="2400" dirty="0"/>
              <a:t>10 + 4 = 14 cm</a:t>
            </a:r>
          </a:p>
        </p:txBody>
      </p:sp>
      <p:sp>
        <p:nvSpPr>
          <p:cNvPr id="7" name="6 Metin kutusu"/>
          <p:cNvSpPr txBox="1"/>
          <p:nvPr/>
        </p:nvSpPr>
        <p:spPr>
          <a:xfrm>
            <a:off x="3214678" y="4500574"/>
            <a:ext cx="2714644"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tr-TR" sz="2400" dirty="0"/>
              <a:t>4 x 3 = 12 cm</a:t>
            </a:r>
          </a:p>
        </p:txBody>
      </p:sp>
      <p:sp>
        <p:nvSpPr>
          <p:cNvPr id="8" name="7 Metin kutusu"/>
          <p:cNvSpPr txBox="1"/>
          <p:nvPr/>
        </p:nvSpPr>
        <p:spPr>
          <a:xfrm>
            <a:off x="6072198" y="4500574"/>
            <a:ext cx="2857520"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400" dirty="0"/>
              <a:t>6 x 2 cm = 12 cm</a:t>
            </a:r>
          </a:p>
        </p:txBody>
      </p:sp>
      <p:sp>
        <p:nvSpPr>
          <p:cNvPr id="9" name="8 Metin kutusu"/>
          <p:cNvSpPr txBox="1"/>
          <p:nvPr/>
        </p:nvSpPr>
        <p:spPr>
          <a:xfrm>
            <a:off x="5072066" y="3786194"/>
            <a:ext cx="1071570" cy="461665"/>
          </a:xfrm>
          <a:prstGeom prst="rect">
            <a:avLst/>
          </a:prstGeom>
          <a:noFill/>
        </p:spPr>
        <p:txBody>
          <a:bodyPr wrap="square" rtlCol="0">
            <a:spAutoFit/>
          </a:bodyPr>
          <a:lstStyle/>
          <a:p>
            <a:r>
              <a:rPr lang="tr-TR" sz="2400" b="1" dirty="0">
                <a:solidFill>
                  <a:srgbClr val="FF0000"/>
                </a:solidFill>
              </a:rPr>
              <a:t>12cm</a:t>
            </a:r>
          </a:p>
        </p:txBody>
      </p:sp>
      <p:sp>
        <p:nvSpPr>
          <p:cNvPr id="10" name="9 Metin kutusu"/>
          <p:cNvSpPr txBox="1"/>
          <p:nvPr/>
        </p:nvSpPr>
        <p:spPr>
          <a:xfrm>
            <a:off x="857224" y="2071682"/>
            <a:ext cx="928694" cy="461665"/>
          </a:xfrm>
          <a:prstGeom prst="rect">
            <a:avLst/>
          </a:prstGeom>
          <a:noFill/>
        </p:spPr>
        <p:txBody>
          <a:bodyPr wrap="square" rtlCol="0">
            <a:spAutoFit/>
          </a:bodyPr>
          <a:lstStyle/>
          <a:p>
            <a:r>
              <a:rPr lang="tr-TR" sz="2400" dirty="0">
                <a:solidFill>
                  <a:srgbClr val="0070C0"/>
                </a:solidFill>
              </a:rPr>
              <a:t>5 cm</a:t>
            </a:r>
          </a:p>
        </p:txBody>
      </p:sp>
      <p:sp>
        <p:nvSpPr>
          <p:cNvPr id="11" name="10 Metin kutusu"/>
          <p:cNvSpPr txBox="1"/>
          <p:nvPr/>
        </p:nvSpPr>
        <p:spPr>
          <a:xfrm rot="16200000">
            <a:off x="-233513" y="2876701"/>
            <a:ext cx="928694" cy="461665"/>
          </a:xfrm>
          <a:prstGeom prst="rect">
            <a:avLst/>
          </a:prstGeom>
          <a:noFill/>
        </p:spPr>
        <p:txBody>
          <a:bodyPr wrap="square" rtlCol="0">
            <a:spAutoFit/>
          </a:bodyPr>
          <a:lstStyle/>
          <a:p>
            <a:r>
              <a:rPr lang="tr-TR" sz="2400" dirty="0">
                <a:solidFill>
                  <a:srgbClr val="0070C0"/>
                </a:solidFill>
              </a:rPr>
              <a:t>2 cm</a:t>
            </a:r>
          </a:p>
        </p:txBody>
      </p:sp>
      <p:sp>
        <p:nvSpPr>
          <p:cNvPr id="12" name="11 Metin kutusu"/>
          <p:cNvSpPr txBox="1"/>
          <p:nvPr/>
        </p:nvSpPr>
        <p:spPr>
          <a:xfrm rot="16200000">
            <a:off x="2902808" y="2688505"/>
            <a:ext cx="1266684" cy="461665"/>
          </a:xfrm>
          <a:prstGeom prst="rect">
            <a:avLst/>
          </a:prstGeom>
          <a:noFill/>
        </p:spPr>
        <p:txBody>
          <a:bodyPr wrap="square" rtlCol="0">
            <a:spAutoFit/>
          </a:bodyPr>
          <a:lstStyle/>
          <a:p>
            <a:pPr algn="ctr"/>
            <a:r>
              <a:rPr lang="tr-TR" sz="2400" dirty="0">
                <a:solidFill>
                  <a:srgbClr val="0070C0"/>
                </a:solidFill>
              </a:rPr>
              <a:t>3 cm</a:t>
            </a:r>
          </a:p>
        </p:txBody>
      </p:sp>
      <p:sp>
        <p:nvSpPr>
          <p:cNvPr id="13" name="12 Metin kutusu"/>
          <p:cNvSpPr txBox="1"/>
          <p:nvPr/>
        </p:nvSpPr>
        <p:spPr>
          <a:xfrm>
            <a:off x="6929454" y="2000244"/>
            <a:ext cx="928694" cy="460660"/>
          </a:xfrm>
          <a:prstGeom prst="rect">
            <a:avLst/>
          </a:prstGeom>
          <a:noFill/>
        </p:spPr>
        <p:txBody>
          <a:bodyPr wrap="square" rtlCol="0">
            <a:spAutoFit/>
          </a:bodyPr>
          <a:lstStyle/>
          <a:p>
            <a:r>
              <a:rPr lang="tr-TR" sz="2400" dirty="0">
                <a:solidFill>
                  <a:srgbClr val="0070C0"/>
                </a:solidFill>
              </a:rPr>
              <a:t>2 cm</a:t>
            </a:r>
          </a:p>
        </p:txBody>
      </p:sp>
      <p:sp>
        <p:nvSpPr>
          <p:cNvPr id="14" name="13 Metin kutusu"/>
          <p:cNvSpPr txBox="1"/>
          <p:nvPr/>
        </p:nvSpPr>
        <p:spPr>
          <a:xfrm>
            <a:off x="2143108" y="3786194"/>
            <a:ext cx="1000132" cy="461665"/>
          </a:xfrm>
          <a:prstGeom prst="rect">
            <a:avLst/>
          </a:prstGeom>
          <a:noFill/>
        </p:spPr>
        <p:txBody>
          <a:bodyPr wrap="square" rtlCol="0">
            <a:spAutoFit/>
          </a:bodyPr>
          <a:lstStyle/>
          <a:p>
            <a:r>
              <a:rPr lang="tr-TR" sz="2400" b="1" dirty="0">
                <a:solidFill>
                  <a:srgbClr val="FF0000"/>
                </a:solidFill>
              </a:rPr>
              <a:t>14cm</a:t>
            </a:r>
          </a:p>
        </p:txBody>
      </p:sp>
      <p:sp>
        <p:nvSpPr>
          <p:cNvPr id="15" name="14 Metin kutusu"/>
          <p:cNvSpPr txBox="1"/>
          <p:nvPr/>
        </p:nvSpPr>
        <p:spPr>
          <a:xfrm>
            <a:off x="8072430" y="3786194"/>
            <a:ext cx="1071570" cy="461665"/>
          </a:xfrm>
          <a:prstGeom prst="rect">
            <a:avLst/>
          </a:prstGeom>
          <a:noFill/>
        </p:spPr>
        <p:txBody>
          <a:bodyPr wrap="square" rtlCol="0">
            <a:spAutoFit/>
          </a:bodyPr>
          <a:lstStyle/>
          <a:p>
            <a:r>
              <a:rPr lang="tr-TR" sz="2400" b="1" dirty="0">
                <a:solidFill>
                  <a:srgbClr val="FF0000"/>
                </a:solidFill>
              </a:rPr>
              <a:t>12cm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checkerboard(across)">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heckerboard(across)">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checkerboard(across)">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heckerboard(across)">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heckerboard(across)">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checkerboard(across)">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checkerboard(across)">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1538" y="142856"/>
            <a:ext cx="7929618"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Aşağıdaki şekillerin çevre uzunluklarının kaç birim olduğunu bulunuz.</a:t>
            </a:r>
          </a:p>
        </p:txBody>
      </p:sp>
      <p:pic>
        <p:nvPicPr>
          <p:cNvPr id="39938" name="Picture 2"/>
          <p:cNvPicPr>
            <a:picLocks noChangeAspect="1" noChangeArrowheads="1"/>
          </p:cNvPicPr>
          <p:nvPr/>
        </p:nvPicPr>
        <p:blipFill>
          <a:blip r:embed="rId2"/>
          <a:srcRect/>
          <a:stretch>
            <a:fillRect/>
          </a:stretch>
        </p:blipFill>
        <p:spPr bwMode="auto">
          <a:xfrm>
            <a:off x="0" y="142856"/>
            <a:ext cx="1092095" cy="857236"/>
          </a:xfrm>
          <a:prstGeom prst="rect">
            <a:avLst/>
          </a:prstGeom>
          <a:noFill/>
          <a:ln w="9525">
            <a:noFill/>
            <a:miter lim="800000"/>
            <a:headEnd/>
            <a:tailEnd/>
          </a:ln>
          <a:effectLst/>
        </p:spPr>
      </p:pic>
      <p:pic>
        <p:nvPicPr>
          <p:cNvPr id="39939" name="Picture 3"/>
          <p:cNvPicPr>
            <a:picLocks noChangeAspect="1" noChangeArrowheads="1"/>
          </p:cNvPicPr>
          <p:nvPr/>
        </p:nvPicPr>
        <p:blipFill>
          <a:blip r:embed="rId3"/>
          <a:srcRect/>
          <a:stretch>
            <a:fillRect/>
          </a:stretch>
        </p:blipFill>
        <p:spPr bwMode="auto">
          <a:xfrm>
            <a:off x="214282" y="1071550"/>
            <a:ext cx="8703737" cy="2857520"/>
          </a:xfrm>
          <a:prstGeom prst="rect">
            <a:avLst/>
          </a:prstGeom>
          <a:noFill/>
          <a:ln w="9525">
            <a:noFill/>
            <a:miter lim="800000"/>
            <a:headEnd/>
            <a:tailEnd/>
          </a:ln>
          <a:effectLst/>
        </p:spPr>
      </p:pic>
      <p:sp>
        <p:nvSpPr>
          <p:cNvPr id="5" name="4 Metin kutusu"/>
          <p:cNvSpPr txBox="1"/>
          <p:nvPr/>
        </p:nvSpPr>
        <p:spPr>
          <a:xfrm>
            <a:off x="142844" y="4071946"/>
            <a:ext cx="3000396" cy="8309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400" dirty="0"/>
              <a:t>4 + 4 + 10 + 6 + 2 + 2 + 1+ 1= 30 birim</a:t>
            </a:r>
          </a:p>
        </p:txBody>
      </p:sp>
      <p:sp>
        <p:nvSpPr>
          <p:cNvPr id="6" name="5 Metin kutusu"/>
          <p:cNvSpPr txBox="1"/>
          <p:nvPr/>
        </p:nvSpPr>
        <p:spPr>
          <a:xfrm>
            <a:off x="2357422" y="3286128"/>
            <a:ext cx="1071570" cy="461665"/>
          </a:xfrm>
          <a:prstGeom prst="rect">
            <a:avLst/>
          </a:prstGeom>
          <a:noFill/>
        </p:spPr>
        <p:txBody>
          <a:bodyPr wrap="square" rtlCol="0">
            <a:spAutoFit/>
          </a:bodyPr>
          <a:lstStyle/>
          <a:p>
            <a:r>
              <a:rPr lang="tr-TR" sz="2400" dirty="0">
                <a:solidFill>
                  <a:srgbClr val="FF0000"/>
                </a:solidFill>
              </a:rPr>
              <a:t>30 </a:t>
            </a:r>
            <a:r>
              <a:rPr lang="tr-TR" sz="2400" dirty="0" err="1">
                <a:solidFill>
                  <a:srgbClr val="FF0000"/>
                </a:solidFill>
              </a:rPr>
              <a:t>br</a:t>
            </a:r>
            <a:endParaRPr lang="tr-TR" sz="2400" dirty="0">
              <a:solidFill>
                <a:srgbClr val="FF0000"/>
              </a:solidFill>
            </a:endParaRPr>
          </a:p>
        </p:txBody>
      </p:sp>
      <p:sp>
        <p:nvSpPr>
          <p:cNvPr id="7" name="6 Metin kutusu"/>
          <p:cNvSpPr txBox="1"/>
          <p:nvPr/>
        </p:nvSpPr>
        <p:spPr>
          <a:xfrm>
            <a:off x="5286380" y="3286128"/>
            <a:ext cx="1071570" cy="461665"/>
          </a:xfrm>
          <a:prstGeom prst="rect">
            <a:avLst/>
          </a:prstGeom>
          <a:noFill/>
        </p:spPr>
        <p:txBody>
          <a:bodyPr wrap="square" rtlCol="0">
            <a:spAutoFit/>
          </a:bodyPr>
          <a:lstStyle/>
          <a:p>
            <a:r>
              <a:rPr lang="tr-TR" sz="2400" dirty="0">
                <a:solidFill>
                  <a:srgbClr val="FF0000"/>
                </a:solidFill>
              </a:rPr>
              <a:t>40 </a:t>
            </a:r>
            <a:r>
              <a:rPr lang="tr-TR" sz="2400" dirty="0" err="1">
                <a:solidFill>
                  <a:srgbClr val="FF0000"/>
                </a:solidFill>
              </a:rPr>
              <a:t>br</a:t>
            </a:r>
            <a:endParaRPr lang="tr-TR" sz="2400" dirty="0">
              <a:solidFill>
                <a:srgbClr val="FF0000"/>
              </a:solidFill>
            </a:endParaRPr>
          </a:p>
        </p:txBody>
      </p:sp>
      <p:sp>
        <p:nvSpPr>
          <p:cNvPr id="8" name="7 Metin kutusu"/>
          <p:cNvSpPr txBox="1"/>
          <p:nvPr/>
        </p:nvSpPr>
        <p:spPr>
          <a:xfrm>
            <a:off x="8072430" y="3286128"/>
            <a:ext cx="1071570" cy="461665"/>
          </a:xfrm>
          <a:prstGeom prst="rect">
            <a:avLst/>
          </a:prstGeom>
          <a:noFill/>
        </p:spPr>
        <p:txBody>
          <a:bodyPr wrap="square" rtlCol="0">
            <a:spAutoFit/>
          </a:bodyPr>
          <a:lstStyle/>
          <a:p>
            <a:r>
              <a:rPr lang="tr-TR" sz="2400" dirty="0">
                <a:solidFill>
                  <a:srgbClr val="FF0000"/>
                </a:solidFill>
              </a:rPr>
              <a:t>34 </a:t>
            </a:r>
            <a:r>
              <a:rPr lang="tr-TR" sz="2400" dirty="0" err="1">
                <a:solidFill>
                  <a:srgbClr val="FF0000"/>
                </a:solidFill>
              </a:rPr>
              <a:t>br</a:t>
            </a:r>
            <a:endParaRPr lang="tr-TR" sz="2400" dirty="0">
              <a:solidFill>
                <a:srgbClr val="FF0000"/>
              </a:solidFill>
            </a:endParaRPr>
          </a:p>
        </p:txBody>
      </p:sp>
      <p:sp>
        <p:nvSpPr>
          <p:cNvPr id="9" name="8 Metin kutusu"/>
          <p:cNvSpPr txBox="1"/>
          <p:nvPr/>
        </p:nvSpPr>
        <p:spPr>
          <a:xfrm>
            <a:off x="3214678" y="4071946"/>
            <a:ext cx="2857520" cy="76944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tr-TR" sz="2200" dirty="0"/>
              <a:t>8 + 6 + 6 + 6 + 3 + 3 + 4 + 2 + 2 = 40 </a:t>
            </a:r>
            <a:r>
              <a:rPr lang="tr-TR" sz="2200" dirty="0" err="1"/>
              <a:t>br</a:t>
            </a:r>
            <a:endParaRPr lang="tr-TR" sz="2200" dirty="0"/>
          </a:p>
        </p:txBody>
      </p:sp>
      <p:sp>
        <p:nvSpPr>
          <p:cNvPr id="10" name="9 Metin kutusu"/>
          <p:cNvSpPr txBox="1"/>
          <p:nvPr/>
        </p:nvSpPr>
        <p:spPr>
          <a:xfrm>
            <a:off x="6143636" y="4071946"/>
            <a:ext cx="2786082" cy="83099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400" dirty="0"/>
              <a:t>8 + 6 + 6 + 6 + 2 2 + 4 = 34 birim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214414" y="142856"/>
            <a:ext cx="7715304"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Aşağıda verilen şekillerin çevre uzunluklarını hesaplayınız.</a:t>
            </a:r>
          </a:p>
        </p:txBody>
      </p:sp>
      <p:pic>
        <p:nvPicPr>
          <p:cNvPr id="40962" name="Picture 2"/>
          <p:cNvPicPr>
            <a:picLocks noChangeAspect="1" noChangeArrowheads="1"/>
          </p:cNvPicPr>
          <p:nvPr/>
        </p:nvPicPr>
        <p:blipFill>
          <a:blip r:embed="rId2"/>
          <a:srcRect/>
          <a:stretch>
            <a:fillRect/>
          </a:stretch>
        </p:blipFill>
        <p:spPr bwMode="auto">
          <a:xfrm>
            <a:off x="142844" y="0"/>
            <a:ext cx="1071570" cy="669713"/>
          </a:xfrm>
          <a:prstGeom prst="rect">
            <a:avLst/>
          </a:prstGeom>
          <a:noFill/>
          <a:ln w="9525">
            <a:noFill/>
            <a:miter lim="800000"/>
            <a:headEnd/>
            <a:tailEnd/>
          </a:ln>
          <a:effectLst/>
        </p:spPr>
      </p:pic>
      <p:pic>
        <p:nvPicPr>
          <p:cNvPr id="40963" name="Picture 3"/>
          <p:cNvPicPr>
            <a:picLocks noChangeAspect="1" noChangeArrowheads="1"/>
          </p:cNvPicPr>
          <p:nvPr/>
        </p:nvPicPr>
        <p:blipFill>
          <a:blip r:embed="rId3"/>
          <a:srcRect/>
          <a:stretch>
            <a:fillRect/>
          </a:stretch>
        </p:blipFill>
        <p:spPr bwMode="auto">
          <a:xfrm>
            <a:off x="214282" y="785798"/>
            <a:ext cx="8715436" cy="3071834"/>
          </a:xfrm>
          <a:prstGeom prst="rect">
            <a:avLst/>
          </a:prstGeom>
          <a:noFill/>
          <a:ln w="9525">
            <a:noFill/>
            <a:miter lim="800000"/>
            <a:headEnd/>
            <a:tailEnd/>
          </a:ln>
          <a:effectLst/>
        </p:spPr>
      </p:pic>
      <p:sp>
        <p:nvSpPr>
          <p:cNvPr id="8" name="7 Metin kutusu"/>
          <p:cNvSpPr txBox="1"/>
          <p:nvPr/>
        </p:nvSpPr>
        <p:spPr>
          <a:xfrm>
            <a:off x="3214678" y="4286260"/>
            <a:ext cx="2714644"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tr-TR" sz="2400" dirty="0"/>
              <a:t>5 + 4 + 3 = 12 cm</a:t>
            </a:r>
          </a:p>
        </p:txBody>
      </p:sp>
      <p:sp>
        <p:nvSpPr>
          <p:cNvPr id="9" name="8 Metin kutusu"/>
          <p:cNvSpPr txBox="1"/>
          <p:nvPr/>
        </p:nvSpPr>
        <p:spPr>
          <a:xfrm>
            <a:off x="6000760" y="4286260"/>
            <a:ext cx="2857520" cy="83099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400" dirty="0"/>
              <a:t>5 + 3 = 8 cm</a:t>
            </a:r>
          </a:p>
          <a:p>
            <a:r>
              <a:rPr lang="tr-TR" sz="2400" dirty="0"/>
              <a:t>2 X 8 = 16 cm</a:t>
            </a:r>
          </a:p>
        </p:txBody>
      </p:sp>
      <p:sp>
        <p:nvSpPr>
          <p:cNvPr id="10" name="9 Metin kutusu"/>
          <p:cNvSpPr txBox="1"/>
          <p:nvPr/>
        </p:nvSpPr>
        <p:spPr>
          <a:xfrm>
            <a:off x="2143108" y="3286128"/>
            <a:ext cx="1000132" cy="461665"/>
          </a:xfrm>
          <a:prstGeom prst="rect">
            <a:avLst/>
          </a:prstGeom>
          <a:noFill/>
        </p:spPr>
        <p:txBody>
          <a:bodyPr wrap="square" rtlCol="0">
            <a:spAutoFit/>
          </a:bodyPr>
          <a:lstStyle/>
          <a:p>
            <a:r>
              <a:rPr lang="tr-TR" sz="2400" b="1" dirty="0">
                <a:solidFill>
                  <a:srgbClr val="FF0000"/>
                </a:solidFill>
              </a:rPr>
              <a:t>16cm</a:t>
            </a:r>
          </a:p>
        </p:txBody>
      </p:sp>
      <p:sp>
        <p:nvSpPr>
          <p:cNvPr id="11" name="10 Metin kutusu"/>
          <p:cNvSpPr txBox="1"/>
          <p:nvPr/>
        </p:nvSpPr>
        <p:spPr>
          <a:xfrm>
            <a:off x="214282" y="4357698"/>
            <a:ext cx="2928958"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400" dirty="0"/>
              <a:t>4 X 4 cm = 16 cm</a:t>
            </a:r>
          </a:p>
        </p:txBody>
      </p:sp>
      <p:sp>
        <p:nvSpPr>
          <p:cNvPr id="12" name="11 Metin kutusu"/>
          <p:cNvSpPr txBox="1"/>
          <p:nvPr/>
        </p:nvSpPr>
        <p:spPr>
          <a:xfrm>
            <a:off x="7929586" y="3286128"/>
            <a:ext cx="1000132" cy="461665"/>
          </a:xfrm>
          <a:prstGeom prst="rect">
            <a:avLst/>
          </a:prstGeom>
          <a:noFill/>
        </p:spPr>
        <p:txBody>
          <a:bodyPr wrap="square" rtlCol="0">
            <a:spAutoFit/>
          </a:bodyPr>
          <a:lstStyle/>
          <a:p>
            <a:r>
              <a:rPr lang="tr-TR" sz="2400" b="1" dirty="0">
                <a:solidFill>
                  <a:srgbClr val="FF0000"/>
                </a:solidFill>
              </a:rPr>
              <a:t>16cm</a:t>
            </a:r>
          </a:p>
        </p:txBody>
      </p:sp>
      <p:sp>
        <p:nvSpPr>
          <p:cNvPr id="13" name="12 Metin kutusu"/>
          <p:cNvSpPr txBox="1"/>
          <p:nvPr/>
        </p:nvSpPr>
        <p:spPr>
          <a:xfrm>
            <a:off x="5072066" y="3286128"/>
            <a:ext cx="1000132" cy="461665"/>
          </a:xfrm>
          <a:prstGeom prst="rect">
            <a:avLst/>
          </a:prstGeom>
          <a:noFill/>
        </p:spPr>
        <p:txBody>
          <a:bodyPr wrap="square" rtlCol="0">
            <a:spAutoFit/>
          </a:bodyPr>
          <a:lstStyle/>
          <a:p>
            <a:r>
              <a:rPr lang="tr-TR" sz="2400" b="1" dirty="0">
                <a:solidFill>
                  <a:srgbClr val="FF0000"/>
                </a:solidFill>
              </a:rPr>
              <a:t>12cm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heckerboard(across)">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heckerboard(across)">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animBg="1"/>
      <p:bldP spid="1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3"/>
          <a:srcRect/>
          <a:stretch>
            <a:fillRect/>
          </a:stretch>
        </p:blipFill>
        <p:spPr bwMode="auto">
          <a:xfrm>
            <a:off x="214282" y="714360"/>
            <a:ext cx="4464875" cy="4714908"/>
          </a:xfrm>
          <a:prstGeom prst="rect">
            <a:avLst/>
          </a:prstGeom>
          <a:noFill/>
          <a:ln w="9525">
            <a:noFill/>
            <a:miter lim="800000"/>
            <a:headEnd/>
            <a:tailEnd/>
          </a:ln>
          <a:effectLst/>
        </p:spPr>
      </p:pic>
      <p:sp>
        <p:nvSpPr>
          <p:cNvPr id="3" name="2 Metin kutusu"/>
          <p:cNvSpPr txBox="1"/>
          <p:nvPr/>
        </p:nvSpPr>
        <p:spPr>
          <a:xfrm>
            <a:off x="214282" y="214294"/>
            <a:ext cx="8715436"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2400" dirty="0"/>
              <a:t>Aşağıdaki düzlemsel şekillerin çevre uzunluklarını bulup, yazalım.</a:t>
            </a:r>
          </a:p>
        </p:txBody>
      </p:sp>
      <p:sp>
        <p:nvSpPr>
          <p:cNvPr id="5" name="4 Metin kutusu"/>
          <p:cNvSpPr txBox="1"/>
          <p:nvPr/>
        </p:nvSpPr>
        <p:spPr>
          <a:xfrm>
            <a:off x="6215074" y="4857764"/>
            <a:ext cx="1428760" cy="646331"/>
          </a:xfrm>
          <a:prstGeom prst="rect">
            <a:avLst/>
          </a:prstGeom>
          <a:noFill/>
        </p:spPr>
        <p:txBody>
          <a:bodyPr wrap="square" rtlCol="0">
            <a:spAutoFit/>
          </a:bodyPr>
          <a:lstStyle/>
          <a:p>
            <a:r>
              <a:rPr lang="tr-TR" sz="3600" b="1" dirty="0">
                <a:solidFill>
                  <a:srgbClr val="FF0000"/>
                </a:solidFill>
              </a:rPr>
              <a:t>18 </a:t>
            </a:r>
            <a:r>
              <a:rPr lang="tr-TR" sz="3600" b="1" dirty="0" err="1">
                <a:solidFill>
                  <a:srgbClr val="FF0000"/>
                </a:solidFill>
              </a:rPr>
              <a:t>br</a:t>
            </a:r>
            <a:endParaRPr lang="tr-TR" sz="3600" b="1" dirty="0">
              <a:solidFill>
                <a:srgbClr val="FF0000"/>
              </a:solidFill>
            </a:endParaRPr>
          </a:p>
        </p:txBody>
      </p:sp>
      <p:sp>
        <p:nvSpPr>
          <p:cNvPr id="6" name="5 Metin kutusu"/>
          <p:cNvSpPr txBox="1"/>
          <p:nvPr/>
        </p:nvSpPr>
        <p:spPr>
          <a:xfrm>
            <a:off x="1857356" y="4429136"/>
            <a:ext cx="642942" cy="461665"/>
          </a:xfrm>
          <a:prstGeom prst="rect">
            <a:avLst/>
          </a:prstGeom>
          <a:noFill/>
        </p:spPr>
        <p:txBody>
          <a:bodyPr wrap="square" rtlCol="0">
            <a:spAutoFit/>
          </a:bodyPr>
          <a:lstStyle/>
          <a:p>
            <a:r>
              <a:rPr lang="tr-TR" sz="2400" b="1" dirty="0">
                <a:solidFill>
                  <a:srgbClr val="FF0000"/>
                </a:solidFill>
              </a:rPr>
              <a:t>30</a:t>
            </a:r>
          </a:p>
        </p:txBody>
      </p:sp>
      <p:sp>
        <p:nvSpPr>
          <p:cNvPr id="7" name="6 Metin kutusu"/>
          <p:cNvSpPr txBox="1"/>
          <p:nvPr/>
        </p:nvSpPr>
        <p:spPr>
          <a:xfrm>
            <a:off x="1928794" y="4857764"/>
            <a:ext cx="642942" cy="461665"/>
          </a:xfrm>
          <a:prstGeom prst="rect">
            <a:avLst/>
          </a:prstGeom>
          <a:noFill/>
        </p:spPr>
        <p:txBody>
          <a:bodyPr wrap="square" rtlCol="0">
            <a:spAutoFit/>
          </a:bodyPr>
          <a:lstStyle/>
          <a:p>
            <a:r>
              <a:rPr lang="tr-TR" sz="2400" b="1" dirty="0">
                <a:solidFill>
                  <a:srgbClr val="FF0000"/>
                </a:solidFill>
              </a:rPr>
              <a:t>22</a:t>
            </a:r>
          </a:p>
        </p:txBody>
      </p:sp>
      <p:sp>
        <p:nvSpPr>
          <p:cNvPr id="8" name="7 Metin kutusu"/>
          <p:cNvSpPr txBox="1"/>
          <p:nvPr/>
        </p:nvSpPr>
        <p:spPr>
          <a:xfrm>
            <a:off x="1928794" y="3929070"/>
            <a:ext cx="857256" cy="461665"/>
          </a:xfrm>
          <a:prstGeom prst="rect">
            <a:avLst/>
          </a:prstGeom>
          <a:noFill/>
        </p:spPr>
        <p:txBody>
          <a:bodyPr wrap="square" rtlCol="0">
            <a:spAutoFit/>
          </a:bodyPr>
          <a:lstStyle/>
          <a:p>
            <a:r>
              <a:rPr lang="tr-TR" sz="2400" b="1" dirty="0">
                <a:solidFill>
                  <a:srgbClr val="FF0000"/>
                </a:solidFill>
              </a:rPr>
              <a:t>18</a:t>
            </a:r>
          </a:p>
        </p:txBody>
      </p:sp>
      <p:pic>
        <p:nvPicPr>
          <p:cNvPr id="41989" name="Picture 5"/>
          <p:cNvPicPr>
            <a:picLocks noChangeAspect="1" noChangeArrowheads="1"/>
          </p:cNvPicPr>
          <p:nvPr/>
        </p:nvPicPr>
        <p:blipFill>
          <a:blip r:embed="rId4"/>
          <a:srcRect/>
          <a:stretch>
            <a:fillRect/>
          </a:stretch>
        </p:blipFill>
        <p:spPr bwMode="auto">
          <a:xfrm>
            <a:off x="4786314" y="714360"/>
            <a:ext cx="4143404" cy="4824405"/>
          </a:xfrm>
          <a:prstGeom prst="rect">
            <a:avLst/>
          </a:prstGeom>
          <a:noFill/>
          <a:ln w="9525">
            <a:noFill/>
            <a:miter lim="800000"/>
            <a:headEnd/>
            <a:tailEnd/>
          </a:ln>
          <a:effectLst/>
        </p:spPr>
      </p:pic>
      <p:sp>
        <p:nvSpPr>
          <p:cNvPr id="11" name="10 Metin kutusu"/>
          <p:cNvSpPr txBox="1"/>
          <p:nvPr/>
        </p:nvSpPr>
        <p:spPr>
          <a:xfrm>
            <a:off x="6429388" y="4929202"/>
            <a:ext cx="1714512" cy="523220"/>
          </a:xfrm>
          <a:prstGeom prst="rect">
            <a:avLst/>
          </a:prstGeom>
          <a:noFill/>
        </p:spPr>
        <p:txBody>
          <a:bodyPr wrap="square" rtlCol="0">
            <a:spAutoFit/>
          </a:bodyPr>
          <a:lstStyle/>
          <a:p>
            <a:r>
              <a:rPr lang="tr-TR" sz="2800" b="1" dirty="0">
                <a:solidFill>
                  <a:srgbClr val="FF0000"/>
                </a:solidFill>
              </a:rPr>
              <a:t>54 cm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2368620" cy="785798"/>
          </a:xfrm>
          <a:prstGeom prst="rect">
            <a:avLst/>
          </a:prstGeom>
          <a:noFill/>
          <a:ln w="9525">
            <a:noFill/>
            <a:miter lim="800000"/>
            <a:headEnd/>
            <a:tailEnd/>
          </a:ln>
          <a:effectLst/>
        </p:spPr>
      </p:pic>
      <p:sp>
        <p:nvSpPr>
          <p:cNvPr id="3" name="2 Dikdörtgen"/>
          <p:cNvSpPr/>
          <p:nvPr/>
        </p:nvSpPr>
        <p:spPr>
          <a:xfrm>
            <a:off x="2000232" y="142856"/>
            <a:ext cx="7000924"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a:t>Görsellerin kenarlarına çizilen çizgilerden hangilerinin nesnelerin çevrelerini gösterdiğini bulalım.</a:t>
            </a:r>
          </a:p>
        </p:txBody>
      </p:sp>
      <p:pic>
        <p:nvPicPr>
          <p:cNvPr id="2051" name="Picture 3"/>
          <p:cNvPicPr>
            <a:picLocks noChangeAspect="1" noChangeArrowheads="1"/>
          </p:cNvPicPr>
          <p:nvPr/>
        </p:nvPicPr>
        <p:blipFill>
          <a:blip r:embed="rId3"/>
          <a:srcRect/>
          <a:stretch>
            <a:fillRect/>
          </a:stretch>
        </p:blipFill>
        <p:spPr bwMode="auto">
          <a:xfrm>
            <a:off x="214282" y="1000112"/>
            <a:ext cx="8715436" cy="2019300"/>
          </a:xfrm>
          <a:prstGeom prst="rect">
            <a:avLst/>
          </a:prstGeom>
          <a:noFill/>
          <a:ln w="9525">
            <a:noFill/>
            <a:miter lim="800000"/>
            <a:headEnd/>
            <a:tailEnd/>
          </a:ln>
          <a:effectLst/>
        </p:spPr>
      </p:pic>
      <p:sp>
        <p:nvSpPr>
          <p:cNvPr id="5" name="4 Dikdörtgen"/>
          <p:cNvSpPr/>
          <p:nvPr/>
        </p:nvSpPr>
        <p:spPr>
          <a:xfrm>
            <a:off x="214282" y="3143252"/>
            <a:ext cx="8786874" cy="12003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tr-TR" sz="2400" dirty="0"/>
              <a:t>Görseldeki tabak ve fırın tepsisinin kenarlarına çizilen kırmızı çizgiler bu nesnelerin çevrelerini gösterir. Cetvelin tüm kenarlarına kırmızı çizgi çizilmediği için çevresi gösterilememiştir.</a:t>
            </a:r>
          </a:p>
        </p:txBody>
      </p:sp>
      <p:sp>
        <p:nvSpPr>
          <p:cNvPr id="6" name="5 Dikdörtgen"/>
          <p:cNvSpPr/>
          <p:nvPr/>
        </p:nvSpPr>
        <p:spPr>
          <a:xfrm>
            <a:off x="214282" y="4357698"/>
            <a:ext cx="8715436" cy="1077218"/>
          </a:xfrm>
          <a:prstGeom prst="rect">
            <a:avLst/>
          </a:prstGeom>
        </p:spPr>
        <p:txBody>
          <a:bodyPr wrap="square">
            <a:spAutoFit/>
          </a:bodyPr>
          <a:lstStyle/>
          <a:p>
            <a:r>
              <a:rPr lang="tr-TR" sz="3200" b="1" dirty="0"/>
              <a:t>Bir kapalı şeklin kenar uzunlukları toplamı çevre uzunluğudur.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checkerboard(across)">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a:srcRect/>
          <a:stretch>
            <a:fillRect/>
          </a:stretch>
        </p:blipFill>
        <p:spPr bwMode="auto">
          <a:xfrm>
            <a:off x="214282" y="1000112"/>
            <a:ext cx="8715436" cy="1862377"/>
          </a:xfrm>
          <a:prstGeom prst="rect">
            <a:avLst/>
          </a:prstGeom>
          <a:noFill/>
          <a:ln w="9525">
            <a:noFill/>
            <a:miter lim="800000"/>
            <a:headEnd/>
            <a:tailEnd/>
          </a:ln>
          <a:effectLst/>
        </p:spPr>
      </p:pic>
      <p:sp>
        <p:nvSpPr>
          <p:cNvPr id="3" name="2 Metin kutusu"/>
          <p:cNvSpPr txBox="1"/>
          <p:nvPr/>
        </p:nvSpPr>
        <p:spPr>
          <a:xfrm>
            <a:off x="142844" y="142856"/>
            <a:ext cx="8858312"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2400" dirty="0"/>
              <a:t>Bir kenar uzunluğu verilen karelerin çevre uzunluklarını hesaplayalım.</a:t>
            </a:r>
          </a:p>
        </p:txBody>
      </p:sp>
      <p:sp>
        <p:nvSpPr>
          <p:cNvPr id="4" name="3 Metin kutusu"/>
          <p:cNvSpPr txBox="1"/>
          <p:nvPr/>
        </p:nvSpPr>
        <p:spPr>
          <a:xfrm>
            <a:off x="214282" y="2500310"/>
            <a:ext cx="2214578"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400" dirty="0"/>
              <a:t>4 x 4 = </a:t>
            </a:r>
            <a:r>
              <a:rPr lang="tr-TR" sz="2400" b="1" dirty="0">
                <a:solidFill>
                  <a:srgbClr val="FF0000"/>
                </a:solidFill>
              </a:rPr>
              <a:t>16 cm</a:t>
            </a:r>
          </a:p>
        </p:txBody>
      </p:sp>
      <p:sp>
        <p:nvSpPr>
          <p:cNvPr id="5" name="4 Metin kutusu"/>
          <p:cNvSpPr txBox="1"/>
          <p:nvPr/>
        </p:nvSpPr>
        <p:spPr>
          <a:xfrm>
            <a:off x="3357554" y="2500310"/>
            <a:ext cx="2428892"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tr-TR" sz="2400" dirty="0"/>
              <a:t>4 x 21 = </a:t>
            </a:r>
            <a:r>
              <a:rPr lang="tr-TR" sz="2400" b="1" dirty="0">
                <a:solidFill>
                  <a:srgbClr val="FF0000"/>
                </a:solidFill>
              </a:rPr>
              <a:t>84 cm</a:t>
            </a:r>
          </a:p>
        </p:txBody>
      </p:sp>
      <p:sp>
        <p:nvSpPr>
          <p:cNvPr id="6" name="5 Metin kutusu"/>
          <p:cNvSpPr txBox="1"/>
          <p:nvPr/>
        </p:nvSpPr>
        <p:spPr>
          <a:xfrm>
            <a:off x="6643702" y="2500310"/>
            <a:ext cx="2214578"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400" dirty="0"/>
              <a:t>4 x 6 = </a:t>
            </a:r>
            <a:r>
              <a:rPr lang="tr-TR" sz="2400" b="1" dirty="0">
                <a:solidFill>
                  <a:srgbClr val="FF0000"/>
                </a:solidFill>
              </a:rPr>
              <a:t>24 cm</a:t>
            </a:r>
          </a:p>
        </p:txBody>
      </p:sp>
      <p:pic>
        <p:nvPicPr>
          <p:cNvPr id="43011" name="Picture 3"/>
          <p:cNvPicPr>
            <a:picLocks noChangeAspect="1" noChangeArrowheads="1"/>
          </p:cNvPicPr>
          <p:nvPr/>
        </p:nvPicPr>
        <p:blipFill>
          <a:blip r:embed="rId3"/>
          <a:srcRect/>
          <a:stretch>
            <a:fillRect/>
          </a:stretch>
        </p:blipFill>
        <p:spPr bwMode="auto">
          <a:xfrm>
            <a:off x="214282" y="3429004"/>
            <a:ext cx="1643074" cy="1628404"/>
          </a:xfrm>
          <a:prstGeom prst="rect">
            <a:avLst/>
          </a:prstGeom>
          <a:noFill/>
          <a:ln w="9525">
            <a:noFill/>
            <a:miter lim="800000"/>
            <a:headEnd/>
            <a:tailEnd/>
          </a:ln>
          <a:effectLst/>
        </p:spPr>
      </p:pic>
      <p:pic>
        <p:nvPicPr>
          <p:cNvPr id="43012" name="Picture 4"/>
          <p:cNvPicPr>
            <a:picLocks noChangeAspect="1" noChangeArrowheads="1"/>
          </p:cNvPicPr>
          <p:nvPr/>
        </p:nvPicPr>
        <p:blipFill>
          <a:blip r:embed="rId4"/>
          <a:srcRect/>
          <a:stretch>
            <a:fillRect/>
          </a:stretch>
        </p:blipFill>
        <p:spPr bwMode="auto">
          <a:xfrm>
            <a:off x="3428992" y="3429004"/>
            <a:ext cx="1785950" cy="1674328"/>
          </a:xfrm>
          <a:prstGeom prst="rect">
            <a:avLst/>
          </a:prstGeom>
          <a:noFill/>
          <a:ln w="9525">
            <a:noFill/>
            <a:miter lim="800000"/>
            <a:headEnd/>
            <a:tailEnd/>
          </a:ln>
          <a:effectLst/>
        </p:spPr>
      </p:pic>
      <p:pic>
        <p:nvPicPr>
          <p:cNvPr id="43013" name="Picture 5"/>
          <p:cNvPicPr>
            <a:picLocks noChangeAspect="1" noChangeArrowheads="1"/>
          </p:cNvPicPr>
          <p:nvPr/>
        </p:nvPicPr>
        <p:blipFill>
          <a:blip r:embed="rId5"/>
          <a:srcRect/>
          <a:stretch>
            <a:fillRect/>
          </a:stretch>
        </p:blipFill>
        <p:spPr bwMode="auto">
          <a:xfrm>
            <a:off x="6929454" y="3429004"/>
            <a:ext cx="1754739" cy="1571636"/>
          </a:xfrm>
          <a:prstGeom prst="rect">
            <a:avLst/>
          </a:prstGeom>
          <a:noFill/>
          <a:ln w="9525">
            <a:noFill/>
            <a:miter lim="800000"/>
            <a:headEnd/>
            <a:tailEnd/>
          </a:ln>
          <a:effectLst/>
        </p:spPr>
      </p:pic>
      <p:sp>
        <p:nvSpPr>
          <p:cNvPr id="10" name="9 Metin kutusu"/>
          <p:cNvSpPr txBox="1"/>
          <p:nvPr/>
        </p:nvSpPr>
        <p:spPr>
          <a:xfrm>
            <a:off x="214282" y="2928938"/>
            <a:ext cx="8929718"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2400" dirty="0"/>
              <a:t>Çevre uzunluğu verilen karelerin bir kenar  uzunluğunu bulunuz.</a:t>
            </a:r>
          </a:p>
        </p:txBody>
      </p:sp>
      <p:sp>
        <p:nvSpPr>
          <p:cNvPr id="11" name="10 Metin kutusu"/>
          <p:cNvSpPr txBox="1"/>
          <p:nvPr/>
        </p:nvSpPr>
        <p:spPr>
          <a:xfrm>
            <a:off x="214282" y="5000640"/>
            <a:ext cx="2214578"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400" dirty="0"/>
              <a:t>16 ÷ 4 = </a:t>
            </a:r>
            <a:r>
              <a:rPr lang="tr-TR" sz="2400" b="1" dirty="0">
                <a:solidFill>
                  <a:srgbClr val="FF0000"/>
                </a:solidFill>
              </a:rPr>
              <a:t>4 cm</a:t>
            </a:r>
          </a:p>
        </p:txBody>
      </p:sp>
      <p:sp>
        <p:nvSpPr>
          <p:cNvPr id="12" name="11 Metin kutusu"/>
          <p:cNvSpPr txBox="1"/>
          <p:nvPr/>
        </p:nvSpPr>
        <p:spPr>
          <a:xfrm>
            <a:off x="3286116" y="5072078"/>
            <a:ext cx="2214578"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tr-TR" sz="2400" dirty="0"/>
              <a:t>24 ÷ 4 = </a:t>
            </a:r>
            <a:r>
              <a:rPr lang="tr-TR" sz="2400" b="1" dirty="0">
                <a:solidFill>
                  <a:srgbClr val="FF0000"/>
                </a:solidFill>
              </a:rPr>
              <a:t>6 cm</a:t>
            </a:r>
          </a:p>
        </p:txBody>
      </p:sp>
      <p:sp>
        <p:nvSpPr>
          <p:cNvPr id="13" name="12 Metin kutusu"/>
          <p:cNvSpPr txBox="1"/>
          <p:nvPr/>
        </p:nvSpPr>
        <p:spPr>
          <a:xfrm>
            <a:off x="6786578" y="5000640"/>
            <a:ext cx="2357422"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400" dirty="0"/>
              <a:t>20 ÷ 4 = </a:t>
            </a:r>
            <a:r>
              <a:rPr lang="tr-TR" sz="2400" b="1" dirty="0">
                <a:solidFill>
                  <a:srgbClr val="FF0000"/>
                </a:solidFill>
              </a:rPr>
              <a:t>5 cm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heckerboard(across)">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checkerboard(across)">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1" grpId="0" animBg="1"/>
      <p:bldP spid="12" grpId="0" animBg="1"/>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a:srcRect/>
          <a:stretch>
            <a:fillRect/>
          </a:stretch>
        </p:blipFill>
        <p:spPr bwMode="auto">
          <a:xfrm>
            <a:off x="214282" y="785798"/>
            <a:ext cx="8715436" cy="3214710"/>
          </a:xfrm>
          <a:prstGeom prst="rect">
            <a:avLst/>
          </a:prstGeom>
          <a:noFill/>
          <a:ln w="9525">
            <a:noFill/>
            <a:miter lim="800000"/>
            <a:headEnd/>
            <a:tailEnd/>
          </a:ln>
          <a:effectLst/>
        </p:spPr>
      </p:pic>
      <p:sp>
        <p:nvSpPr>
          <p:cNvPr id="3" name="2 Metin kutusu"/>
          <p:cNvSpPr txBox="1"/>
          <p:nvPr/>
        </p:nvSpPr>
        <p:spPr>
          <a:xfrm>
            <a:off x="142844" y="142856"/>
            <a:ext cx="8858312"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2400" dirty="0"/>
              <a:t>Aşağıdaki kenar uzunlukları verilen dikdörtgenlerin çevre uzunluklarını hesaplayınız.</a:t>
            </a:r>
          </a:p>
        </p:txBody>
      </p:sp>
      <p:sp>
        <p:nvSpPr>
          <p:cNvPr id="4" name="3 Metin kutusu"/>
          <p:cNvSpPr txBox="1"/>
          <p:nvPr/>
        </p:nvSpPr>
        <p:spPr>
          <a:xfrm>
            <a:off x="214282" y="4214822"/>
            <a:ext cx="3643338" cy="9541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800" dirty="0"/>
              <a:t>25 + 14 = 39 cm</a:t>
            </a:r>
          </a:p>
          <a:p>
            <a:r>
              <a:rPr lang="tr-TR" sz="2800" dirty="0"/>
              <a:t>39 X 2 = </a:t>
            </a:r>
            <a:r>
              <a:rPr lang="tr-TR" sz="2800" dirty="0">
                <a:solidFill>
                  <a:srgbClr val="FF0000"/>
                </a:solidFill>
              </a:rPr>
              <a:t>78 </a:t>
            </a:r>
            <a:r>
              <a:rPr lang="tr-TR" sz="2800" dirty="0" err="1">
                <a:solidFill>
                  <a:srgbClr val="FF0000"/>
                </a:solidFill>
              </a:rPr>
              <a:t>cm’dir</a:t>
            </a:r>
            <a:r>
              <a:rPr lang="tr-TR" sz="2800" dirty="0">
                <a:solidFill>
                  <a:srgbClr val="FF0000"/>
                </a:solidFill>
              </a:rPr>
              <a:t>.</a:t>
            </a:r>
          </a:p>
        </p:txBody>
      </p:sp>
      <p:sp>
        <p:nvSpPr>
          <p:cNvPr id="5" name="4 Metin kutusu"/>
          <p:cNvSpPr txBox="1"/>
          <p:nvPr/>
        </p:nvSpPr>
        <p:spPr>
          <a:xfrm>
            <a:off x="4929190" y="4071946"/>
            <a:ext cx="3929090" cy="138499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800" dirty="0"/>
              <a:t>2 X 47 = 94 cm</a:t>
            </a:r>
          </a:p>
          <a:p>
            <a:r>
              <a:rPr lang="tr-TR" sz="2800" dirty="0"/>
              <a:t>2 X 18= 36 cm</a:t>
            </a:r>
          </a:p>
          <a:p>
            <a:r>
              <a:rPr lang="tr-TR" sz="2800" dirty="0"/>
              <a:t>94 + 36 = </a:t>
            </a:r>
            <a:r>
              <a:rPr lang="tr-TR" sz="2800" dirty="0">
                <a:solidFill>
                  <a:srgbClr val="FF0000"/>
                </a:solidFill>
              </a:rPr>
              <a:t>130 </a:t>
            </a:r>
            <a:r>
              <a:rPr lang="tr-TR" sz="2800" dirty="0" err="1">
                <a:solidFill>
                  <a:srgbClr val="FF0000"/>
                </a:solidFill>
              </a:rPr>
              <a:t>cm’dir</a:t>
            </a:r>
            <a:r>
              <a:rPr lang="tr-TR" sz="2800" dirty="0">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142844" y="142856"/>
            <a:ext cx="8858312"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2400" dirty="0"/>
              <a:t>Aşağıda çevre uzunlukları verilen dikdörtgenlerin “?” ile belirtilen kenar uzunluklarını hesaplayınız.</a:t>
            </a:r>
          </a:p>
        </p:txBody>
      </p:sp>
      <p:pic>
        <p:nvPicPr>
          <p:cNvPr id="45059" name="Picture 3"/>
          <p:cNvPicPr>
            <a:picLocks noChangeAspect="1" noChangeArrowheads="1"/>
          </p:cNvPicPr>
          <p:nvPr/>
        </p:nvPicPr>
        <p:blipFill>
          <a:blip r:embed="rId2"/>
          <a:srcRect/>
          <a:stretch>
            <a:fillRect/>
          </a:stretch>
        </p:blipFill>
        <p:spPr bwMode="auto">
          <a:xfrm>
            <a:off x="214281" y="1071550"/>
            <a:ext cx="4286281" cy="2662690"/>
          </a:xfrm>
          <a:prstGeom prst="rect">
            <a:avLst/>
          </a:prstGeom>
          <a:noFill/>
          <a:ln w="9525">
            <a:noFill/>
            <a:miter lim="800000"/>
            <a:headEnd/>
            <a:tailEnd/>
          </a:ln>
          <a:effectLst/>
        </p:spPr>
      </p:pic>
      <p:pic>
        <p:nvPicPr>
          <p:cNvPr id="45060" name="Picture 4"/>
          <p:cNvPicPr>
            <a:picLocks noChangeAspect="1" noChangeArrowheads="1"/>
          </p:cNvPicPr>
          <p:nvPr/>
        </p:nvPicPr>
        <p:blipFill>
          <a:blip r:embed="rId3"/>
          <a:srcRect/>
          <a:stretch>
            <a:fillRect/>
          </a:stretch>
        </p:blipFill>
        <p:spPr bwMode="auto">
          <a:xfrm>
            <a:off x="4786314" y="1071550"/>
            <a:ext cx="4167196" cy="2654183"/>
          </a:xfrm>
          <a:prstGeom prst="rect">
            <a:avLst/>
          </a:prstGeom>
          <a:noFill/>
          <a:ln w="9525">
            <a:noFill/>
            <a:miter lim="800000"/>
            <a:headEnd/>
            <a:tailEnd/>
          </a:ln>
          <a:effectLst/>
        </p:spPr>
      </p:pic>
      <p:sp>
        <p:nvSpPr>
          <p:cNvPr id="6" name="5 Metin kutusu"/>
          <p:cNvSpPr txBox="1"/>
          <p:nvPr/>
        </p:nvSpPr>
        <p:spPr>
          <a:xfrm>
            <a:off x="428596" y="3786194"/>
            <a:ext cx="3643338" cy="13849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800" dirty="0"/>
              <a:t>54 X 2 = 108 cm</a:t>
            </a:r>
          </a:p>
          <a:p>
            <a:r>
              <a:rPr lang="tr-TR" sz="2800" dirty="0">
                <a:solidFill>
                  <a:schemeClr val="bg1"/>
                </a:solidFill>
              </a:rPr>
              <a:t>144 – 108 = 36 cm</a:t>
            </a:r>
          </a:p>
          <a:p>
            <a:r>
              <a:rPr lang="tr-TR" sz="2800" dirty="0">
                <a:solidFill>
                  <a:schemeClr val="bg1"/>
                </a:solidFill>
              </a:rPr>
              <a:t>36 ÷ 2 =</a:t>
            </a:r>
            <a:r>
              <a:rPr lang="tr-TR" sz="2800" dirty="0">
                <a:solidFill>
                  <a:srgbClr val="FF0000"/>
                </a:solidFill>
              </a:rPr>
              <a:t> 18 </a:t>
            </a:r>
            <a:r>
              <a:rPr lang="tr-TR" sz="2800" dirty="0" err="1">
                <a:solidFill>
                  <a:srgbClr val="FF0000"/>
                </a:solidFill>
              </a:rPr>
              <a:t>cm’dir</a:t>
            </a:r>
            <a:r>
              <a:rPr lang="tr-TR" sz="2800" dirty="0">
                <a:solidFill>
                  <a:srgbClr val="FF0000"/>
                </a:solidFill>
              </a:rPr>
              <a:t>.</a:t>
            </a:r>
          </a:p>
        </p:txBody>
      </p:sp>
      <p:sp>
        <p:nvSpPr>
          <p:cNvPr id="7" name="6 Metin kutusu"/>
          <p:cNvSpPr txBox="1"/>
          <p:nvPr/>
        </p:nvSpPr>
        <p:spPr>
          <a:xfrm>
            <a:off x="4929190" y="4000508"/>
            <a:ext cx="3929090" cy="95410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800" dirty="0">
                <a:solidFill>
                  <a:schemeClr val="bg1"/>
                </a:solidFill>
              </a:rPr>
              <a:t>80 ÷ 2 = 40 cm</a:t>
            </a:r>
          </a:p>
          <a:p>
            <a:r>
              <a:rPr lang="tr-TR" sz="2800" dirty="0">
                <a:solidFill>
                  <a:schemeClr val="bg1"/>
                </a:solidFill>
              </a:rPr>
              <a:t>40 – 12 =</a:t>
            </a:r>
            <a:r>
              <a:rPr lang="tr-TR" sz="2800" dirty="0">
                <a:solidFill>
                  <a:srgbClr val="FF0000"/>
                </a:solidFill>
              </a:rPr>
              <a:t> 18 </a:t>
            </a:r>
            <a:r>
              <a:rPr lang="tr-TR" sz="2800" dirty="0" err="1">
                <a:solidFill>
                  <a:srgbClr val="FF0000"/>
                </a:solidFill>
              </a:rPr>
              <a:t>cm’dir</a:t>
            </a:r>
            <a:r>
              <a:rPr lang="tr-TR" sz="2800" dirty="0">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42844" y="142856"/>
            <a:ext cx="8858312"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2400" dirty="0"/>
              <a:t>Aşağıda kenar uzunlukları verilen üçgenlerin çevre uzunluklarını hesaplayınız.</a:t>
            </a:r>
          </a:p>
        </p:txBody>
      </p:sp>
      <p:sp>
        <p:nvSpPr>
          <p:cNvPr id="5" name="4 Metin kutusu"/>
          <p:cNvSpPr txBox="1"/>
          <p:nvPr/>
        </p:nvSpPr>
        <p:spPr>
          <a:xfrm>
            <a:off x="214282" y="4000508"/>
            <a:ext cx="3214710" cy="8925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600" dirty="0">
                <a:solidFill>
                  <a:schemeClr val="bg1"/>
                </a:solidFill>
              </a:rPr>
              <a:t>36 + 27 + 24 = </a:t>
            </a:r>
            <a:r>
              <a:rPr lang="tr-TR" sz="2600" dirty="0">
                <a:solidFill>
                  <a:srgbClr val="FF0000"/>
                </a:solidFill>
              </a:rPr>
              <a:t>107 </a:t>
            </a:r>
            <a:r>
              <a:rPr lang="tr-TR" sz="2600" dirty="0" err="1">
                <a:solidFill>
                  <a:srgbClr val="FF0000"/>
                </a:solidFill>
              </a:rPr>
              <a:t>cm’dir</a:t>
            </a:r>
            <a:r>
              <a:rPr lang="tr-TR" sz="2600" dirty="0">
                <a:solidFill>
                  <a:srgbClr val="FF0000"/>
                </a:solidFill>
              </a:rPr>
              <a:t>.</a:t>
            </a:r>
          </a:p>
        </p:txBody>
      </p:sp>
      <p:sp>
        <p:nvSpPr>
          <p:cNvPr id="6" name="5 Metin kutusu"/>
          <p:cNvSpPr txBox="1"/>
          <p:nvPr/>
        </p:nvSpPr>
        <p:spPr>
          <a:xfrm>
            <a:off x="6357950" y="4000508"/>
            <a:ext cx="2571768" cy="95410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800" dirty="0">
                <a:solidFill>
                  <a:schemeClr val="bg1"/>
                </a:solidFill>
              </a:rPr>
              <a:t>23 X 3 =</a:t>
            </a:r>
            <a:r>
              <a:rPr lang="tr-TR" sz="2800" dirty="0">
                <a:solidFill>
                  <a:srgbClr val="FF0000"/>
                </a:solidFill>
              </a:rPr>
              <a:t> 69 </a:t>
            </a:r>
            <a:r>
              <a:rPr lang="tr-TR" sz="2800" dirty="0" err="1">
                <a:solidFill>
                  <a:srgbClr val="FF0000"/>
                </a:solidFill>
              </a:rPr>
              <a:t>cm’dir</a:t>
            </a:r>
            <a:r>
              <a:rPr lang="tr-TR" sz="2800" dirty="0">
                <a:solidFill>
                  <a:srgbClr val="FF0000"/>
                </a:solidFill>
              </a:rPr>
              <a:t>.</a:t>
            </a:r>
          </a:p>
        </p:txBody>
      </p:sp>
      <p:pic>
        <p:nvPicPr>
          <p:cNvPr id="46084" name="Picture 4"/>
          <p:cNvPicPr>
            <a:picLocks noChangeAspect="1" noChangeArrowheads="1"/>
          </p:cNvPicPr>
          <p:nvPr/>
        </p:nvPicPr>
        <p:blipFill>
          <a:blip r:embed="rId2"/>
          <a:srcRect/>
          <a:stretch>
            <a:fillRect/>
          </a:stretch>
        </p:blipFill>
        <p:spPr bwMode="auto">
          <a:xfrm>
            <a:off x="214282" y="1071550"/>
            <a:ext cx="3214710" cy="2786082"/>
          </a:xfrm>
          <a:prstGeom prst="rect">
            <a:avLst/>
          </a:prstGeom>
          <a:noFill/>
          <a:ln w="9525">
            <a:noFill/>
            <a:miter lim="800000"/>
            <a:headEnd/>
            <a:tailEnd/>
          </a:ln>
          <a:effectLst/>
        </p:spPr>
      </p:pic>
      <p:pic>
        <p:nvPicPr>
          <p:cNvPr id="46085" name="Picture 5"/>
          <p:cNvPicPr>
            <a:picLocks noChangeAspect="1" noChangeArrowheads="1"/>
          </p:cNvPicPr>
          <p:nvPr/>
        </p:nvPicPr>
        <p:blipFill>
          <a:blip r:embed="rId3"/>
          <a:srcRect/>
          <a:stretch>
            <a:fillRect/>
          </a:stretch>
        </p:blipFill>
        <p:spPr bwMode="auto">
          <a:xfrm>
            <a:off x="3571868" y="1000112"/>
            <a:ext cx="2714644" cy="2857520"/>
          </a:xfrm>
          <a:prstGeom prst="rect">
            <a:avLst/>
          </a:prstGeom>
          <a:noFill/>
          <a:ln w="9525">
            <a:noFill/>
            <a:miter lim="800000"/>
            <a:headEnd/>
            <a:tailEnd/>
          </a:ln>
          <a:effectLst/>
        </p:spPr>
      </p:pic>
      <p:pic>
        <p:nvPicPr>
          <p:cNvPr id="46086" name="Picture 6"/>
          <p:cNvPicPr>
            <a:picLocks noChangeAspect="1" noChangeArrowheads="1"/>
          </p:cNvPicPr>
          <p:nvPr/>
        </p:nvPicPr>
        <p:blipFill>
          <a:blip r:embed="rId4"/>
          <a:srcRect/>
          <a:stretch>
            <a:fillRect/>
          </a:stretch>
        </p:blipFill>
        <p:spPr bwMode="auto">
          <a:xfrm>
            <a:off x="6429388" y="1000111"/>
            <a:ext cx="2533653" cy="2857521"/>
          </a:xfrm>
          <a:prstGeom prst="rect">
            <a:avLst/>
          </a:prstGeom>
          <a:noFill/>
          <a:ln w="9525">
            <a:noFill/>
            <a:miter lim="800000"/>
            <a:headEnd/>
            <a:tailEnd/>
          </a:ln>
          <a:effectLst/>
        </p:spPr>
      </p:pic>
      <p:sp>
        <p:nvSpPr>
          <p:cNvPr id="10" name="9 Metin kutusu"/>
          <p:cNvSpPr txBox="1"/>
          <p:nvPr/>
        </p:nvSpPr>
        <p:spPr>
          <a:xfrm>
            <a:off x="3571868" y="4071946"/>
            <a:ext cx="2643206" cy="129266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tr-TR" sz="2600" dirty="0">
                <a:solidFill>
                  <a:schemeClr val="bg1"/>
                </a:solidFill>
              </a:rPr>
              <a:t>2 X 16 = 32</a:t>
            </a:r>
          </a:p>
          <a:p>
            <a:r>
              <a:rPr lang="tr-TR" sz="2600" dirty="0">
                <a:solidFill>
                  <a:schemeClr val="bg1"/>
                </a:solidFill>
              </a:rPr>
              <a:t>32 + 15 = </a:t>
            </a:r>
            <a:r>
              <a:rPr lang="tr-TR" sz="2600" dirty="0">
                <a:solidFill>
                  <a:srgbClr val="FF0000"/>
                </a:solidFill>
              </a:rPr>
              <a:t>47 </a:t>
            </a:r>
            <a:r>
              <a:rPr lang="tr-TR" sz="2600" dirty="0" err="1">
                <a:solidFill>
                  <a:srgbClr val="FF0000"/>
                </a:solidFill>
              </a:rPr>
              <a:t>cm’dir</a:t>
            </a:r>
            <a:r>
              <a:rPr lang="tr-TR" sz="2600" dirty="0">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3"/>
          <a:srcRect/>
          <a:stretch>
            <a:fillRect/>
          </a:stretch>
        </p:blipFill>
        <p:spPr bwMode="auto">
          <a:xfrm>
            <a:off x="214283" y="1000112"/>
            <a:ext cx="3143272" cy="2714644"/>
          </a:xfrm>
          <a:prstGeom prst="rect">
            <a:avLst/>
          </a:prstGeom>
          <a:noFill/>
          <a:ln w="9525">
            <a:noFill/>
            <a:miter lim="800000"/>
            <a:headEnd/>
            <a:tailEnd/>
          </a:ln>
          <a:effectLst/>
        </p:spPr>
      </p:pic>
      <p:pic>
        <p:nvPicPr>
          <p:cNvPr id="47107" name="Picture 3"/>
          <p:cNvPicPr>
            <a:picLocks noChangeAspect="1" noChangeArrowheads="1"/>
          </p:cNvPicPr>
          <p:nvPr/>
        </p:nvPicPr>
        <p:blipFill>
          <a:blip r:embed="rId4"/>
          <a:srcRect/>
          <a:stretch>
            <a:fillRect/>
          </a:stretch>
        </p:blipFill>
        <p:spPr bwMode="auto">
          <a:xfrm>
            <a:off x="3428992" y="1000112"/>
            <a:ext cx="2857520" cy="2714644"/>
          </a:xfrm>
          <a:prstGeom prst="rect">
            <a:avLst/>
          </a:prstGeom>
          <a:noFill/>
          <a:ln w="9525">
            <a:noFill/>
            <a:miter lim="800000"/>
            <a:headEnd/>
            <a:tailEnd/>
          </a:ln>
          <a:effectLst/>
        </p:spPr>
      </p:pic>
      <p:sp>
        <p:nvSpPr>
          <p:cNvPr id="4" name="3 Metin kutusu"/>
          <p:cNvSpPr txBox="1"/>
          <p:nvPr/>
        </p:nvSpPr>
        <p:spPr>
          <a:xfrm>
            <a:off x="142844" y="142856"/>
            <a:ext cx="8858312"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2400" dirty="0"/>
              <a:t>Aşağıda kenar uzunlukları verilen üçgenlerin çevre uzunluklarını hesaplayınız.</a:t>
            </a:r>
          </a:p>
        </p:txBody>
      </p:sp>
      <p:pic>
        <p:nvPicPr>
          <p:cNvPr id="47108" name="Picture 4"/>
          <p:cNvPicPr>
            <a:picLocks noChangeAspect="1" noChangeArrowheads="1"/>
          </p:cNvPicPr>
          <p:nvPr/>
        </p:nvPicPr>
        <p:blipFill>
          <a:blip r:embed="rId5"/>
          <a:srcRect/>
          <a:stretch>
            <a:fillRect/>
          </a:stretch>
        </p:blipFill>
        <p:spPr bwMode="auto">
          <a:xfrm>
            <a:off x="6357950" y="1000112"/>
            <a:ext cx="2628903" cy="2714644"/>
          </a:xfrm>
          <a:prstGeom prst="rect">
            <a:avLst/>
          </a:prstGeom>
          <a:noFill/>
          <a:ln w="9525">
            <a:noFill/>
            <a:miter lim="800000"/>
            <a:headEnd/>
            <a:tailEnd/>
          </a:ln>
          <a:effectLst/>
        </p:spPr>
      </p:pic>
      <p:sp>
        <p:nvSpPr>
          <p:cNvPr id="6" name="5 Metin kutusu"/>
          <p:cNvSpPr txBox="1"/>
          <p:nvPr/>
        </p:nvSpPr>
        <p:spPr>
          <a:xfrm>
            <a:off x="214282" y="4000508"/>
            <a:ext cx="3214710" cy="8925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600" dirty="0">
                <a:solidFill>
                  <a:schemeClr val="bg1"/>
                </a:solidFill>
              </a:rPr>
              <a:t>19 + 14 = 33cm’dir.</a:t>
            </a:r>
          </a:p>
          <a:p>
            <a:r>
              <a:rPr lang="tr-TR" sz="2600" dirty="0">
                <a:solidFill>
                  <a:schemeClr val="bg1"/>
                </a:solidFill>
              </a:rPr>
              <a:t>42 – 33 =</a:t>
            </a:r>
            <a:r>
              <a:rPr lang="tr-TR" sz="2600" dirty="0">
                <a:solidFill>
                  <a:srgbClr val="FF0000"/>
                </a:solidFill>
              </a:rPr>
              <a:t> 9 </a:t>
            </a:r>
            <a:r>
              <a:rPr lang="tr-TR" sz="2600" dirty="0" err="1">
                <a:solidFill>
                  <a:srgbClr val="FF0000"/>
                </a:solidFill>
              </a:rPr>
              <a:t>cm’dir</a:t>
            </a:r>
            <a:endParaRPr lang="tr-TR" sz="2600" dirty="0">
              <a:solidFill>
                <a:srgbClr val="FF0000"/>
              </a:solidFill>
            </a:endParaRPr>
          </a:p>
        </p:txBody>
      </p:sp>
      <p:sp>
        <p:nvSpPr>
          <p:cNvPr id="7" name="6 Metin kutusu"/>
          <p:cNvSpPr txBox="1"/>
          <p:nvPr/>
        </p:nvSpPr>
        <p:spPr>
          <a:xfrm>
            <a:off x="6357950" y="4000508"/>
            <a:ext cx="2571768" cy="95410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800" dirty="0">
                <a:solidFill>
                  <a:schemeClr val="bg1"/>
                </a:solidFill>
              </a:rPr>
              <a:t>69 ÷ 3 =</a:t>
            </a:r>
            <a:r>
              <a:rPr lang="tr-TR" sz="2800" dirty="0">
                <a:solidFill>
                  <a:srgbClr val="FF0000"/>
                </a:solidFill>
              </a:rPr>
              <a:t> 23 </a:t>
            </a:r>
            <a:r>
              <a:rPr lang="tr-TR" sz="2800" dirty="0" err="1">
                <a:solidFill>
                  <a:srgbClr val="FF0000"/>
                </a:solidFill>
              </a:rPr>
              <a:t>cm’dir</a:t>
            </a:r>
            <a:r>
              <a:rPr lang="tr-TR" sz="2800" dirty="0">
                <a:solidFill>
                  <a:srgbClr val="FF0000"/>
                </a:solidFill>
              </a:rPr>
              <a:t>.</a:t>
            </a:r>
          </a:p>
        </p:txBody>
      </p:sp>
      <p:sp>
        <p:nvSpPr>
          <p:cNvPr id="8" name="7 Metin kutusu"/>
          <p:cNvSpPr txBox="1"/>
          <p:nvPr/>
        </p:nvSpPr>
        <p:spPr>
          <a:xfrm>
            <a:off x="3571868" y="4071946"/>
            <a:ext cx="2643206" cy="129266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tr-TR" sz="2600" dirty="0">
                <a:solidFill>
                  <a:schemeClr val="bg1"/>
                </a:solidFill>
              </a:rPr>
              <a:t>2 X 17 = 34</a:t>
            </a:r>
          </a:p>
          <a:p>
            <a:r>
              <a:rPr lang="tr-TR" sz="2600">
                <a:solidFill>
                  <a:schemeClr val="bg1"/>
                </a:solidFill>
              </a:rPr>
              <a:t>65 - </a:t>
            </a:r>
            <a:r>
              <a:rPr lang="tr-TR" sz="2600" dirty="0">
                <a:solidFill>
                  <a:schemeClr val="bg1"/>
                </a:solidFill>
              </a:rPr>
              <a:t>34 = </a:t>
            </a:r>
            <a:r>
              <a:rPr lang="tr-TR" sz="2600" dirty="0">
                <a:solidFill>
                  <a:srgbClr val="FF0000"/>
                </a:solidFill>
              </a:rPr>
              <a:t>31     </a:t>
            </a:r>
            <a:r>
              <a:rPr lang="tr-TR" sz="2600" dirty="0" err="1">
                <a:solidFill>
                  <a:srgbClr val="FF0000"/>
                </a:solidFill>
              </a:rPr>
              <a:t>cm’dir</a:t>
            </a:r>
            <a:r>
              <a:rPr lang="tr-TR" sz="2600" dirty="0">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14282" y="142856"/>
            <a:ext cx="4572032" cy="529375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tr-TR" sz="2600" dirty="0"/>
              <a:t>Nesnelerin çevresini bulmak için ip, kurdele, tel gibi ölçme araçları kullanabiliriz. </a:t>
            </a:r>
          </a:p>
          <a:p>
            <a:r>
              <a:rPr lang="tr-TR" sz="2600" dirty="0" err="1"/>
              <a:t>ÖrneğinYandaki</a:t>
            </a:r>
            <a:r>
              <a:rPr lang="tr-TR" sz="2600" dirty="0"/>
              <a:t> tablomuzun kırmızı noktasını başlangıç noktası yapalım. İpimizle başlangıç noktasından başlangıç noktasından başlayıp tekrar başlangıç noktasına gelerek çerçeve yapalım. Kullandığımız ipin uzunluğunu cetvelle ölçelim. Çıkan sonuç, tablomuzun çerçevesini verir.</a:t>
            </a:r>
          </a:p>
        </p:txBody>
      </p:sp>
      <p:pic>
        <p:nvPicPr>
          <p:cNvPr id="3" name="2 Resim" descr="1-253.jpg">
            <a:hlinkClick r:id="rId3"/>
          </p:cNvPr>
          <p:cNvPicPr>
            <a:picLocks noChangeAspect="1"/>
          </p:cNvPicPr>
          <p:nvPr/>
        </p:nvPicPr>
        <p:blipFill>
          <a:blip r:embed="rId4"/>
          <a:stretch>
            <a:fillRect/>
          </a:stretch>
        </p:blipFill>
        <p:spPr>
          <a:xfrm>
            <a:off x="4857752" y="214294"/>
            <a:ext cx="4063768" cy="514353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14282" y="214294"/>
            <a:ext cx="2368620" cy="785798"/>
          </a:xfrm>
          <a:prstGeom prst="rect">
            <a:avLst/>
          </a:prstGeom>
          <a:noFill/>
          <a:ln w="9525">
            <a:noFill/>
            <a:miter lim="800000"/>
            <a:headEnd/>
            <a:tailEnd/>
          </a:ln>
          <a:effectLst/>
        </p:spPr>
      </p:pic>
      <p:sp>
        <p:nvSpPr>
          <p:cNvPr id="3" name="2 Metin kutusu"/>
          <p:cNvSpPr txBox="1"/>
          <p:nvPr/>
        </p:nvSpPr>
        <p:spPr>
          <a:xfrm>
            <a:off x="2643174" y="214294"/>
            <a:ext cx="6357982"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2400" dirty="0"/>
              <a:t>Fatma Hanım’ın ördüğü liflerin çevrelerini belirleyelim.</a:t>
            </a:r>
          </a:p>
        </p:txBody>
      </p:sp>
      <p:pic>
        <p:nvPicPr>
          <p:cNvPr id="3074" name="Picture 2">
            <a:hlinkClick r:id="rId3"/>
          </p:cNvPr>
          <p:cNvPicPr>
            <a:picLocks noChangeAspect="1" noChangeArrowheads="1"/>
          </p:cNvPicPr>
          <p:nvPr/>
        </p:nvPicPr>
        <p:blipFill>
          <a:blip r:embed="rId4"/>
          <a:srcRect/>
          <a:stretch>
            <a:fillRect/>
          </a:stretch>
        </p:blipFill>
        <p:spPr bwMode="auto">
          <a:xfrm>
            <a:off x="214282" y="1142988"/>
            <a:ext cx="8715436" cy="3190875"/>
          </a:xfrm>
          <a:prstGeom prst="rect">
            <a:avLst/>
          </a:prstGeom>
          <a:noFill/>
          <a:ln w="9525">
            <a:noFill/>
            <a:miter lim="800000"/>
            <a:headEnd/>
            <a:tailEnd/>
          </a:ln>
          <a:effectLst/>
        </p:spPr>
      </p:pic>
      <p:sp>
        <p:nvSpPr>
          <p:cNvPr id="5" name="4 Metin kutusu"/>
          <p:cNvSpPr txBox="1"/>
          <p:nvPr/>
        </p:nvSpPr>
        <p:spPr>
          <a:xfrm>
            <a:off x="214282" y="4357698"/>
            <a:ext cx="8715436" cy="95410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tr-TR" sz="2800" dirty="0"/>
              <a:t>Araba motifli lifin çevresi </a:t>
            </a:r>
            <a:r>
              <a:rPr lang="tr-TR" sz="2800" b="1" dirty="0">
                <a:solidFill>
                  <a:srgbClr val="FF0000"/>
                </a:solidFill>
              </a:rPr>
              <a:t>kırmızı </a:t>
            </a:r>
            <a:r>
              <a:rPr lang="tr-TR" sz="2800" dirty="0"/>
              <a:t>renkle belirlenmiştir.</a:t>
            </a:r>
          </a:p>
          <a:p>
            <a:r>
              <a:rPr lang="tr-TR" sz="2800" dirty="0"/>
              <a:t>Yeşil çiçekli lifin çevresi </a:t>
            </a:r>
            <a:r>
              <a:rPr lang="tr-TR" sz="2800" b="1" dirty="0">
                <a:solidFill>
                  <a:srgbClr val="00B050"/>
                </a:solidFill>
              </a:rPr>
              <a:t>yeşil</a:t>
            </a:r>
            <a:r>
              <a:rPr lang="tr-TR" sz="2800" dirty="0"/>
              <a:t> renkle belirlenmiştir.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checkerboard(across)">
                                      <p:cBhvr>
                                        <p:cTn id="15" dur="5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heckerboard(across)">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42844" y="142856"/>
            <a:ext cx="3286148"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2400" b="1" u="sng" dirty="0"/>
              <a:t>Çevre uzunluğu</a:t>
            </a:r>
            <a:r>
              <a:rPr lang="tr-TR" sz="2400" dirty="0"/>
              <a:t> belirlenirken, şeklin veya nesnenin her bir kenarı, sadece bir kere ölçülür. Ölçülmeyen kenar bırakılmaz. </a:t>
            </a:r>
          </a:p>
        </p:txBody>
      </p:sp>
      <p:pic>
        <p:nvPicPr>
          <p:cNvPr id="3" name="2 Resim" descr="2-70.jpg"/>
          <p:cNvPicPr>
            <a:picLocks noChangeAspect="1"/>
          </p:cNvPicPr>
          <p:nvPr/>
        </p:nvPicPr>
        <p:blipFill>
          <a:blip r:embed="rId2"/>
          <a:stretch>
            <a:fillRect/>
          </a:stretch>
        </p:blipFill>
        <p:spPr>
          <a:xfrm>
            <a:off x="3500430" y="142856"/>
            <a:ext cx="1770698" cy="2286016"/>
          </a:xfrm>
          <a:prstGeom prst="rect">
            <a:avLst/>
          </a:prstGeom>
        </p:spPr>
      </p:pic>
      <p:sp>
        <p:nvSpPr>
          <p:cNvPr id="5" name="4 Metin kutusu"/>
          <p:cNvSpPr txBox="1"/>
          <p:nvPr/>
        </p:nvSpPr>
        <p:spPr>
          <a:xfrm>
            <a:off x="5286380" y="142856"/>
            <a:ext cx="3714776" cy="15696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tr-TR" sz="2400" dirty="0"/>
              <a:t>Yandaki dikdörtgen şeklindeki  kitabın çevre uzunluğunu ataşlar yardımıyla bulalım.</a:t>
            </a:r>
          </a:p>
        </p:txBody>
      </p:sp>
      <p:sp>
        <p:nvSpPr>
          <p:cNvPr id="6" name="5 Metin kutusu"/>
          <p:cNvSpPr txBox="1"/>
          <p:nvPr/>
        </p:nvSpPr>
        <p:spPr>
          <a:xfrm>
            <a:off x="5286380" y="1714492"/>
            <a:ext cx="3714776" cy="8309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400" dirty="0"/>
              <a:t>Kitabın çevre uzunluğu, 14 ataştır.</a:t>
            </a:r>
          </a:p>
        </p:txBody>
      </p:sp>
      <p:pic>
        <p:nvPicPr>
          <p:cNvPr id="7" name="Picture 2"/>
          <p:cNvPicPr>
            <a:picLocks noChangeAspect="1" noChangeArrowheads="1"/>
          </p:cNvPicPr>
          <p:nvPr/>
        </p:nvPicPr>
        <p:blipFill>
          <a:blip r:embed="rId3"/>
          <a:srcRect/>
          <a:stretch>
            <a:fillRect/>
          </a:stretch>
        </p:blipFill>
        <p:spPr bwMode="auto">
          <a:xfrm>
            <a:off x="0" y="2428873"/>
            <a:ext cx="2500298" cy="785818"/>
          </a:xfrm>
          <a:prstGeom prst="rect">
            <a:avLst/>
          </a:prstGeom>
          <a:noFill/>
          <a:ln w="9525">
            <a:noFill/>
            <a:miter lim="800000"/>
            <a:headEnd/>
            <a:tailEnd/>
          </a:ln>
          <a:effectLst/>
        </p:spPr>
      </p:pic>
      <p:sp>
        <p:nvSpPr>
          <p:cNvPr id="8" name="7 Dikdörtgen"/>
          <p:cNvSpPr/>
          <p:nvPr/>
        </p:nvSpPr>
        <p:spPr>
          <a:xfrm>
            <a:off x="2500759" y="2672834"/>
            <a:ext cx="6338595"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tr-TR" sz="2800" dirty="0"/>
              <a:t>Aşağıdaki tablonun çevresini belirleyelim</a:t>
            </a:r>
            <a:r>
              <a:rPr lang="tr-TR" dirty="0"/>
              <a:t>.</a:t>
            </a:r>
          </a:p>
        </p:txBody>
      </p:sp>
      <p:pic>
        <p:nvPicPr>
          <p:cNvPr id="4098" name="Picture 2"/>
          <p:cNvPicPr>
            <a:picLocks noChangeAspect="1" noChangeArrowheads="1"/>
          </p:cNvPicPr>
          <p:nvPr/>
        </p:nvPicPr>
        <p:blipFill>
          <a:blip r:embed="rId4"/>
          <a:srcRect/>
          <a:stretch>
            <a:fillRect/>
          </a:stretch>
        </p:blipFill>
        <p:spPr bwMode="auto">
          <a:xfrm>
            <a:off x="214282" y="3252008"/>
            <a:ext cx="5143536" cy="2320136"/>
          </a:xfrm>
          <a:prstGeom prst="rect">
            <a:avLst/>
          </a:prstGeom>
          <a:noFill/>
          <a:ln w="9525">
            <a:noFill/>
            <a:miter lim="800000"/>
            <a:headEnd/>
            <a:tailEnd/>
          </a:ln>
          <a:effectLst/>
        </p:spPr>
      </p:pic>
      <p:sp>
        <p:nvSpPr>
          <p:cNvPr id="10" name="9 Metin kutusu"/>
          <p:cNvSpPr txBox="1"/>
          <p:nvPr/>
        </p:nvSpPr>
        <p:spPr>
          <a:xfrm>
            <a:off x="5572132" y="3500442"/>
            <a:ext cx="3286148" cy="144655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800" dirty="0"/>
              <a:t>Tablonun çevresi </a:t>
            </a:r>
            <a:r>
              <a:rPr lang="tr-TR" sz="3200" b="1" u="sng" dirty="0">
                <a:solidFill>
                  <a:srgbClr val="0070C0"/>
                </a:solidFill>
              </a:rPr>
              <a:t>mavi</a:t>
            </a:r>
            <a:r>
              <a:rPr lang="tr-TR" sz="2800" dirty="0"/>
              <a:t> çizgi ile</a:t>
            </a:r>
          </a:p>
          <a:p>
            <a:r>
              <a:rPr lang="tr-TR" sz="2800" dirty="0"/>
              <a:t>belirlenmiştir.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500"/>
                                        <p:tgtEl>
                                          <p:spTgt spid="8"/>
                                        </p:tgtEl>
                                      </p:cBhvr>
                                    </p:animEffect>
                                  </p:childTnLst>
                                </p:cTn>
                              </p:par>
                              <p:par>
                                <p:cTn id="24" presetID="5" presetClass="entr" presetSubtype="10" fill="hold" nodeType="withEffect">
                                  <p:stCondLst>
                                    <p:cond delay="0"/>
                                  </p:stCondLst>
                                  <p:childTnLst>
                                    <p:set>
                                      <p:cBhvr>
                                        <p:cTn id="25" dur="1" fill="hold">
                                          <p:stCondLst>
                                            <p:cond delay="0"/>
                                          </p:stCondLst>
                                        </p:cTn>
                                        <p:tgtEl>
                                          <p:spTgt spid="4098"/>
                                        </p:tgtEl>
                                        <p:attrNameLst>
                                          <p:attrName>style.visibility</p:attrName>
                                        </p:attrNameLst>
                                      </p:cBhvr>
                                      <p:to>
                                        <p:strVal val="visible"/>
                                      </p:to>
                                    </p:set>
                                    <p:animEffect transition="in" filter="checkerboard(across)">
                                      <p:cBhvr>
                                        <p:cTn id="26" dur="500"/>
                                        <p:tgtEl>
                                          <p:spTgt spid="4098"/>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heckerboard(across)">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285852" y="214294"/>
            <a:ext cx="6968574"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tr-TR" sz="3200" dirty="0"/>
              <a:t>ÖĞRENDİKLERİMİZİ UYGULAYALIM</a:t>
            </a:r>
          </a:p>
        </p:txBody>
      </p:sp>
      <p:sp>
        <p:nvSpPr>
          <p:cNvPr id="3" name="2 Dikdörtgen"/>
          <p:cNvSpPr/>
          <p:nvPr/>
        </p:nvSpPr>
        <p:spPr>
          <a:xfrm>
            <a:off x="214282" y="928674"/>
            <a:ext cx="8715436" cy="9541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tr-TR" sz="2800" dirty="0"/>
              <a:t>Aşağıdaki kırmızı çizgilerden hangileri nesnelerin çevrelerini göstermektedir? Kutucuklarını işaretleyiniz.</a:t>
            </a:r>
          </a:p>
        </p:txBody>
      </p:sp>
      <p:pic>
        <p:nvPicPr>
          <p:cNvPr id="5122" name="Picture 2"/>
          <p:cNvPicPr>
            <a:picLocks noChangeAspect="1" noChangeArrowheads="1"/>
          </p:cNvPicPr>
          <p:nvPr/>
        </p:nvPicPr>
        <p:blipFill>
          <a:blip r:embed="rId3"/>
          <a:srcRect/>
          <a:stretch>
            <a:fillRect/>
          </a:stretch>
        </p:blipFill>
        <p:spPr bwMode="auto">
          <a:xfrm>
            <a:off x="214283" y="2000244"/>
            <a:ext cx="8767640" cy="2643206"/>
          </a:xfrm>
          <a:prstGeom prst="rect">
            <a:avLst/>
          </a:prstGeom>
          <a:noFill/>
          <a:ln w="9525">
            <a:noFill/>
            <a:miter lim="800000"/>
            <a:headEnd/>
            <a:tailEnd/>
          </a:ln>
          <a:effectLst/>
        </p:spPr>
      </p:pic>
      <p:sp>
        <p:nvSpPr>
          <p:cNvPr id="5" name="4 Metin kutusu"/>
          <p:cNvSpPr txBox="1"/>
          <p:nvPr/>
        </p:nvSpPr>
        <p:spPr>
          <a:xfrm>
            <a:off x="142844" y="4714888"/>
            <a:ext cx="8858312" cy="89255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600" dirty="0"/>
              <a:t>Bir nesnenin veya şeklin kenar uzunluklarının toplamı çevre uzunluğunu verir. </a:t>
            </a:r>
          </a:p>
        </p:txBody>
      </p:sp>
      <p:sp>
        <p:nvSpPr>
          <p:cNvPr id="6" name="5 Metin kutusu"/>
          <p:cNvSpPr txBox="1"/>
          <p:nvPr/>
        </p:nvSpPr>
        <p:spPr>
          <a:xfrm>
            <a:off x="1000100" y="4071946"/>
            <a:ext cx="571504" cy="523220"/>
          </a:xfrm>
          <a:prstGeom prst="rect">
            <a:avLst/>
          </a:prstGeom>
          <a:noFill/>
        </p:spPr>
        <p:txBody>
          <a:bodyPr wrap="square" rtlCol="0">
            <a:spAutoFit/>
          </a:bodyPr>
          <a:lstStyle/>
          <a:p>
            <a:r>
              <a:rPr lang="tr-TR" sz="2800" b="1" dirty="0">
                <a:solidFill>
                  <a:srgbClr val="FF0000"/>
                </a:solidFill>
              </a:rPr>
              <a:t>X</a:t>
            </a:r>
          </a:p>
        </p:txBody>
      </p:sp>
      <p:sp>
        <p:nvSpPr>
          <p:cNvPr id="7" name="6 Metin kutusu"/>
          <p:cNvSpPr txBox="1"/>
          <p:nvPr/>
        </p:nvSpPr>
        <p:spPr>
          <a:xfrm>
            <a:off x="3286116" y="4071946"/>
            <a:ext cx="500066" cy="523220"/>
          </a:xfrm>
          <a:prstGeom prst="rect">
            <a:avLst/>
          </a:prstGeom>
          <a:noFill/>
        </p:spPr>
        <p:txBody>
          <a:bodyPr wrap="square" rtlCol="0">
            <a:spAutoFit/>
          </a:bodyPr>
          <a:lstStyle/>
          <a:p>
            <a:r>
              <a:rPr lang="tr-TR" sz="2800" b="1" dirty="0">
                <a:solidFill>
                  <a:srgbClr val="FF0000"/>
                </a:solidFill>
              </a:rPr>
              <a:t>X</a:t>
            </a:r>
          </a:p>
        </p:txBody>
      </p:sp>
      <p:sp>
        <p:nvSpPr>
          <p:cNvPr id="8" name="7 Metin kutusu"/>
          <p:cNvSpPr txBox="1"/>
          <p:nvPr/>
        </p:nvSpPr>
        <p:spPr>
          <a:xfrm>
            <a:off x="8001024" y="4071946"/>
            <a:ext cx="500066" cy="523220"/>
          </a:xfrm>
          <a:prstGeom prst="rect">
            <a:avLst/>
          </a:prstGeom>
          <a:noFill/>
        </p:spPr>
        <p:txBody>
          <a:bodyPr wrap="square" rtlCol="0">
            <a:spAutoFit/>
          </a:bodyPr>
          <a:lstStyle/>
          <a:p>
            <a:r>
              <a:rPr lang="tr-TR" sz="2800" b="1" dirty="0">
                <a:solidFill>
                  <a:srgbClr val="FF0000"/>
                </a:solidFill>
              </a:rPr>
              <a:t>X</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checkerboard(across)">
                                      <p:cBhvr>
                                        <p:cTn id="10" dur="500"/>
                                        <p:tgtEl>
                                          <p:spTgt spid="5122"/>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checkerboard(across)">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357290" y="142856"/>
            <a:ext cx="6572296" cy="9541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tr-TR" sz="2800" dirty="0"/>
              <a:t>ŞEKİLLERİN ÇEVRE UZUNLUKLARINI </a:t>
            </a:r>
          </a:p>
          <a:p>
            <a:pPr algn="ctr"/>
            <a:r>
              <a:rPr lang="tr-TR" sz="2800" dirty="0"/>
              <a:t>ÖLÇELİM VE HESAPLAYALIM</a:t>
            </a:r>
          </a:p>
        </p:txBody>
      </p:sp>
      <p:pic>
        <p:nvPicPr>
          <p:cNvPr id="6146" name="Picture 2"/>
          <p:cNvPicPr>
            <a:picLocks noChangeAspect="1" noChangeArrowheads="1"/>
          </p:cNvPicPr>
          <p:nvPr/>
        </p:nvPicPr>
        <p:blipFill>
          <a:blip r:embed="rId2"/>
          <a:srcRect/>
          <a:stretch>
            <a:fillRect/>
          </a:stretch>
        </p:blipFill>
        <p:spPr bwMode="auto">
          <a:xfrm>
            <a:off x="214282" y="142856"/>
            <a:ext cx="1143008" cy="1000132"/>
          </a:xfrm>
          <a:prstGeom prst="rect">
            <a:avLst/>
          </a:prstGeom>
          <a:noFill/>
          <a:ln w="9525">
            <a:noFill/>
            <a:miter lim="800000"/>
            <a:headEnd/>
            <a:tailEnd/>
          </a:ln>
          <a:effectLst/>
        </p:spPr>
      </p:pic>
      <p:pic>
        <p:nvPicPr>
          <p:cNvPr id="4" name="Picture 2"/>
          <p:cNvPicPr>
            <a:picLocks noChangeAspect="1" noChangeArrowheads="1"/>
          </p:cNvPicPr>
          <p:nvPr/>
        </p:nvPicPr>
        <p:blipFill>
          <a:blip r:embed="rId2"/>
          <a:srcRect/>
          <a:stretch>
            <a:fillRect/>
          </a:stretch>
        </p:blipFill>
        <p:spPr bwMode="auto">
          <a:xfrm>
            <a:off x="7920068" y="142856"/>
            <a:ext cx="1081088" cy="1000132"/>
          </a:xfrm>
          <a:prstGeom prst="rect">
            <a:avLst/>
          </a:prstGeom>
          <a:noFill/>
          <a:ln w="9525">
            <a:noFill/>
            <a:miter lim="800000"/>
            <a:headEnd/>
            <a:tailEnd/>
          </a:ln>
          <a:effectLst/>
        </p:spPr>
      </p:pic>
      <p:sp>
        <p:nvSpPr>
          <p:cNvPr id="5" name="4 Dikdörtgen"/>
          <p:cNvSpPr/>
          <p:nvPr/>
        </p:nvSpPr>
        <p:spPr>
          <a:xfrm>
            <a:off x="214282" y="1142988"/>
            <a:ext cx="8715436"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tr-TR" sz="2800" dirty="0"/>
              <a:t>Kenan, yapbozunun çevresini kalemi ile ölçmüştür.</a:t>
            </a:r>
          </a:p>
        </p:txBody>
      </p:sp>
      <p:pic>
        <p:nvPicPr>
          <p:cNvPr id="6147" name="Picture 3"/>
          <p:cNvPicPr>
            <a:picLocks noChangeAspect="1" noChangeArrowheads="1"/>
          </p:cNvPicPr>
          <p:nvPr/>
        </p:nvPicPr>
        <p:blipFill>
          <a:blip r:embed="rId3"/>
          <a:srcRect/>
          <a:stretch>
            <a:fillRect/>
          </a:stretch>
        </p:blipFill>
        <p:spPr bwMode="auto">
          <a:xfrm>
            <a:off x="142844" y="1714492"/>
            <a:ext cx="6357982" cy="3786214"/>
          </a:xfrm>
          <a:prstGeom prst="rect">
            <a:avLst/>
          </a:prstGeom>
          <a:noFill/>
          <a:ln w="9525">
            <a:noFill/>
            <a:miter lim="800000"/>
            <a:headEnd/>
            <a:tailEnd/>
          </a:ln>
          <a:effectLst/>
        </p:spPr>
      </p:pic>
      <p:sp>
        <p:nvSpPr>
          <p:cNvPr id="7" name="6 Metin kutusu"/>
          <p:cNvSpPr txBox="1"/>
          <p:nvPr/>
        </p:nvSpPr>
        <p:spPr>
          <a:xfrm>
            <a:off x="6572264" y="1714492"/>
            <a:ext cx="2428892" cy="2677656"/>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tr-TR" sz="2400" dirty="0"/>
              <a:t>Kenan, dikdörtgen şeklindeki yapbozunun çevresini kaç kalem boyunda</a:t>
            </a:r>
          </a:p>
          <a:p>
            <a:r>
              <a:rPr lang="tr-TR" sz="2400" dirty="0"/>
              <a:t>ölçmüştür?</a:t>
            </a:r>
          </a:p>
        </p:txBody>
      </p:sp>
      <p:sp>
        <p:nvSpPr>
          <p:cNvPr id="8" name="7 Metin kutusu"/>
          <p:cNvSpPr txBox="1"/>
          <p:nvPr/>
        </p:nvSpPr>
        <p:spPr>
          <a:xfrm>
            <a:off x="6572264" y="4429136"/>
            <a:ext cx="2428892" cy="126188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sz="2400" dirty="0"/>
              <a:t>2+3+2+3=</a:t>
            </a:r>
            <a:r>
              <a:rPr lang="tr-TR" sz="2800" dirty="0"/>
              <a:t>10</a:t>
            </a:r>
            <a:r>
              <a:rPr lang="tr-TR" sz="2400" dirty="0"/>
              <a:t> kalem boyunda ölçmüştür.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nodeType="withEffect">
                                  <p:stCondLst>
                                    <p:cond delay="0"/>
                                  </p:stCondLst>
                                  <p:childTnLst>
                                    <p:set>
                                      <p:cBhvr>
                                        <p:cTn id="9" dur="1" fill="hold">
                                          <p:stCondLst>
                                            <p:cond delay="0"/>
                                          </p:stCondLst>
                                        </p:cTn>
                                        <p:tgtEl>
                                          <p:spTgt spid="6147"/>
                                        </p:tgtEl>
                                        <p:attrNameLst>
                                          <p:attrName>style.visibility</p:attrName>
                                        </p:attrNameLst>
                                      </p:cBhvr>
                                      <p:to>
                                        <p:strVal val="visible"/>
                                      </p:to>
                                    </p:set>
                                    <p:animEffect transition="in" filter="checkerboard(across)">
                                      <p:cBhvr>
                                        <p:cTn id="10" dur="500"/>
                                        <p:tgtEl>
                                          <p:spTgt spid="6147"/>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heckerboard(across)">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00298" y="142856"/>
            <a:ext cx="6500858" cy="9541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800" dirty="0"/>
              <a:t>Aşağıdaki eşyalardan hangisinin çevresi en geniştir? Tahmin ediniz. </a:t>
            </a:r>
          </a:p>
        </p:txBody>
      </p:sp>
      <p:pic>
        <p:nvPicPr>
          <p:cNvPr id="3" name="Picture 2"/>
          <p:cNvPicPr>
            <a:picLocks noChangeAspect="1" noChangeArrowheads="1"/>
          </p:cNvPicPr>
          <p:nvPr/>
        </p:nvPicPr>
        <p:blipFill>
          <a:blip r:embed="rId2"/>
          <a:srcRect/>
          <a:stretch>
            <a:fillRect/>
          </a:stretch>
        </p:blipFill>
        <p:spPr bwMode="auto">
          <a:xfrm>
            <a:off x="0" y="0"/>
            <a:ext cx="2428860" cy="1124607"/>
          </a:xfrm>
          <a:prstGeom prst="rect">
            <a:avLst/>
          </a:prstGeom>
          <a:noFill/>
          <a:ln w="9525">
            <a:noFill/>
            <a:miter lim="800000"/>
            <a:headEnd/>
            <a:tailEnd/>
          </a:ln>
          <a:effectLst/>
        </p:spPr>
      </p:pic>
      <p:pic>
        <p:nvPicPr>
          <p:cNvPr id="7170" name="Picture 2"/>
          <p:cNvPicPr>
            <a:picLocks noChangeAspect="1" noChangeArrowheads="1"/>
          </p:cNvPicPr>
          <p:nvPr/>
        </p:nvPicPr>
        <p:blipFill>
          <a:blip r:embed="rId3"/>
          <a:srcRect/>
          <a:stretch>
            <a:fillRect/>
          </a:stretch>
        </p:blipFill>
        <p:spPr bwMode="auto">
          <a:xfrm>
            <a:off x="214283" y="1142988"/>
            <a:ext cx="8715436" cy="2000264"/>
          </a:xfrm>
          <a:prstGeom prst="rect">
            <a:avLst/>
          </a:prstGeom>
          <a:noFill/>
          <a:ln w="9525">
            <a:noFill/>
            <a:miter lim="800000"/>
            <a:headEnd/>
            <a:tailEnd/>
          </a:ln>
          <a:effectLst/>
        </p:spPr>
      </p:pic>
      <p:sp>
        <p:nvSpPr>
          <p:cNvPr id="5" name="4 Dikdörtgen"/>
          <p:cNvSpPr/>
          <p:nvPr/>
        </p:nvSpPr>
        <p:spPr>
          <a:xfrm>
            <a:off x="214282" y="3214690"/>
            <a:ext cx="8786874" cy="8925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tr-TR" sz="2800" b="1" dirty="0">
                <a:solidFill>
                  <a:srgbClr val="FF0000"/>
                </a:solidFill>
              </a:rPr>
              <a:t>Çözüm: </a:t>
            </a:r>
            <a:r>
              <a:rPr lang="tr-TR" sz="2400" b="1" dirty="0"/>
              <a:t>Bu eşyalardan trampetin (A) çevresi en geniştir. Çevresi en az olan ise mumdur. </a:t>
            </a:r>
            <a:endParaRPr lang="tr-TR" sz="2400" dirty="0"/>
          </a:p>
        </p:txBody>
      </p:sp>
      <p:sp>
        <p:nvSpPr>
          <p:cNvPr id="6" name="5 Halka"/>
          <p:cNvSpPr/>
          <p:nvPr/>
        </p:nvSpPr>
        <p:spPr>
          <a:xfrm>
            <a:off x="214282" y="1214426"/>
            <a:ext cx="571504" cy="785818"/>
          </a:xfrm>
          <a:prstGeom prst="donu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rgbClr val="FF0000"/>
              </a:solidFill>
            </a:endParaRPr>
          </a:p>
        </p:txBody>
      </p:sp>
      <p:pic>
        <p:nvPicPr>
          <p:cNvPr id="7171" name="Picture 3"/>
          <p:cNvPicPr>
            <a:picLocks noChangeAspect="1" noChangeArrowheads="1"/>
          </p:cNvPicPr>
          <p:nvPr/>
        </p:nvPicPr>
        <p:blipFill>
          <a:blip r:embed="rId4"/>
          <a:srcRect/>
          <a:stretch>
            <a:fillRect/>
          </a:stretch>
        </p:blipFill>
        <p:spPr bwMode="auto">
          <a:xfrm>
            <a:off x="142844" y="4143384"/>
            <a:ext cx="8858312" cy="142876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170"/>
                                        </p:tgtEl>
                                        <p:attrNameLst>
                                          <p:attrName>style.visibility</p:attrName>
                                        </p:attrNameLst>
                                      </p:cBhvr>
                                      <p:to>
                                        <p:strVal val="visible"/>
                                      </p:to>
                                    </p:set>
                                    <p:animEffect transition="in" filter="checkerboard(across)">
                                      <p:cBhvr>
                                        <p:cTn id="17" dur="500"/>
                                        <p:tgtEl>
                                          <p:spTgt spid="717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7171"/>
                                        </p:tgtEl>
                                        <p:attrNameLst>
                                          <p:attrName>style.visibility</p:attrName>
                                        </p:attrNameLst>
                                      </p:cBhvr>
                                      <p:to>
                                        <p:strVal val="visible"/>
                                      </p:to>
                                    </p:set>
                                    <p:animEffect transition="in" filter="checkerboard(across)">
                                      <p:cBhvr>
                                        <p:cTn id="30"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ent">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Özel 1">
      <a:majorFont>
        <a:latin typeface="ALFABET98"/>
        <a:ea typeface=""/>
        <a:cs typeface=""/>
      </a:majorFont>
      <a:minorFont>
        <a:latin typeface="ALFABET98"/>
        <a:ea typeface=""/>
        <a:cs typeface=""/>
      </a:minorFont>
    </a:fontScheme>
    <a:fmtScheme name="Kent">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Civic</Template>
  <TotalTime>434</TotalTime>
  <Words>1348</Words>
  <Application>Microsoft Office PowerPoint</Application>
  <PresentationFormat>Ekran Gösterisi (16:10)</PresentationFormat>
  <Paragraphs>177</Paragraphs>
  <Slides>34</Slides>
  <Notes>9</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34</vt:i4>
      </vt:variant>
    </vt:vector>
  </HeadingPairs>
  <TitlesOfParts>
    <vt:vector size="40" baseType="lpstr">
      <vt:lpstr>ALFABET98</vt:lpstr>
      <vt:lpstr>Arial</vt:lpstr>
      <vt:lpstr>Calibri</vt:lpstr>
      <vt:lpstr>Wingdings</vt:lpstr>
      <vt:lpstr>Wingdings 2</vt:lpstr>
      <vt:lpstr>Kent</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user</dc:creator>
  <cp:lastModifiedBy>SERKAN DEMİR</cp:lastModifiedBy>
  <cp:revision>4</cp:revision>
  <dcterms:created xsi:type="dcterms:W3CDTF">2020-05-07T15:10:15Z</dcterms:created>
  <dcterms:modified xsi:type="dcterms:W3CDTF">2022-04-10T15:30:20Z</dcterms:modified>
</cp:coreProperties>
</file>