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9" r:id="rId3"/>
    <p:sldId id="265" r:id="rId4"/>
    <p:sldId id="262" r:id="rId5"/>
    <p:sldId id="257" r:id="rId6"/>
    <p:sldId id="263" r:id="rId7"/>
    <p:sldId id="264" r:id="rId8"/>
    <p:sldId id="272" r:id="rId9"/>
    <p:sldId id="266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3E579F-CD9B-48E7-B31C-8C01DFE9001F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68B49B-93CE-4B8A-A32B-122D6851C42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93385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www.sorubak.com 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68B49B-93CE-4B8A-A32B-122D6851C42A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3243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1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9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9" y="4087563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5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6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6" y="1437449"/>
            <a:ext cx="6417735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4" y="3429001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1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2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1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3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6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4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30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5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9" y="6250165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4"/>
            <a:ext cx="11618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8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ESENLİ İLOKULU 4. SINIFLAR</a:t>
            </a:r>
            <a:br>
              <a:rPr lang="tr-TR" dirty="0"/>
            </a:b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ETKİN VATANDAŞLIK ÜNİTESİ </a:t>
            </a:r>
          </a:p>
          <a:p>
            <a:r>
              <a:rPr lang="tr-TR" dirty="0"/>
              <a:t>DEĞERLENDİRME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548680"/>
            <a:ext cx="1094234" cy="1094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7375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872068" y="1844824"/>
            <a:ext cx="7408333" cy="4281339"/>
          </a:xfrm>
        </p:spPr>
        <p:txBody>
          <a:bodyPr/>
          <a:lstStyle/>
          <a:p>
            <a:r>
              <a:rPr lang="tr-TR" b="1" dirty="0"/>
              <a:t>Toplumlar özgür olduğu sürece varlıklarını sürdürür. Yaşadığımız ülkede birlikte üretiyoruz. Ortak geleceğimizi birlikte planlıyoruz. En önemlisi geleceğe umutla bakıyoruz.</a:t>
            </a:r>
            <a:endParaRPr lang="tr-TR" dirty="0"/>
          </a:p>
          <a:p>
            <a:r>
              <a:rPr lang="tr-TR" b="1" dirty="0"/>
              <a:t>  </a:t>
            </a:r>
            <a:r>
              <a:rPr lang="tr-TR" dirty="0"/>
              <a:t>Yukarıdaki anlatılanlar doğrudan sahip olduğumuz değerlerden hangisine bağlıdır?</a:t>
            </a:r>
          </a:p>
          <a:p>
            <a:r>
              <a:rPr lang="tr-TR" dirty="0"/>
              <a:t>A) Bağımsızlık       B) Milli Ekonomi         </a:t>
            </a:r>
          </a:p>
          <a:p>
            <a:r>
              <a:rPr lang="tr-TR" dirty="0"/>
              <a:t>C) Cesaret           D) Çağdaşlık</a:t>
            </a:r>
          </a:p>
          <a:p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ağ Ok 3"/>
          <p:cNvSpPr/>
          <p:nvPr/>
        </p:nvSpPr>
        <p:spPr>
          <a:xfrm>
            <a:off x="539552" y="4293096"/>
            <a:ext cx="108012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15350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Aşağıdakilerden hangisi çocuk haklarından biri </a:t>
            </a:r>
            <a:r>
              <a:rPr lang="tr-TR" u="sng" dirty="0"/>
              <a:t>değildir?</a:t>
            </a:r>
            <a:endParaRPr lang="tr-TR" dirty="0"/>
          </a:p>
          <a:p>
            <a:r>
              <a:rPr lang="tr-TR" dirty="0"/>
              <a:t> A) Sağlık hizmetlerine erişim                           </a:t>
            </a:r>
          </a:p>
          <a:p>
            <a:r>
              <a:rPr lang="tr-TR" dirty="0"/>
              <a:t>   B)  Her çocuğun bir isme ve vatandaşlığa sahip olması                                           </a:t>
            </a:r>
          </a:p>
          <a:p>
            <a:r>
              <a:rPr lang="tr-TR" dirty="0"/>
              <a:t> C) Okul eşyalarına zarar vermemek                          </a:t>
            </a:r>
          </a:p>
          <a:p>
            <a:r>
              <a:rPr lang="tr-TR" dirty="0"/>
              <a:t>D)    Ailesiyle birlikte yaşama</a:t>
            </a:r>
          </a:p>
          <a:p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ağ Ok 3"/>
          <p:cNvSpPr/>
          <p:nvPr/>
        </p:nvSpPr>
        <p:spPr>
          <a:xfrm>
            <a:off x="323528" y="4869160"/>
            <a:ext cx="115212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6519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- Çevre Koruma Kulübü'ne üye olan bir öğrenci aşağıdaki davranışlardan hangisini </a:t>
            </a:r>
            <a:r>
              <a:rPr lang="tr-TR" u="sng" dirty="0"/>
              <a:t>yapmamalıdır</a:t>
            </a:r>
            <a:r>
              <a:rPr lang="tr-TR" dirty="0"/>
              <a:t>?</a:t>
            </a:r>
          </a:p>
          <a:p>
            <a:r>
              <a:rPr lang="tr-TR" dirty="0"/>
              <a:t> A) Ağaç dikme çalışmalarına katılır.</a:t>
            </a:r>
          </a:p>
          <a:p>
            <a:r>
              <a:rPr lang="tr-TR" dirty="0"/>
              <a:t> B) Atık pil toplama kampanyası düzenler.</a:t>
            </a:r>
          </a:p>
          <a:p>
            <a:r>
              <a:rPr lang="tr-TR" dirty="0"/>
              <a:t> C) Çevresini temiz tutmaya çalışır.</a:t>
            </a:r>
          </a:p>
          <a:p>
            <a:r>
              <a:rPr lang="tr-TR" dirty="0"/>
              <a:t>D) Elindeki çöpleri yere atar.</a:t>
            </a:r>
          </a:p>
          <a:p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ağ Ok 3"/>
          <p:cNvSpPr/>
          <p:nvPr/>
        </p:nvSpPr>
        <p:spPr>
          <a:xfrm>
            <a:off x="467544" y="4941168"/>
            <a:ext cx="936104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196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Ulusal egemenlik olan ülkelerde aşağıdaki kavramlardan hangisi geçersizdir?</a:t>
            </a:r>
          </a:p>
          <a:p>
            <a:r>
              <a:rPr lang="tr-TR" dirty="0"/>
              <a:t>A) Meclis</a:t>
            </a:r>
          </a:p>
          <a:p>
            <a:r>
              <a:rPr lang="tr-TR" dirty="0"/>
              <a:t>B) seçim</a:t>
            </a:r>
          </a:p>
          <a:p>
            <a:r>
              <a:rPr lang="tr-TR" dirty="0"/>
              <a:t>C) özgürlük</a:t>
            </a:r>
          </a:p>
          <a:p>
            <a:r>
              <a:rPr lang="tr-TR" dirty="0"/>
              <a:t>D) padişahlık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ağ Ok 3"/>
          <p:cNvSpPr/>
          <p:nvPr/>
        </p:nvSpPr>
        <p:spPr>
          <a:xfrm>
            <a:off x="420550" y="4869160"/>
            <a:ext cx="864096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5395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Eğitsel ve sosyal etkinlikler …………………sağlar. </a:t>
            </a:r>
          </a:p>
          <a:p>
            <a:r>
              <a:rPr lang="tr-TR" dirty="0"/>
              <a:t>Yukarıdaki cümle aşağıdaki kavramdan  hangisi ile tamamlanırsa anlamlı olur?</a:t>
            </a:r>
          </a:p>
          <a:p>
            <a:r>
              <a:rPr lang="tr-TR" dirty="0"/>
              <a:t>A) içimize kapanmamızı</a:t>
            </a:r>
          </a:p>
          <a:p>
            <a:r>
              <a:rPr lang="tr-TR" dirty="0"/>
              <a:t>B) arkadaşsız kalmamızı</a:t>
            </a:r>
          </a:p>
          <a:p>
            <a:r>
              <a:rPr lang="tr-TR" dirty="0"/>
              <a:t>C) para kazanmamızı</a:t>
            </a:r>
          </a:p>
          <a:p>
            <a:r>
              <a:rPr lang="tr-TR" dirty="0"/>
              <a:t>D) sosyalleşmemizi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ağ Ok 3"/>
          <p:cNvSpPr/>
          <p:nvPr/>
        </p:nvSpPr>
        <p:spPr>
          <a:xfrm>
            <a:off x="539552" y="5373216"/>
            <a:ext cx="86409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85501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>
                <a:solidFill>
                  <a:schemeClr val="tx1"/>
                </a:solidFill>
              </a:rPr>
              <a:t>Aşağıdaki çocuk haklarını  ilgili cümlelerle eşleştirelim.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395536" y="2060848"/>
            <a:ext cx="4103311" cy="4065632"/>
          </a:xfrm>
        </p:spPr>
        <p:txBody>
          <a:bodyPr/>
          <a:lstStyle/>
          <a:p>
            <a:r>
              <a:rPr lang="tr-TR" dirty="0"/>
              <a:t>Ben doğduğumda kimlik kartım çıkarıldı.</a:t>
            </a:r>
          </a:p>
          <a:p>
            <a:r>
              <a:rPr lang="tr-TR" dirty="0"/>
              <a:t>Bir karar alınırken fikrimi söylerim.</a:t>
            </a:r>
          </a:p>
          <a:p>
            <a:r>
              <a:rPr lang="tr-TR" dirty="0"/>
              <a:t>4. sınıfta okuyorum.</a:t>
            </a:r>
          </a:p>
          <a:p>
            <a:r>
              <a:rPr lang="tr-TR" dirty="0"/>
              <a:t>Hastalandığımda doktora giderim. </a:t>
            </a:r>
          </a:p>
          <a:p>
            <a:r>
              <a:rPr lang="tr-TR" dirty="0"/>
              <a:t>Düzce ‘de Çilimli ilçesinde evimiz var. 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xfrm>
            <a:off x="4645152" y="2060848"/>
            <a:ext cx="3743272" cy="4065632"/>
          </a:xfrm>
        </p:spPr>
        <p:txBody>
          <a:bodyPr/>
          <a:lstStyle/>
          <a:p>
            <a:r>
              <a:rPr lang="tr-TR" dirty="0"/>
              <a:t>Eğitim hakkı</a:t>
            </a:r>
          </a:p>
          <a:p>
            <a:r>
              <a:rPr lang="tr-TR" dirty="0"/>
              <a:t>Barınma hakkı</a:t>
            </a:r>
          </a:p>
          <a:p>
            <a:r>
              <a:rPr lang="tr-TR" dirty="0"/>
              <a:t>Yaşama ve vatandaşlık hakkı</a:t>
            </a:r>
          </a:p>
          <a:p>
            <a:r>
              <a:rPr lang="tr-TR" dirty="0"/>
              <a:t>Düşünme özgürlüğü</a:t>
            </a:r>
          </a:p>
          <a:p>
            <a:r>
              <a:rPr lang="tr-TR" dirty="0"/>
              <a:t>Sağlık hakkı</a:t>
            </a: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3851920" y="2276872"/>
            <a:ext cx="1008112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>
            <a:off x="3851920" y="3212976"/>
            <a:ext cx="1008112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Ok Bağlayıcısı 11"/>
          <p:cNvCxnSpPr/>
          <p:nvPr/>
        </p:nvCxnSpPr>
        <p:spPr>
          <a:xfrm flipV="1">
            <a:off x="3419872" y="2348880"/>
            <a:ext cx="1368152" cy="15841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Düz Ok Bağlayıcısı 13"/>
          <p:cNvCxnSpPr/>
          <p:nvPr/>
        </p:nvCxnSpPr>
        <p:spPr>
          <a:xfrm flipV="1">
            <a:off x="3851920" y="4365104"/>
            <a:ext cx="1008112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V="1">
            <a:off x="3851920" y="2744924"/>
            <a:ext cx="1008112" cy="24842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9439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0" y="548680"/>
            <a:ext cx="8892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C00000"/>
                </a:solidFill>
              </a:rPr>
              <a:t>A</a:t>
            </a:r>
            <a:r>
              <a:rPr lang="tr-TR" b="1" dirty="0"/>
              <a:t>- ÜLKEMİZE KARŞI SORUMLULUĞUMUZ     </a:t>
            </a:r>
            <a:r>
              <a:rPr lang="tr-TR" b="1" dirty="0">
                <a:solidFill>
                  <a:srgbClr val="C00000"/>
                </a:solidFill>
              </a:rPr>
              <a:t>B</a:t>
            </a:r>
            <a:r>
              <a:rPr lang="tr-TR" b="1" dirty="0"/>
              <a:t>- ÇEVREMİZE KARŞI SORUMLULUĞUMUZ</a:t>
            </a:r>
          </a:p>
          <a:p>
            <a:r>
              <a:rPr lang="tr-TR" b="1" dirty="0">
                <a:solidFill>
                  <a:srgbClr val="C00000"/>
                </a:solidFill>
              </a:rPr>
              <a:t>C</a:t>
            </a:r>
            <a:r>
              <a:rPr lang="tr-TR" b="1" dirty="0"/>
              <a:t>- OKULUMUZA KARŞI SORUMLULUĞUMUZ  </a:t>
            </a:r>
            <a:r>
              <a:rPr lang="tr-TR" b="1" dirty="0">
                <a:solidFill>
                  <a:srgbClr val="C00000"/>
                </a:solidFill>
              </a:rPr>
              <a:t>D</a:t>
            </a:r>
            <a:r>
              <a:rPr lang="tr-TR" b="1" dirty="0"/>
              <a:t>- AİLEMİZE KARŞI SORUMLULUĞUMUZ</a:t>
            </a:r>
          </a:p>
          <a:p>
            <a:r>
              <a:rPr lang="tr-TR" b="1" dirty="0">
                <a:solidFill>
                  <a:srgbClr val="C00000"/>
                </a:solidFill>
              </a:rPr>
              <a:t>E</a:t>
            </a:r>
            <a:r>
              <a:rPr lang="tr-TR" b="1" dirty="0"/>
              <a:t>- KENDİMİZE KARŞI SORUMLULUĞUMUZ     </a:t>
            </a:r>
            <a:r>
              <a:rPr lang="tr-TR" b="1" dirty="0">
                <a:solidFill>
                  <a:srgbClr val="C00000"/>
                </a:solidFill>
              </a:rPr>
              <a:t>   F- </a:t>
            </a:r>
            <a:r>
              <a:rPr lang="tr-TR" b="1" dirty="0"/>
              <a:t>TOPLUMA KARŞI SORUMLULUĞUMUZ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456798" y="1988840"/>
            <a:ext cx="7740352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Temizliğime dikkat ederim.</a:t>
            </a:r>
          </a:p>
          <a:p>
            <a:r>
              <a:rPr lang="tr-TR" sz="2400" dirty="0"/>
              <a:t> Annem Pazar günü belediye seçimlerinde oy kullandı.</a:t>
            </a:r>
          </a:p>
          <a:p>
            <a:r>
              <a:rPr lang="tr-TR" sz="2400" dirty="0"/>
              <a:t>Hiçbir zaman  yerlere çöp atmam. </a:t>
            </a:r>
          </a:p>
          <a:p>
            <a:r>
              <a:rPr lang="tr-TR" sz="2400" dirty="0"/>
              <a:t>Odamı düzenli tutarım, anneme yardım ederim.</a:t>
            </a:r>
          </a:p>
          <a:p>
            <a:r>
              <a:rPr lang="tr-TR" sz="2400" dirty="0"/>
              <a:t>İstiklal Marşı’na saygı duyarım.</a:t>
            </a:r>
          </a:p>
          <a:p>
            <a:r>
              <a:rPr lang="tr-TR" sz="2400" dirty="0"/>
              <a:t>Ödevlerimi zamanında yapar, yapılan etkinliklere katılırım.</a:t>
            </a:r>
          </a:p>
          <a:p>
            <a:r>
              <a:rPr lang="tr-TR" sz="2400" dirty="0"/>
              <a:t>Annemin babamın sözünü dinlerim.</a:t>
            </a:r>
          </a:p>
          <a:p>
            <a:r>
              <a:rPr lang="tr-TR" sz="2400" dirty="0"/>
              <a:t>Doktorun verdiği ilaçları düzenli kullanırım. </a:t>
            </a:r>
          </a:p>
          <a:p>
            <a:r>
              <a:rPr lang="tr-TR" sz="2400" dirty="0"/>
              <a:t> Okuldaki eşyaları düzenli kullanırım. </a:t>
            </a:r>
          </a:p>
          <a:p>
            <a:r>
              <a:rPr lang="tr-TR" sz="2400" dirty="0"/>
              <a:t> Kanunlara uyarım.</a:t>
            </a:r>
          </a:p>
          <a:p>
            <a:r>
              <a:rPr lang="tr-TR" sz="2400" dirty="0"/>
              <a:t> </a:t>
            </a:r>
          </a:p>
          <a:p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1102064" y="1980068"/>
            <a:ext cx="6031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rgbClr val="C00000"/>
                </a:solidFill>
              </a:rPr>
              <a:t>   </a:t>
            </a:r>
            <a:r>
              <a:rPr lang="tr-TR" sz="2400" b="1" dirty="0">
                <a:solidFill>
                  <a:srgbClr val="C00000"/>
                </a:solidFill>
              </a:rPr>
              <a:t>E</a:t>
            </a: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1172925" y="2304235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C00000"/>
                </a:solidFill>
              </a:rPr>
              <a:t> A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1214308" y="2765900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C00000"/>
                </a:solidFill>
              </a:rPr>
              <a:t>B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1161049" y="3140968"/>
            <a:ext cx="77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C00000"/>
                </a:solidFill>
              </a:rPr>
              <a:t>D</a:t>
            </a:r>
          </a:p>
        </p:txBody>
      </p:sp>
      <p:sp>
        <p:nvSpPr>
          <p:cNvPr id="13" name="Metin kutusu 12"/>
          <p:cNvSpPr txBox="1"/>
          <p:nvPr/>
        </p:nvSpPr>
        <p:spPr>
          <a:xfrm>
            <a:off x="1206482" y="3463562"/>
            <a:ext cx="77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C00000"/>
                </a:solidFill>
              </a:rPr>
              <a:t>A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1226050" y="3792959"/>
            <a:ext cx="77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C00000"/>
                </a:solidFill>
              </a:rPr>
              <a:t>C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1110346" y="4156059"/>
            <a:ext cx="77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C00000"/>
                </a:solidFill>
              </a:rPr>
              <a:t>D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1070183" y="4413022"/>
            <a:ext cx="77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C00000"/>
                </a:solidFill>
              </a:rPr>
              <a:t>E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1110346" y="4894844"/>
            <a:ext cx="77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C00000"/>
                </a:solidFill>
              </a:rPr>
              <a:t>C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1245630" y="5356509"/>
            <a:ext cx="77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C00000"/>
                </a:solidFill>
              </a:rPr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183908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>
                <a:solidFill>
                  <a:schemeClr val="tx1"/>
                </a:solidFill>
              </a:rPr>
              <a:t>Aşağıdaki durumları okuyalım. Bireysel özgürlük olanları işaretleyelim. 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755576" y="2204864"/>
            <a:ext cx="7776864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(    ) Yaşadığı şehre gör insanları küçümseme.</a:t>
            </a:r>
          </a:p>
          <a:p>
            <a:r>
              <a:rPr lang="tr-TR" sz="2400" dirty="0"/>
              <a:t>(   ) İstediği dini inanca sahip olma.</a:t>
            </a:r>
          </a:p>
          <a:p>
            <a:r>
              <a:rPr lang="tr-TR" sz="2400" dirty="0"/>
              <a:t>(    ) Kendi tuttuğu takımı herkesin tutması gerektiğini düşünme.</a:t>
            </a:r>
          </a:p>
          <a:p>
            <a:r>
              <a:rPr lang="tr-TR" sz="2400" dirty="0"/>
              <a:t>(    ) İstediği saatte yüksek sesle müzik dinleme.</a:t>
            </a:r>
          </a:p>
          <a:p>
            <a:r>
              <a:rPr lang="tr-TR" sz="2400" dirty="0"/>
              <a:t>(    ) Fikirlerini dile getirebilme.</a:t>
            </a:r>
          </a:p>
          <a:p>
            <a:r>
              <a:rPr lang="tr-TR" sz="2400" dirty="0"/>
              <a:t>(    ) Otobüs durağa gelince en öne geçme.</a:t>
            </a:r>
          </a:p>
          <a:p>
            <a:r>
              <a:rPr lang="tr-TR" sz="2400" dirty="0"/>
              <a:t>(    ) Dilediğimiz tatile gitme.</a:t>
            </a:r>
          </a:p>
          <a:p>
            <a:r>
              <a:rPr lang="tr-TR" sz="2400" dirty="0"/>
              <a:t>(     ) İstediğimiz mesleği yapma. </a:t>
            </a:r>
          </a:p>
          <a:p>
            <a:r>
              <a:rPr lang="tr-TR" sz="2400" dirty="0"/>
              <a:t>(     ) Seçimlerde istediğimiz kişiye oy verme. </a:t>
            </a:r>
          </a:p>
          <a:p>
            <a:endParaRPr lang="tr-TR" dirty="0"/>
          </a:p>
        </p:txBody>
      </p:sp>
      <p:sp>
        <p:nvSpPr>
          <p:cNvPr id="3" name="Gülen Yüz 2"/>
          <p:cNvSpPr/>
          <p:nvPr/>
        </p:nvSpPr>
        <p:spPr>
          <a:xfrm>
            <a:off x="971600" y="2708920"/>
            <a:ext cx="216024" cy="21602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Gülen Yüz 5"/>
          <p:cNvSpPr/>
          <p:nvPr/>
        </p:nvSpPr>
        <p:spPr>
          <a:xfrm>
            <a:off x="1010043" y="4128177"/>
            <a:ext cx="216024" cy="21602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Gülen Yüz 6"/>
          <p:cNvSpPr/>
          <p:nvPr/>
        </p:nvSpPr>
        <p:spPr>
          <a:xfrm>
            <a:off x="971600" y="4869160"/>
            <a:ext cx="216024" cy="21602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Gülen Yüz 7"/>
          <p:cNvSpPr/>
          <p:nvPr/>
        </p:nvSpPr>
        <p:spPr>
          <a:xfrm>
            <a:off x="1031464" y="5229200"/>
            <a:ext cx="216024" cy="21602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Gülen Yüz 8"/>
          <p:cNvSpPr/>
          <p:nvPr/>
        </p:nvSpPr>
        <p:spPr>
          <a:xfrm>
            <a:off x="961126" y="5661248"/>
            <a:ext cx="216024" cy="21602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63811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467544" y="1916832"/>
            <a:ext cx="8208912" cy="4320480"/>
          </a:xfrm>
        </p:spPr>
        <p:txBody>
          <a:bodyPr/>
          <a:lstStyle/>
          <a:p>
            <a:pPr marL="0" indent="0">
              <a:buNone/>
            </a:pPr>
            <a:r>
              <a:rPr lang="tr-TR" dirty="0"/>
              <a:t>(    ) Yönetim babadan oğula geçer.</a:t>
            </a:r>
          </a:p>
          <a:p>
            <a:pPr marL="0" indent="0">
              <a:buNone/>
            </a:pPr>
            <a:r>
              <a:rPr lang="tr-TR" dirty="0"/>
              <a:t>(    )İnsanlar oy kullanmaz.</a:t>
            </a:r>
          </a:p>
          <a:p>
            <a:pPr marL="0" indent="0">
              <a:buNone/>
            </a:pPr>
            <a:r>
              <a:rPr lang="tr-TR" dirty="0"/>
              <a:t>(     ) Ülkede halkın seçtiği yöneticiler görev yapar.</a:t>
            </a:r>
          </a:p>
          <a:p>
            <a:pPr marL="0" indent="0">
              <a:buNone/>
            </a:pPr>
            <a:r>
              <a:rPr lang="tr-TR" dirty="0"/>
              <a:t>(    )Seçme ve seçilme hakkı yoktur.</a:t>
            </a:r>
          </a:p>
          <a:p>
            <a:pPr marL="0" indent="0">
              <a:buNone/>
            </a:pPr>
            <a:r>
              <a:rPr lang="tr-TR" dirty="0"/>
              <a:t>(    ) insanlar düşüncelerini özgürce söyleyemez.</a:t>
            </a:r>
          </a:p>
          <a:p>
            <a:pPr marL="0" indent="0">
              <a:buNone/>
            </a:pPr>
            <a:r>
              <a:rPr lang="tr-TR" dirty="0"/>
              <a:t>(     ) Ülkede seçimler yapılır.</a:t>
            </a:r>
          </a:p>
          <a:p>
            <a:pPr marL="0" indent="0">
              <a:buNone/>
            </a:pPr>
            <a:r>
              <a:rPr lang="tr-TR" dirty="0"/>
              <a:t>(     ) Ülkede demokrasi yoktur. </a:t>
            </a:r>
          </a:p>
          <a:p>
            <a:pPr marL="0" indent="0">
              <a:buNone/>
            </a:pPr>
            <a:r>
              <a:rPr lang="tr-TR" dirty="0"/>
              <a:t>(     ) İnsanlar kendilerini güven içinde hissederler. </a:t>
            </a:r>
          </a:p>
          <a:p>
            <a:pPr marL="0" indent="0">
              <a:buNone/>
            </a:pPr>
            <a:r>
              <a:rPr lang="tr-TR" dirty="0"/>
              <a:t>(     ) Bütün insanlar aynı fikre sahiptir. 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>
                <a:solidFill>
                  <a:schemeClr val="tx1"/>
                </a:solidFill>
              </a:rPr>
              <a:t>Ulusal egemenlik olan ülkelerde aşağıdaki durumlardan hangileri olmaz?</a:t>
            </a:r>
          </a:p>
        </p:txBody>
      </p:sp>
      <p:sp>
        <p:nvSpPr>
          <p:cNvPr id="4" name="Simge &quot;Yok&quot; 3"/>
          <p:cNvSpPr/>
          <p:nvPr/>
        </p:nvSpPr>
        <p:spPr>
          <a:xfrm>
            <a:off x="695226" y="3334878"/>
            <a:ext cx="288032" cy="360040"/>
          </a:xfrm>
          <a:prstGeom prst="noSmok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Simge &quot;Yok&quot; 5"/>
          <p:cNvSpPr/>
          <p:nvPr/>
        </p:nvSpPr>
        <p:spPr>
          <a:xfrm>
            <a:off x="695226" y="2492896"/>
            <a:ext cx="288032" cy="360040"/>
          </a:xfrm>
          <a:prstGeom prst="noSmok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7" name="Simge &quot;Yok&quot; 6"/>
          <p:cNvSpPr/>
          <p:nvPr/>
        </p:nvSpPr>
        <p:spPr>
          <a:xfrm>
            <a:off x="640843" y="2001866"/>
            <a:ext cx="288032" cy="360040"/>
          </a:xfrm>
          <a:prstGeom prst="noSmok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Simge &quot;Yok&quot; 7"/>
          <p:cNvSpPr/>
          <p:nvPr/>
        </p:nvSpPr>
        <p:spPr>
          <a:xfrm>
            <a:off x="683568" y="3801739"/>
            <a:ext cx="288032" cy="360040"/>
          </a:xfrm>
          <a:prstGeom prst="noSmok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Simge &quot;Yok&quot; 8"/>
          <p:cNvSpPr/>
          <p:nvPr/>
        </p:nvSpPr>
        <p:spPr>
          <a:xfrm>
            <a:off x="683568" y="4581128"/>
            <a:ext cx="288032" cy="360040"/>
          </a:xfrm>
          <a:prstGeom prst="noSmok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Simge &quot;Yok&quot; 9"/>
          <p:cNvSpPr/>
          <p:nvPr/>
        </p:nvSpPr>
        <p:spPr>
          <a:xfrm>
            <a:off x="683568" y="5517232"/>
            <a:ext cx="288032" cy="360040"/>
          </a:xfrm>
          <a:prstGeom prst="noSmok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0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67544" y="620688"/>
            <a:ext cx="8136904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i="1" dirty="0">
                <a:solidFill>
                  <a:srgbClr val="C00000"/>
                </a:solidFill>
              </a:rPr>
              <a:t>ulusal egemenlik      –          bayrağımız            –               on sekiz </a:t>
            </a:r>
          </a:p>
          <a:p>
            <a:r>
              <a:rPr lang="tr-TR" sz="2400" i="1" dirty="0">
                <a:solidFill>
                  <a:srgbClr val="C00000"/>
                </a:solidFill>
              </a:rPr>
              <a:t>sağlık hakkı           -	 bireysel özgürlük	- bütün çocuklar</a:t>
            </a:r>
          </a:p>
          <a:p>
            <a:endParaRPr lang="tr-TR" dirty="0"/>
          </a:p>
          <a:p>
            <a:endParaRPr lang="tr-TR" dirty="0"/>
          </a:p>
          <a:p>
            <a:r>
              <a:rPr lang="tr-TR" sz="2400" dirty="0"/>
              <a:t>1- Her insan .................... yaşına kadar çocuk sayılır.</a:t>
            </a:r>
          </a:p>
          <a:p>
            <a:r>
              <a:rPr lang="tr-TR" sz="2400" dirty="0"/>
              <a:t>2- Her çocuğun beslenme, eğitim ve …………….. Vardır.  </a:t>
            </a:r>
          </a:p>
          <a:p>
            <a:r>
              <a:rPr lang="tr-TR" sz="2400" dirty="0"/>
              <a:t>3- .......................... ....................., devleti yönetme yetkisinin doğrudan doğruya millete ait olmasıdır.</a:t>
            </a:r>
          </a:p>
          <a:p>
            <a:r>
              <a:rPr lang="tr-TR" sz="2400" dirty="0"/>
              <a:t>4- İnsanların kendi iradesi ile karar almak istemesine ………………………………..denir. </a:t>
            </a:r>
          </a:p>
          <a:p>
            <a:r>
              <a:rPr lang="tr-TR" sz="2400" dirty="0"/>
              <a:t>5- Dili, dini, rengi, ırkı ne olursa olsun ayrım gözetmeksizin .......................... ........................... aynı haklara sahiptir.</a:t>
            </a:r>
          </a:p>
          <a:p>
            <a:r>
              <a:rPr lang="tr-TR" sz="2400" dirty="0"/>
              <a:t>6-İstiklal Marşımız ve ................................ , ülkemizin vazgeçilmez değerleridir.</a:t>
            </a:r>
          </a:p>
          <a:p>
            <a:endParaRPr lang="tr-TR" sz="24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2123728" y="1779780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i="1" dirty="0">
                <a:solidFill>
                  <a:srgbClr val="C00000"/>
                </a:solidFill>
              </a:rPr>
              <a:t>on sekiz </a:t>
            </a:r>
            <a:endParaRPr lang="tr-TR" sz="24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8244408" y="28529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467544" y="1052736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5148064" y="2267580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i="1" dirty="0">
                <a:solidFill>
                  <a:srgbClr val="C00000"/>
                </a:solidFill>
              </a:rPr>
              <a:t>sağlık hakkı </a:t>
            </a:r>
            <a:endParaRPr lang="tr-TR" sz="24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1268016" y="378904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215585" y="2498412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i="1" dirty="0">
                <a:solidFill>
                  <a:srgbClr val="C00000"/>
                </a:solidFill>
              </a:rPr>
              <a:t>ulusal egemenlik </a:t>
            </a:r>
            <a:endParaRPr lang="tr-TR" sz="24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142002" y="3645267"/>
            <a:ext cx="2844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i="1" dirty="0">
                <a:solidFill>
                  <a:srgbClr val="C00000"/>
                </a:solidFill>
              </a:rPr>
              <a:t>bireysel özgürlük</a:t>
            </a:r>
            <a:endParaRPr lang="tr-TR" sz="24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118628" y="4313880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C00000"/>
                </a:solidFill>
              </a:rPr>
              <a:t>bütün çocuklar</a:t>
            </a:r>
          </a:p>
        </p:txBody>
      </p:sp>
      <p:sp>
        <p:nvSpPr>
          <p:cNvPr id="13" name="Metin kutusu 12"/>
          <p:cNvSpPr txBox="1"/>
          <p:nvPr/>
        </p:nvSpPr>
        <p:spPr>
          <a:xfrm>
            <a:off x="3491880" y="4705424"/>
            <a:ext cx="2996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C00000"/>
                </a:solidFill>
              </a:rPr>
              <a:t>bayrağımız </a:t>
            </a:r>
          </a:p>
        </p:txBody>
      </p:sp>
    </p:spTree>
    <p:extLst>
      <p:ext uri="{BB962C8B-B14F-4D97-AF65-F5344CB8AC3E}">
        <p14:creationId xmlns:p14="http://schemas.microsoft.com/office/powerpoint/2010/main" val="4212239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357950" y="1626944"/>
            <a:ext cx="7884865" cy="4497363"/>
          </a:xfrm>
        </p:spPr>
        <p:txBody>
          <a:bodyPr/>
          <a:lstStyle/>
          <a:p>
            <a:r>
              <a:rPr lang="tr-TR" dirty="0"/>
              <a:t>     Sosyal kulüpler yeteneklerimizi geliştirir.</a:t>
            </a:r>
          </a:p>
          <a:p>
            <a:pPr lvl="1"/>
            <a:r>
              <a:rPr lang="tr-TR" sz="2400" dirty="0"/>
              <a:t>Çocuk hakları sadece okula giden çocuklar için vardır.</a:t>
            </a:r>
          </a:p>
          <a:p>
            <a:pPr lvl="1"/>
            <a:r>
              <a:rPr lang="tr-TR" sz="2400" dirty="0"/>
              <a:t>Çocuklar para kazanmak için bir işte çalışabilirler.</a:t>
            </a:r>
          </a:p>
          <a:p>
            <a:pPr lvl="1"/>
            <a:r>
              <a:rPr lang="tr-TR" sz="2400" dirty="0"/>
              <a:t>15 Temmuz’da milletimiz darbe teşebbüsünü birlik olarak önlemiştir. </a:t>
            </a:r>
          </a:p>
          <a:p>
            <a:pPr lvl="1"/>
            <a:r>
              <a:rPr lang="tr-TR" sz="2400" dirty="0"/>
              <a:t>Atatürk TBMM’ni 23 Nisan 1920’ de açmıştır. </a:t>
            </a:r>
          </a:p>
          <a:p>
            <a:pPr lvl="1"/>
            <a:r>
              <a:rPr lang="tr-TR" sz="2400" dirty="0"/>
              <a:t>Çocuklar düşüncelerini açıklamamalıdır. </a:t>
            </a:r>
          </a:p>
          <a:p>
            <a:pPr lvl="1"/>
            <a:r>
              <a:rPr lang="tr-TR" sz="2400" dirty="0"/>
              <a:t>Kamu mallarına zarar vermemeliyiz.</a:t>
            </a:r>
          </a:p>
          <a:p>
            <a:pPr lvl="1"/>
            <a:r>
              <a:rPr lang="tr-TR" sz="2400" dirty="0"/>
              <a:t>Sorumluluk almak çocuklara göre değildir. 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0" y="332656"/>
            <a:ext cx="8229600" cy="1252728"/>
          </a:xfrm>
        </p:spPr>
        <p:txBody>
          <a:bodyPr>
            <a:normAutofit/>
          </a:bodyPr>
          <a:lstStyle/>
          <a:p>
            <a:r>
              <a:rPr lang="tr-TR" sz="2500" dirty="0">
                <a:solidFill>
                  <a:srgbClr val="C00000"/>
                </a:solidFill>
              </a:rPr>
              <a:t>Aşağıdaki ifadelerde doğru olanların başına (D), yanlış olanların başına (Y) yazalım. 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645982" y="1642010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i="1" dirty="0">
                <a:solidFill>
                  <a:srgbClr val="C00000"/>
                </a:solidFill>
              </a:rPr>
              <a:t>D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551225" y="2569924"/>
            <a:ext cx="423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i="1" dirty="0">
                <a:solidFill>
                  <a:srgbClr val="C00000"/>
                </a:solidFill>
              </a:rPr>
              <a:t>Y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551225" y="3765935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i="1" dirty="0">
                <a:solidFill>
                  <a:srgbClr val="C00000"/>
                </a:solidFill>
              </a:rPr>
              <a:t>D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567622" y="2108259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i="1" dirty="0">
                <a:solidFill>
                  <a:srgbClr val="C00000"/>
                </a:solidFill>
              </a:rPr>
              <a:t>Y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559035" y="2994200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i="1" dirty="0">
                <a:solidFill>
                  <a:srgbClr val="C00000"/>
                </a:solidFill>
              </a:rPr>
              <a:t>D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551225" y="4617649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i="1" dirty="0">
                <a:solidFill>
                  <a:srgbClr val="C00000"/>
                </a:solidFill>
              </a:rPr>
              <a:t>D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579862" y="4183474"/>
            <a:ext cx="423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i="1" dirty="0">
                <a:solidFill>
                  <a:srgbClr val="C00000"/>
                </a:solidFill>
              </a:rPr>
              <a:t>Y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568881" y="5085184"/>
            <a:ext cx="423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i="1" dirty="0">
                <a:solidFill>
                  <a:srgbClr val="C00000"/>
                </a:solidFill>
              </a:rPr>
              <a:t>Y</a:t>
            </a:r>
          </a:p>
        </p:txBody>
      </p:sp>
    </p:spTree>
    <p:extLst>
      <p:ext uri="{BB962C8B-B14F-4D97-AF65-F5344CB8AC3E}">
        <p14:creationId xmlns:p14="http://schemas.microsoft.com/office/powerpoint/2010/main" val="3766715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(     ) TBMM’nin açılması.</a:t>
            </a:r>
          </a:p>
          <a:p>
            <a:r>
              <a:rPr lang="tr-TR" dirty="0"/>
              <a:t>(     </a:t>
            </a:r>
            <a:r>
              <a:rPr lang="tr-TR"/>
              <a:t>) Düşmanların </a:t>
            </a:r>
            <a:r>
              <a:rPr lang="tr-TR" dirty="0"/>
              <a:t>yurdumuzu işgal etmesi.</a:t>
            </a:r>
          </a:p>
          <a:p>
            <a:r>
              <a:rPr lang="tr-TR" dirty="0"/>
              <a:t>(     ) Cumhuriyetin ilanı.</a:t>
            </a:r>
          </a:p>
          <a:p>
            <a:r>
              <a:rPr lang="tr-TR" dirty="0"/>
              <a:t>(     ) Amasya, Erzurum ve Sivas’ta toplantılar düzenlenmesi.</a:t>
            </a:r>
          </a:p>
          <a:p>
            <a:r>
              <a:rPr lang="tr-TR" dirty="0"/>
              <a:t>(      ) Atatürk’ün Samsun’a çıkması.  </a:t>
            </a:r>
          </a:p>
          <a:p>
            <a:r>
              <a:rPr lang="tr-TR" dirty="0"/>
              <a:t>(     ) Kurtuluş Savaşı’nın kazanılması. </a:t>
            </a:r>
          </a:p>
          <a:p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400" dirty="0">
                <a:solidFill>
                  <a:schemeClr val="tx1"/>
                </a:solidFill>
              </a:rPr>
              <a:t>Ulusal egemenliğe ulaşma sürecimizi kronolojik sıraya uygun olarak numaralandıralım. 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1331640" y="2636912"/>
            <a:ext cx="400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1331640" y="3098577"/>
            <a:ext cx="400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347777" y="3560242"/>
            <a:ext cx="400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C00000"/>
                </a:solidFill>
              </a:rPr>
              <a:t>6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1347777" y="4021907"/>
            <a:ext cx="400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1331639" y="4797152"/>
            <a:ext cx="400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1330003" y="5258817"/>
            <a:ext cx="400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C0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22971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b="1" dirty="0"/>
              <a:t>"Ülkemiz düşman işgali altındayken halkın seçtiği kişilerden oluşan bu meclisle birlikte ülkeyi düşmanlardan kurtardık." </a:t>
            </a:r>
            <a:endParaRPr lang="tr-TR" dirty="0"/>
          </a:p>
          <a:p>
            <a:r>
              <a:rPr lang="tr-TR" dirty="0"/>
              <a:t> Mustafa Kemal'in anlattığı meclis aşağıdakilerden hangisidir?</a:t>
            </a:r>
          </a:p>
          <a:p>
            <a:r>
              <a:rPr lang="tr-TR" dirty="0"/>
              <a:t>A) Meclis-i </a:t>
            </a:r>
            <a:r>
              <a:rPr lang="tr-TR" dirty="0" err="1"/>
              <a:t>Mebusan</a:t>
            </a:r>
            <a:r>
              <a:rPr lang="tr-TR" dirty="0"/>
              <a:t>                                       </a:t>
            </a:r>
          </a:p>
          <a:p>
            <a:r>
              <a:rPr lang="tr-TR" dirty="0"/>
              <a:t> B) Türkiye Büyük Millet Meclisi                </a:t>
            </a:r>
          </a:p>
          <a:p>
            <a:r>
              <a:rPr lang="tr-TR" dirty="0"/>
              <a:t>C) Meclis-i Umumi                                             </a:t>
            </a:r>
          </a:p>
          <a:p>
            <a:r>
              <a:rPr lang="tr-TR" dirty="0"/>
              <a:t>  D) Temsilciler Meclisi</a:t>
            </a:r>
          </a:p>
          <a:p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ağ Ok 3"/>
          <p:cNvSpPr/>
          <p:nvPr/>
        </p:nvSpPr>
        <p:spPr>
          <a:xfrm>
            <a:off x="611560" y="4941168"/>
            <a:ext cx="1008112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92869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157</TotalTime>
  <Words>773</Words>
  <Application>Microsoft Office PowerPoint</Application>
  <PresentationFormat>Ekran Gösterisi (4:3)</PresentationFormat>
  <Paragraphs>137</Paragraphs>
  <Slides>14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8" baseType="lpstr">
      <vt:lpstr>Calibri</vt:lpstr>
      <vt:lpstr>Candara</vt:lpstr>
      <vt:lpstr>Symbol</vt:lpstr>
      <vt:lpstr>Dalga Biçimi</vt:lpstr>
      <vt:lpstr>ESENLİ İLOKULU 4. SINIFLAR </vt:lpstr>
      <vt:lpstr>Aşağıdaki çocuk haklarını  ilgili cümlelerle eşleştirelim. </vt:lpstr>
      <vt:lpstr>PowerPoint Sunusu</vt:lpstr>
      <vt:lpstr>Aşağıdaki durumları okuyalım. Bireysel özgürlük olanları işaretleyelim. </vt:lpstr>
      <vt:lpstr>Ulusal egemenlik olan ülkelerde aşağıdaki durumlardan hangileri olmaz?</vt:lpstr>
      <vt:lpstr>PowerPoint Sunusu</vt:lpstr>
      <vt:lpstr>Aşağıdaki ifadelerde doğru olanların başına (D), yanlış olanların başına (Y) yazalım. </vt:lpstr>
      <vt:lpstr>Ulusal egemenliğe ulaşma sürecimizi kronolojik sıraya uygun olarak numaralandıralım.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ESENLİ İLOKULU 4. SINIFLAR</dc:title>
  <dc:creator>MESUT</dc:creator>
  <cp:lastModifiedBy>SERKAN DEMİR</cp:lastModifiedBy>
  <cp:revision>23</cp:revision>
  <dcterms:created xsi:type="dcterms:W3CDTF">2020-05-14T20:35:30Z</dcterms:created>
  <dcterms:modified xsi:type="dcterms:W3CDTF">2022-04-14T06:13:51Z</dcterms:modified>
</cp:coreProperties>
</file>