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7" r:id="rId2"/>
    <p:sldId id="274" r:id="rId3"/>
    <p:sldId id="275" r:id="rId4"/>
    <p:sldId id="258" r:id="rId5"/>
    <p:sldId id="259" r:id="rId6"/>
    <p:sldId id="260" r:id="rId7"/>
    <p:sldId id="271" r:id="rId8"/>
    <p:sldId id="272" r:id="rId9"/>
    <p:sldId id="273" r:id="rId1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969" autoAdjust="0"/>
  </p:normalViewPr>
  <p:slideViewPr>
    <p:cSldViewPr>
      <p:cViewPr varScale="1">
        <p:scale>
          <a:sx n="64" d="100"/>
          <a:sy n="64" d="100"/>
        </p:scale>
        <p:origin x="1566"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D8415E-5B64-48E2-8066-F23653A566F3}" type="datetimeFigureOut">
              <a:rPr lang="tr-TR" smtClean="0"/>
              <a:t>27.04.2022</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499A69-6F90-43E3-9AD7-89C79E199BD3}" type="slidenum">
              <a:rPr lang="tr-TR" smtClean="0"/>
              <a:t>‹#›</a:t>
            </a:fld>
            <a:endParaRPr lang="tr-TR"/>
          </a:p>
        </p:txBody>
      </p:sp>
    </p:spTree>
    <p:extLst>
      <p:ext uri="{BB962C8B-B14F-4D97-AF65-F5344CB8AC3E}">
        <p14:creationId xmlns:p14="http://schemas.microsoft.com/office/powerpoint/2010/main" val="22228417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6F499A69-6F90-43E3-9AD7-89C79E199BD3}" type="slidenum">
              <a:rPr lang="tr-TR" smtClean="0"/>
              <a:t>2</a:t>
            </a:fld>
            <a:endParaRPr lang="tr-TR"/>
          </a:p>
        </p:txBody>
      </p:sp>
    </p:spTree>
    <p:extLst>
      <p:ext uri="{BB962C8B-B14F-4D97-AF65-F5344CB8AC3E}">
        <p14:creationId xmlns:p14="http://schemas.microsoft.com/office/powerpoint/2010/main" val="16800475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6F499A69-6F90-43E3-9AD7-89C79E199BD3}" type="slidenum">
              <a:rPr lang="tr-TR" smtClean="0"/>
              <a:t>4</a:t>
            </a:fld>
            <a:endParaRPr lang="tr-TR"/>
          </a:p>
        </p:txBody>
      </p:sp>
    </p:spTree>
    <p:extLst>
      <p:ext uri="{BB962C8B-B14F-4D97-AF65-F5344CB8AC3E}">
        <p14:creationId xmlns:p14="http://schemas.microsoft.com/office/powerpoint/2010/main" val="3739572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6F499A69-6F90-43E3-9AD7-89C79E199BD3}" type="slidenum">
              <a:rPr lang="tr-TR" smtClean="0"/>
              <a:t>9</a:t>
            </a:fld>
            <a:endParaRPr lang="tr-TR"/>
          </a:p>
        </p:txBody>
      </p:sp>
    </p:spTree>
    <p:extLst>
      <p:ext uri="{BB962C8B-B14F-4D97-AF65-F5344CB8AC3E}">
        <p14:creationId xmlns:p14="http://schemas.microsoft.com/office/powerpoint/2010/main" val="41143703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tr-T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tr-TR"/>
          </a:p>
        </p:txBody>
      </p:sp>
      <p:sp>
        <p:nvSpPr>
          <p:cNvPr id="4" name="Date Placeholder 3"/>
          <p:cNvSpPr>
            <a:spLocks noGrp="1"/>
          </p:cNvSpPr>
          <p:nvPr>
            <p:ph type="dt" sz="half" idx="10"/>
          </p:nvPr>
        </p:nvSpPr>
        <p:spPr/>
        <p:txBody>
          <a:bodyPr/>
          <a:lstStyle/>
          <a:p>
            <a:fld id="{BE99737D-B43A-4E69-8909-035F804E5284}" type="datetimeFigureOut">
              <a:rPr lang="tr-TR" smtClean="0"/>
              <a:t>27.04.2022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E218D9B-F9FD-454F-B292-427A25CCD0C5}"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r-T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p:cNvSpPr>
            <a:spLocks noGrp="1"/>
          </p:cNvSpPr>
          <p:nvPr>
            <p:ph type="dt" sz="half" idx="10"/>
          </p:nvPr>
        </p:nvSpPr>
        <p:spPr/>
        <p:txBody>
          <a:bodyPr/>
          <a:lstStyle/>
          <a:p>
            <a:fld id="{BE99737D-B43A-4E69-8909-035F804E5284}" type="datetimeFigureOut">
              <a:rPr lang="tr-TR" smtClean="0"/>
              <a:t>27.04.2022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E218D9B-F9FD-454F-B292-427A25CCD0C5}"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tr-T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p:cNvSpPr>
            <a:spLocks noGrp="1"/>
          </p:cNvSpPr>
          <p:nvPr>
            <p:ph type="dt" sz="half" idx="10"/>
          </p:nvPr>
        </p:nvSpPr>
        <p:spPr/>
        <p:txBody>
          <a:bodyPr/>
          <a:lstStyle/>
          <a:p>
            <a:fld id="{BE99737D-B43A-4E69-8909-035F804E5284}" type="datetimeFigureOut">
              <a:rPr lang="tr-TR" smtClean="0"/>
              <a:t>27.04.2022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E218D9B-F9FD-454F-B292-427A25CCD0C5}"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r-T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p:cNvSpPr>
            <a:spLocks noGrp="1"/>
          </p:cNvSpPr>
          <p:nvPr>
            <p:ph type="dt" sz="half" idx="10"/>
          </p:nvPr>
        </p:nvSpPr>
        <p:spPr/>
        <p:txBody>
          <a:bodyPr/>
          <a:lstStyle/>
          <a:p>
            <a:fld id="{BE99737D-B43A-4E69-8909-035F804E5284}" type="datetimeFigureOut">
              <a:rPr lang="tr-TR" smtClean="0"/>
              <a:t>27.04.2022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E218D9B-F9FD-454F-B292-427A25CCD0C5}"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tr-T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E99737D-B43A-4E69-8909-035F804E5284}" type="datetimeFigureOut">
              <a:rPr lang="tr-TR" smtClean="0"/>
              <a:t>27.04.2022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E218D9B-F9FD-454F-B292-427A25CCD0C5}"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r-T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5" name="Date Placeholder 4"/>
          <p:cNvSpPr>
            <a:spLocks noGrp="1"/>
          </p:cNvSpPr>
          <p:nvPr>
            <p:ph type="dt" sz="half" idx="10"/>
          </p:nvPr>
        </p:nvSpPr>
        <p:spPr/>
        <p:txBody>
          <a:bodyPr/>
          <a:lstStyle/>
          <a:p>
            <a:fld id="{BE99737D-B43A-4E69-8909-035F804E5284}" type="datetimeFigureOut">
              <a:rPr lang="tr-TR" smtClean="0"/>
              <a:t>27.04.2022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E218D9B-F9FD-454F-B292-427A25CCD0C5}"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tr-T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7" name="Date Placeholder 6"/>
          <p:cNvSpPr>
            <a:spLocks noGrp="1"/>
          </p:cNvSpPr>
          <p:nvPr>
            <p:ph type="dt" sz="half" idx="10"/>
          </p:nvPr>
        </p:nvSpPr>
        <p:spPr/>
        <p:txBody>
          <a:bodyPr/>
          <a:lstStyle/>
          <a:p>
            <a:fld id="{BE99737D-B43A-4E69-8909-035F804E5284}" type="datetimeFigureOut">
              <a:rPr lang="tr-TR" smtClean="0"/>
              <a:t>27.04.2022</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E218D9B-F9FD-454F-B292-427A25CCD0C5}"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r-TR"/>
          </a:p>
        </p:txBody>
      </p:sp>
      <p:sp>
        <p:nvSpPr>
          <p:cNvPr id="3" name="Date Placeholder 2"/>
          <p:cNvSpPr>
            <a:spLocks noGrp="1"/>
          </p:cNvSpPr>
          <p:nvPr>
            <p:ph type="dt" sz="half" idx="10"/>
          </p:nvPr>
        </p:nvSpPr>
        <p:spPr/>
        <p:txBody>
          <a:bodyPr/>
          <a:lstStyle/>
          <a:p>
            <a:fld id="{BE99737D-B43A-4E69-8909-035F804E5284}" type="datetimeFigureOut">
              <a:rPr lang="tr-TR" smtClean="0"/>
              <a:t>27.04.2022</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E218D9B-F9FD-454F-B292-427A25CCD0C5}"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99737D-B43A-4E69-8909-035F804E5284}" type="datetimeFigureOut">
              <a:rPr lang="tr-TR" smtClean="0"/>
              <a:t>27.04.2022</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E218D9B-F9FD-454F-B292-427A25CCD0C5}"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tr-T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E99737D-B43A-4E69-8909-035F804E5284}" type="datetimeFigureOut">
              <a:rPr lang="tr-TR" smtClean="0"/>
              <a:t>27.04.2022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E218D9B-F9FD-454F-B292-427A25CCD0C5}"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tr-T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E99737D-B43A-4E69-8909-035F804E5284}" type="datetimeFigureOut">
              <a:rPr lang="tr-TR" smtClean="0"/>
              <a:t>27.04.2022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E218D9B-F9FD-454F-B292-427A25CCD0C5}"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tr-T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99737D-B43A-4E69-8909-035F804E5284}" type="datetimeFigureOut">
              <a:rPr lang="tr-TR" smtClean="0"/>
              <a:t>27.04.2022</a:t>
            </a:fld>
            <a:endParaRPr lang="tr-T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218D9B-F9FD-454F-B292-427A25CCD0C5}"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egitimhane.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tr-TR" sz="4800" b="1" dirty="0"/>
            </a:br>
            <a:r>
              <a:rPr lang="tr-TR" sz="4800" b="1" dirty="0"/>
              <a:t>ELEKTRİKLİ ARAÇ GEREÇLER</a:t>
            </a:r>
            <a:br>
              <a:rPr lang="tr-TR" sz="4800" b="1" dirty="0"/>
            </a:br>
            <a:endParaRPr lang="tr-TR" sz="4800" b="1" dirty="0"/>
          </a:p>
        </p:txBody>
      </p:sp>
      <p:pic>
        <p:nvPicPr>
          <p:cNvPr id="4" name="Content Placeholder 3" descr="180120201126486826090.jpg">
            <a:hlinkClick r:id="rId2"/>
          </p:cNvPr>
          <p:cNvPicPr>
            <a:picLocks noGrp="1" noChangeAspect="1"/>
          </p:cNvPicPr>
          <p:nvPr>
            <p:ph idx="1"/>
          </p:nvPr>
        </p:nvPicPr>
        <p:blipFill>
          <a:blip r:embed="rId3" cstate="print"/>
          <a:stretch>
            <a:fillRect/>
          </a:stretch>
        </p:blipFill>
        <p:spPr>
          <a:xfrm>
            <a:off x="548922" y="1600200"/>
            <a:ext cx="8046156" cy="4525963"/>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79E3745-ABB0-4249-B97F-ADE892ECAD68}"/>
              </a:ext>
            </a:extLst>
          </p:cNvPr>
          <p:cNvSpPr>
            <a:spLocks noGrp="1"/>
          </p:cNvSpPr>
          <p:nvPr>
            <p:ph type="title"/>
          </p:nvPr>
        </p:nvSpPr>
        <p:spPr/>
        <p:txBody>
          <a:bodyPr>
            <a:normAutofit fontScale="90000"/>
          </a:bodyPr>
          <a:lstStyle/>
          <a:p>
            <a:br>
              <a:rPr lang="tr-TR" dirty="0"/>
            </a:br>
            <a:r>
              <a:rPr lang="tr-TR" dirty="0">
                <a:solidFill>
                  <a:srgbClr val="FF0000"/>
                </a:solidFill>
              </a:rPr>
              <a:t>ELEKTRİKLİ ARAÇ GEREÇLER</a:t>
            </a:r>
            <a:br>
              <a:rPr lang="tr-TR" dirty="0"/>
            </a:br>
            <a:endParaRPr lang="tr-TR" dirty="0"/>
          </a:p>
        </p:txBody>
      </p:sp>
      <p:sp>
        <p:nvSpPr>
          <p:cNvPr id="3" name="İçerik Yer Tutucusu 2">
            <a:extLst>
              <a:ext uri="{FF2B5EF4-FFF2-40B4-BE49-F238E27FC236}">
                <a16:creationId xmlns:a16="http://schemas.microsoft.com/office/drawing/2014/main" id="{06B922DE-FBD5-41FC-9DED-8E05F9CB4D4F}"/>
              </a:ext>
            </a:extLst>
          </p:cNvPr>
          <p:cNvSpPr>
            <a:spLocks noGrp="1"/>
          </p:cNvSpPr>
          <p:nvPr>
            <p:ph idx="1"/>
          </p:nvPr>
        </p:nvSpPr>
        <p:spPr/>
        <p:txBody>
          <a:bodyPr>
            <a:normAutofit/>
          </a:bodyPr>
          <a:lstStyle/>
          <a:p>
            <a:pPr marL="0" indent="0">
              <a:buNone/>
            </a:pPr>
            <a:r>
              <a:rPr lang="tr-TR" dirty="0"/>
              <a:t> Elektrik günümüzde en gerekli enerji kaynaklarından biridir. Elektriğin bulunmasıyla birlikte yaşamımız daha kolay olmaya başladı. İşlerimizi daha kolay ve daha kısa zamanda yapmaya başladık.   Elektrik olmasa günlük yaşamımızda birçok sıkıntı yaşarız. İşlerimizin çoğunu ya göremeyiz ya da görürken zorlanırız. </a:t>
            </a:r>
          </a:p>
          <a:p>
            <a:endParaRPr lang="tr-TR" dirty="0"/>
          </a:p>
        </p:txBody>
      </p:sp>
    </p:spTree>
    <p:extLst>
      <p:ext uri="{BB962C8B-B14F-4D97-AF65-F5344CB8AC3E}">
        <p14:creationId xmlns:p14="http://schemas.microsoft.com/office/powerpoint/2010/main" val="18578929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çerik Yer Tutucusu 4" descr="cihaz, ütü içeren bir resim&#10;&#10;Açıklama otomatik olarak oluşturuldu">
            <a:extLst>
              <a:ext uri="{FF2B5EF4-FFF2-40B4-BE49-F238E27FC236}">
                <a16:creationId xmlns:a16="http://schemas.microsoft.com/office/drawing/2014/main" id="{388E8991-D730-49C5-B2AA-20B68290809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27584" y="764704"/>
            <a:ext cx="6887536" cy="1276528"/>
          </a:xfrm>
        </p:spPr>
      </p:pic>
      <p:sp>
        <p:nvSpPr>
          <p:cNvPr id="10" name="Metin kutusu 9">
            <a:extLst>
              <a:ext uri="{FF2B5EF4-FFF2-40B4-BE49-F238E27FC236}">
                <a16:creationId xmlns:a16="http://schemas.microsoft.com/office/drawing/2014/main" id="{3325F8B3-6B6F-443A-BA27-77D91E9AAF4C}"/>
              </a:ext>
            </a:extLst>
          </p:cNvPr>
          <p:cNvSpPr txBox="1"/>
          <p:nvPr/>
        </p:nvSpPr>
        <p:spPr>
          <a:xfrm>
            <a:off x="539552" y="2420888"/>
            <a:ext cx="8064896" cy="3970318"/>
          </a:xfrm>
          <a:prstGeom prst="rect">
            <a:avLst/>
          </a:prstGeom>
          <a:noFill/>
        </p:spPr>
        <p:txBody>
          <a:bodyPr wrap="square" rtlCol="0">
            <a:spAutoFit/>
          </a:bodyPr>
          <a:lstStyle/>
          <a:p>
            <a:r>
              <a:rPr lang="tr-TR" sz="2800" dirty="0">
                <a:latin typeface="Abadi" panose="020B0604020202020204" pitchFamily="34" charset="0"/>
              </a:rPr>
              <a:t>Evlerimizde kullandığımız elektrikli araç gereçlerin bazıları ampul, ütü, saç kurutma makinesi, bilgisayar, tablet, cep telefonu, televizyon, radyo, buzdolabı, tost - çay - kahve makineleri, elektrikli süpürgesi, çamaşır makinesi, bulaşık makinesi, fırın, elektrikli ısıtıcılar, vb. </a:t>
            </a:r>
            <a:r>
              <a:rPr lang="tr-TR" sz="2800" dirty="0" err="1">
                <a:latin typeface="Abadi" panose="020B0604020202020204" pitchFamily="34" charset="0"/>
              </a:rPr>
              <a:t>dir</a:t>
            </a:r>
            <a:r>
              <a:rPr lang="tr-TR" sz="2800" dirty="0">
                <a:latin typeface="Abadi" panose="020B0604020202020204" pitchFamily="34" charset="0"/>
              </a:rPr>
              <a:t>.</a:t>
            </a:r>
          </a:p>
          <a:p>
            <a:r>
              <a:rPr lang="tr-TR" sz="2800" dirty="0">
                <a:latin typeface="Abadi" panose="020B0604020202020204" pitchFamily="34" charset="0"/>
              </a:rPr>
              <a:t>Elektrik günümüzde aydınlanma, ısınma, soğutma, kurutma, yemek hazırlama, pişirme, yıkama, hareket ettirme, haberleşme gibi birçok alanda kullanılır.</a:t>
            </a:r>
          </a:p>
        </p:txBody>
      </p:sp>
    </p:spTree>
    <p:extLst>
      <p:ext uri="{BB962C8B-B14F-4D97-AF65-F5344CB8AC3E}">
        <p14:creationId xmlns:p14="http://schemas.microsoft.com/office/powerpoint/2010/main" val="20504251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creenshot_14.png">
            <a:hlinkClick r:id="rId3"/>
          </p:cNvPr>
          <p:cNvPicPr>
            <a:picLocks noGrp="1" noChangeAspect="1"/>
          </p:cNvPicPr>
          <p:nvPr>
            <p:ph idx="1"/>
          </p:nvPr>
        </p:nvPicPr>
        <p:blipFill>
          <a:blip r:embed="rId4" cstate="print"/>
          <a:stretch>
            <a:fillRect/>
          </a:stretch>
        </p:blipFill>
        <p:spPr>
          <a:xfrm>
            <a:off x="0" y="3399661"/>
            <a:ext cx="2485315" cy="3458339"/>
          </a:xfrm>
        </p:spPr>
      </p:pic>
      <p:sp>
        <p:nvSpPr>
          <p:cNvPr id="5" name="Cloud Callout 4"/>
          <p:cNvSpPr/>
          <p:nvPr/>
        </p:nvSpPr>
        <p:spPr>
          <a:xfrm>
            <a:off x="1907704" y="0"/>
            <a:ext cx="7056784" cy="3861048"/>
          </a:xfrm>
          <a:prstGeom prst="cloudCallout">
            <a:avLst>
              <a:gd name="adj1" fmla="val -50990"/>
              <a:gd name="adj2" fmla="val 51767"/>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a:solidFill>
                  <a:srgbClr val="FF0000"/>
                </a:solidFill>
              </a:rPr>
              <a:t>Aydınlatma Araç – Gereçleri:</a:t>
            </a:r>
          </a:p>
          <a:p>
            <a:pPr algn="ctr"/>
            <a:r>
              <a:rPr lang="tr-TR" sz="2800" b="1" dirty="0">
                <a:solidFill>
                  <a:schemeClr val="tx1"/>
                </a:solidFill>
              </a:rPr>
              <a:t>Ampul, floresan ve sokak lambaları aydınlatma amaçlı kullandığımız araç gereçlerdir.</a:t>
            </a:r>
          </a:p>
        </p:txBody>
      </p:sp>
      <p:pic>
        <p:nvPicPr>
          <p:cNvPr id="3" name="Resim 2" descr="iç mekan içeren bir resim&#10;&#10;Açıklama otomatik olarak oluşturuldu">
            <a:extLst>
              <a:ext uri="{FF2B5EF4-FFF2-40B4-BE49-F238E27FC236}">
                <a16:creationId xmlns:a16="http://schemas.microsoft.com/office/drawing/2014/main" id="{6DDC96DF-A70C-47A8-A8A3-FB873F787F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21011" y="4149080"/>
            <a:ext cx="2736304" cy="234935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ndir (5).jpg"/>
          <p:cNvPicPr>
            <a:picLocks noGrp="1" noChangeAspect="1"/>
          </p:cNvPicPr>
          <p:nvPr>
            <p:ph idx="1"/>
          </p:nvPr>
        </p:nvPicPr>
        <p:blipFill>
          <a:blip r:embed="rId2" cstate="print"/>
          <a:stretch>
            <a:fillRect/>
          </a:stretch>
        </p:blipFill>
        <p:spPr>
          <a:xfrm>
            <a:off x="6410325" y="1844824"/>
            <a:ext cx="2733675" cy="2952328"/>
          </a:xfrm>
        </p:spPr>
      </p:pic>
      <p:sp>
        <p:nvSpPr>
          <p:cNvPr id="5" name="Cloud Callout 4"/>
          <p:cNvSpPr/>
          <p:nvPr/>
        </p:nvSpPr>
        <p:spPr>
          <a:xfrm>
            <a:off x="251520" y="0"/>
            <a:ext cx="7416824" cy="3429000"/>
          </a:xfrm>
          <a:prstGeom prst="cloudCallout">
            <a:avLst>
              <a:gd name="adj1" fmla="val 39852"/>
              <a:gd name="adj2" fmla="val 63871"/>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a:solidFill>
                  <a:srgbClr val="FF0000"/>
                </a:solidFill>
              </a:rPr>
              <a:t>Isınma Araç – Gereçleri: </a:t>
            </a:r>
          </a:p>
          <a:p>
            <a:pPr algn="ctr"/>
            <a:r>
              <a:rPr lang="tr-TR" sz="2800" b="1" dirty="0">
                <a:solidFill>
                  <a:schemeClr val="tx1"/>
                </a:solidFill>
              </a:rPr>
              <a:t>Kalorifer, elektrikli sobalar, elektrikli ısıtıcılar, elektrikli battaniyeler ısınma amaçlı kullandığımız araç gereçlerdir</a:t>
            </a:r>
            <a:r>
              <a:rPr lang="tr-TR" sz="2000" b="1" dirty="0">
                <a:solidFill>
                  <a:schemeClr val="tx1"/>
                </a:solidFill>
              </a:rPr>
              <a:t>.</a:t>
            </a:r>
          </a:p>
        </p:txBody>
      </p:sp>
      <p:pic>
        <p:nvPicPr>
          <p:cNvPr id="19" name="Resim 18">
            <a:extLst>
              <a:ext uri="{FF2B5EF4-FFF2-40B4-BE49-F238E27FC236}">
                <a16:creationId xmlns:a16="http://schemas.microsoft.com/office/drawing/2014/main" id="{EDB146D5-DE58-4D71-ABD6-4CB8656470DE}"/>
              </a:ext>
            </a:extLst>
          </p:cNvPr>
          <p:cNvPicPr>
            <a:picLocks noChangeAspect="1"/>
          </p:cNvPicPr>
          <p:nvPr/>
        </p:nvPicPr>
        <p:blipFill>
          <a:blip r:embed="rId3"/>
          <a:stretch>
            <a:fillRect/>
          </a:stretch>
        </p:blipFill>
        <p:spPr>
          <a:xfrm>
            <a:off x="1835695" y="3861048"/>
            <a:ext cx="4176465" cy="244827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0489d93e0941b084c9f7f6bc541b57a3.jpg"/>
          <p:cNvPicPr>
            <a:picLocks noGrp="1" noChangeAspect="1"/>
          </p:cNvPicPr>
          <p:nvPr>
            <p:ph idx="1"/>
          </p:nvPr>
        </p:nvPicPr>
        <p:blipFill>
          <a:blip r:embed="rId2" cstate="print"/>
          <a:stretch>
            <a:fillRect/>
          </a:stretch>
        </p:blipFill>
        <p:spPr>
          <a:xfrm>
            <a:off x="0" y="3645024"/>
            <a:ext cx="2016572" cy="3212976"/>
          </a:xfrm>
        </p:spPr>
      </p:pic>
      <p:sp>
        <p:nvSpPr>
          <p:cNvPr id="5" name="Cloud Callout 4"/>
          <p:cNvSpPr/>
          <p:nvPr/>
        </p:nvSpPr>
        <p:spPr>
          <a:xfrm>
            <a:off x="0" y="0"/>
            <a:ext cx="9144000" cy="3933056"/>
          </a:xfrm>
          <a:prstGeom prst="cloudCallout">
            <a:avLst>
              <a:gd name="adj1" fmla="val -33827"/>
              <a:gd name="adj2" fmla="val 58513"/>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a:solidFill>
                  <a:srgbClr val="FF0000"/>
                </a:solidFill>
              </a:rPr>
              <a:t>Soğutma Araç – Gereçleri: </a:t>
            </a:r>
          </a:p>
          <a:p>
            <a:pPr algn="ctr"/>
            <a:r>
              <a:rPr lang="tr-TR" sz="2800" b="1" dirty="0">
                <a:solidFill>
                  <a:schemeClr val="tx1"/>
                </a:solidFill>
              </a:rPr>
              <a:t>Buzdolabı, derin dondurucu, klima, vantilatör soğutma amaçlı kullandığımız araç – gereçlerdir.</a:t>
            </a:r>
          </a:p>
        </p:txBody>
      </p:sp>
      <p:pic>
        <p:nvPicPr>
          <p:cNvPr id="9" name="Resim 8" descr="metin, iç mekan, cihaz, mutfak aleti içeren bir resim&#10;&#10;Açıklama otomatik olarak oluşturuldu">
            <a:extLst>
              <a:ext uri="{FF2B5EF4-FFF2-40B4-BE49-F238E27FC236}">
                <a16:creationId xmlns:a16="http://schemas.microsoft.com/office/drawing/2014/main" id="{D3A22650-CE5A-4924-8123-C083EAF59F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7905" y="4077071"/>
            <a:ext cx="2786870" cy="241981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creenshot_14.png"/>
          <p:cNvPicPr>
            <a:picLocks noGrp="1" noChangeAspect="1"/>
          </p:cNvPicPr>
          <p:nvPr>
            <p:ph idx="1"/>
          </p:nvPr>
        </p:nvPicPr>
        <p:blipFill>
          <a:blip r:embed="rId2" cstate="print"/>
          <a:stretch>
            <a:fillRect/>
          </a:stretch>
        </p:blipFill>
        <p:spPr>
          <a:xfrm>
            <a:off x="0" y="3399661"/>
            <a:ext cx="2485315" cy="3458339"/>
          </a:xfrm>
        </p:spPr>
      </p:pic>
      <p:sp>
        <p:nvSpPr>
          <p:cNvPr id="5" name="Cloud Callout 4"/>
          <p:cNvSpPr/>
          <p:nvPr/>
        </p:nvSpPr>
        <p:spPr>
          <a:xfrm>
            <a:off x="1907704" y="0"/>
            <a:ext cx="7056784" cy="3861048"/>
          </a:xfrm>
          <a:prstGeom prst="cloudCallout">
            <a:avLst>
              <a:gd name="adj1" fmla="val -50990"/>
              <a:gd name="adj2" fmla="val 51767"/>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a:solidFill>
                  <a:srgbClr val="FF0000"/>
                </a:solidFill>
              </a:rPr>
              <a:t>Haber Alma – İletişim Araç –Gereçleri: </a:t>
            </a:r>
          </a:p>
          <a:p>
            <a:pPr algn="ctr"/>
            <a:r>
              <a:rPr lang="tr-TR" sz="2800" b="1" dirty="0">
                <a:solidFill>
                  <a:schemeClr val="tx1"/>
                </a:solidFill>
              </a:rPr>
              <a:t>Televizyon, radyo, bilgisayar, cep telefonu bilgi edinme ve iletişim amaçlı kullandığımız araç – gereçlerdir.</a:t>
            </a:r>
          </a:p>
        </p:txBody>
      </p:sp>
      <p:pic>
        <p:nvPicPr>
          <p:cNvPr id="2" name="Resim 1">
            <a:extLst>
              <a:ext uri="{FF2B5EF4-FFF2-40B4-BE49-F238E27FC236}">
                <a16:creationId xmlns:a16="http://schemas.microsoft.com/office/drawing/2014/main" id="{90B0426B-B203-48A1-9B9F-EC0C5FCCB0E5}"/>
              </a:ext>
            </a:extLst>
          </p:cNvPr>
          <p:cNvPicPr>
            <a:picLocks noChangeAspect="1"/>
          </p:cNvPicPr>
          <p:nvPr/>
        </p:nvPicPr>
        <p:blipFill>
          <a:blip r:embed="rId3"/>
          <a:stretch>
            <a:fillRect/>
          </a:stretch>
        </p:blipFill>
        <p:spPr>
          <a:xfrm>
            <a:off x="4041042" y="4305474"/>
            <a:ext cx="3483286" cy="2088696"/>
          </a:xfrm>
          <a:prstGeom prst="rect">
            <a:avLst/>
          </a:prstGeom>
        </p:spPr>
      </p:pic>
    </p:spTree>
    <p:extLst>
      <p:ext uri="{BB962C8B-B14F-4D97-AF65-F5344CB8AC3E}">
        <p14:creationId xmlns:p14="http://schemas.microsoft.com/office/powerpoint/2010/main" val="38400129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ndir (5).jpg"/>
          <p:cNvPicPr>
            <a:picLocks noGrp="1" noChangeAspect="1"/>
          </p:cNvPicPr>
          <p:nvPr>
            <p:ph idx="1"/>
          </p:nvPr>
        </p:nvPicPr>
        <p:blipFill>
          <a:blip r:embed="rId2" cstate="print"/>
          <a:stretch>
            <a:fillRect/>
          </a:stretch>
        </p:blipFill>
        <p:spPr>
          <a:xfrm>
            <a:off x="6410325" y="3717032"/>
            <a:ext cx="2733675" cy="2952328"/>
          </a:xfrm>
        </p:spPr>
      </p:pic>
      <p:sp>
        <p:nvSpPr>
          <p:cNvPr id="5" name="Cloud Callout 4"/>
          <p:cNvSpPr/>
          <p:nvPr/>
        </p:nvSpPr>
        <p:spPr>
          <a:xfrm>
            <a:off x="251520" y="0"/>
            <a:ext cx="8208912" cy="4005064"/>
          </a:xfrm>
          <a:prstGeom prst="cloudCallout">
            <a:avLst>
              <a:gd name="adj1" fmla="val 32654"/>
              <a:gd name="adj2" fmla="val 67514"/>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a:solidFill>
                  <a:srgbClr val="FF0000"/>
                </a:solidFill>
              </a:rPr>
              <a:t>Yemek Hazırlama ve Pişirme Araç – Gereçleri: </a:t>
            </a:r>
          </a:p>
          <a:p>
            <a:pPr algn="ctr"/>
            <a:r>
              <a:rPr lang="tr-TR" sz="2800" b="1" dirty="0">
                <a:solidFill>
                  <a:schemeClr val="tx1"/>
                </a:solidFill>
              </a:rPr>
              <a:t>Fırın, tost makinesi, su ısıtıcısı, çay – kahve makineleri, mutfak robotu, çırpıcılar yemek hazırlama ve pişirmede kullandığımız araç gereçlerdir.</a:t>
            </a:r>
          </a:p>
        </p:txBody>
      </p:sp>
      <p:pic>
        <p:nvPicPr>
          <p:cNvPr id="3" name="Resim 2" descr="iç mekan, mutfak aleti içeren bir resim&#10;&#10;Açıklama otomatik olarak oluşturuldu">
            <a:extLst>
              <a:ext uri="{FF2B5EF4-FFF2-40B4-BE49-F238E27FC236}">
                <a16:creationId xmlns:a16="http://schemas.microsoft.com/office/drawing/2014/main" id="{89D4C87D-6DDF-4D3C-AFA0-C61381BFCD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7623" y="4221089"/>
            <a:ext cx="3252932" cy="2049348"/>
          </a:xfrm>
          <a:prstGeom prst="rect">
            <a:avLst/>
          </a:prstGeom>
        </p:spPr>
      </p:pic>
    </p:spTree>
    <p:extLst>
      <p:ext uri="{BB962C8B-B14F-4D97-AF65-F5344CB8AC3E}">
        <p14:creationId xmlns:p14="http://schemas.microsoft.com/office/powerpoint/2010/main" val="18569099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0489d93e0941b084c9f7f6bc541b57a3.jpg">
            <a:hlinkClick r:id="rId3"/>
          </p:cNvPr>
          <p:cNvPicPr>
            <a:picLocks noGrp="1" noChangeAspect="1"/>
          </p:cNvPicPr>
          <p:nvPr>
            <p:ph idx="1"/>
          </p:nvPr>
        </p:nvPicPr>
        <p:blipFill>
          <a:blip r:embed="rId4" cstate="print"/>
          <a:stretch>
            <a:fillRect/>
          </a:stretch>
        </p:blipFill>
        <p:spPr>
          <a:xfrm>
            <a:off x="0" y="3645024"/>
            <a:ext cx="2016572" cy="3212976"/>
          </a:xfrm>
        </p:spPr>
      </p:pic>
      <p:sp>
        <p:nvSpPr>
          <p:cNvPr id="5" name="Cloud Callout 4"/>
          <p:cNvSpPr/>
          <p:nvPr/>
        </p:nvSpPr>
        <p:spPr>
          <a:xfrm>
            <a:off x="0" y="0"/>
            <a:ext cx="9144000" cy="3933056"/>
          </a:xfrm>
          <a:prstGeom prst="cloudCallout">
            <a:avLst>
              <a:gd name="adj1" fmla="val -33827"/>
              <a:gd name="adj2" fmla="val 58513"/>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a:solidFill>
                  <a:srgbClr val="FF0000"/>
                </a:solidFill>
              </a:rPr>
              <a:t>Ev Araç – Gereçleri: </a:t>
            </a:r>
          </a:p>
          <a:p>
            <a:pPr algn="ctr"/>
            <a:r>
              <a:rPr lang="tr-TR" sz="2800" b="1" dirty="0">
                <a:solidFill>
                  <a:schemeClr val="tx1"/>
                </a:solidFill>
              </a:rPr>
              <a:t>Çamaşır ve bulaşık makineleri, elektrik süpürgesi, ütü, saç kurutma makinesi gibi eşyalar evde işlerimizi kolaylaştırmak için kullandığımız elektrikli araç gereçlerdir.</a:t>
            </a:r>
          </a:p>
        </p:txBody>
      </p:sp>
      <p:pic>
        <p:nvPicPr>
          <p:cNvPr id="2" name="Resim 1">
            <a:extLst>
              <a:ext uri="{FF2B5EF4-FFF2-40B4-BE49-F238E27FC236}">
                <a16:creationId xmlns:a16="http://schemas.microsoft.com/office/drawing/2014/main" id="{62AD196C-5AF2-4BC6-B72F-48A57D012038}"/>
              </a:ext>
            </a:extLst>
          </p:cNvPr>
          <p:cNvPicPr>
            <a:picLocks noChangeAspect="1"/>
          </p:cNvPicPr>
          <p:nvPr/>
        </p:nvPicPr>
        <p:blipFill>
          <a:blip r:embed="rId5"/>
          <a:stretch>
            <a:fillRect/>
          </a:stretch>
        </p:blipFill>
        <p:spPr>
          <a:xfrm>
            <a:off x="4067944" y="4077073"/>
            <a:ext cx="2952328" cy="2445596"/>
          </a:xfrm>
          <a:prstGeom prst="rect">
            <a:avLst/>
          </a:prstGeom>
        </p:spPr>
      </p:pic>
    </p:spTree>
    <p:extLst>
      <p:ext uri="{BB962C8B-B14F-4D97-AF65-F5344CB8AC3E}">
        <p14:creationId xmlns:p14="http://schemas.microsoft.com/office/powerpoint/2010/main" val="5852119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415</TotalTime>
  <Words>297</Words>
  <Application>Microsoft Office PowerPoint</Application>
  <PresentationFormat>Ekran Gösterisi (4:3)</PresentationFormat>
  <Paragraphs>23</Paragraphs>
  <Slides>9</Slides>
  <Notes>3</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9</vt:i4>
      </vt:variant>
    </vt:vector>
  </HeadingPairs>
  <TitlesOfParts>
    <vt:vector size="13" baseType="lpstr">
      <vt:lpstr>Abadi</vt:lpstr>
      <vt:lpstr>Arial</vt:lpstr>
      <vt:lpstr>Calibri</vt:lpstr>
      <vt:lpstr>Office Theme</vt:lpstr>
      <vt:lpstr> ELEKTRİKLİ ARAÇ GEREÇLER </vt:lpstr>
      <vt:lpstr> ELEKTRİKLİ ARAÇ GEREÇLER </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Doğal Çevrenin Önemi</dc:title>
  <dc:creator>Lenovo</dc:creator>
  <cp:lastModifiedBy>SERKAN DEMİR</cp:lastModifiedBy>
  <cp:revision>6</cp:revision>
  <dcterms:created xsi:type="dcterms:W3CDTF">2021-04-27T20:30:41Z</dcterms:created>
  <dcterms:modified xsi:type="dcterms:W3CDTF">2022-04-27T16:11:20Z</dcterms:modified>
</cp:coreProperties>
</file>