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5"/>
  </p:notesMasterIdLst>
  <p:sldIdLst>
    <p:sldId id="256" r:id="rId2"/>
    <p:sldId id="257" r:id="rId3"/>
    <p:sldId id="258" r:id="rId4"/>
    <p:sldId id="259" r:id="rId5"/>
    <p:sldId id="260" r:id="rId6"/>
    <p:sldId id="261" r:id="rId7"/>
    <p:sldId id="262" r:id="rId8"/>
    <p:sldId id="263" r:id="rId9"/>
    <p:sldId id="264" r:id="rId10"/>
    <p:sldId id="268" r:id="rId11"/>
    <p:sldId id="265" r:id="rId12"/>
    <p:sldId id="266" r:id="rId13"/>
    <p:sldId id="267" r:id="rId1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624" autoAdjust="0"/>
  </p:normalViewPr>
  <p:slideViewPr>
    <p:cSldViewPr>
      <p:cViewPr>
        <p:scale>
          <a:sx n="87" d="100"/>
          <a:sy n="87" d="100"/>
        </p:scale>
        <p:origin x="-1258" y="-34"/>
      </p:cViewPr>
      <p:guideLst>
        <p:guide orient="horz" pos="2160"/>
        <p:guide pos="2880"/>
      </p:guideLst>
    </p:cSldViewPr>
  </p:slideViewPr>
  <p:outlineViewPr>
    <p:cViewPr>
      <p:scale>
        <a:sx n="33" d="100"/>
        <a:sy n="33" d="100"/>
      </p:scale>
      <p:origin x="0" y="1752"/>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EABF1D1-DBC4-4858-A725-840C99D5B11F}" type="datetimeFigureOut">
              <a:rPr lang="tr-TR" smtClean="0"/>
              <a:t>26.04.2020</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E00171-1ACD-46A7-B1ED-36715BC5D1E1}" type="slidenum">
              <a:rPr lang="tr-TR" smtClean="0"/>
              <a:t>‹#›</a:t>
            </a:fld>
            <a:endParaRPr lang="tr-TR"/>
          </a:p>
        </p:txBody>
      </p:sp>
    </p:spTree>
    <p:extLst>
      <p:ext uri="{BB962C8B-B14F-4D97-AF65-F5344CB8AC3E}">
        <p14:creationId xmlns:p14="http://schemas.microsoft.com/office/powerpoint/2010/main" val="42005310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mtClean="0"/>
              <a:t>www.egitimhane.com </a:t>
            </a:r>
            <a:endParaRPr lang="tr-TR"/>
          </a:p>
        </p:txBody>
      </p:sp>
      <p:sp>
        <p:nvSpPr>
          <p:cNvPr id="4" name="Slayt Numarası Yer Tutucusu 3"/>
          <p:cNvSpPr>
            <a:spLocks noGrp="1"/>
          </p:cNvSpPr>
          <p:nvPr>
            <p:ph type="sldNum" sz="quarter" idx="10"/>
          </p:nvPr>
        </p:nvSpPr>
        <p:spPr/>
        <p:txBody>
          <a:bodyPr/>
          <a:lstStyle/>
          <a:p>
            <a:fld id="{FFE00171-1ACD-46A7-B1ED-36715BC5D1E1}" type="slidenum">
              <a:rPr lang="tr-TR" smtClean="0"/>
              <a:t>13</a:t>
            </a:fld>
            <a:endParaRPr lang="tr-TR"/>
          </a:p>
        </p:txBody>
      </p:sp>
    </p:spTree>
    <p:extLst>
      <p:ext uri="{BB962C8B-B14F-4D97-AF65-F5344CB8AC3E}">
        <p14:creationId xmlns:p14="http://schemas.microsoft.com/office/powerpoint/2010/main" val="30154583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1DC53E40-C525-4F5A-8EDD-83D744F0EA3E}" type="datetimeFigureOut">
              <a:rPr lang="tr-TR" smtClean="0"/>
              <a:t>26.04.2020</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27007913-8350-46FC-B2E0-02DCBA491B56}" type="slidenum">
              <a:rPr lang="tr-TR" smtClean="0"/>
              <a:t>‹#›</a:t>
            </a:fld>
            <a:endParaRPr lang="tr-TR"/>
          </a:p>
        </p:txBody>
      </p:sp>
    </p:spTree>
  </p:cSld>
  <p:clrMapOvr>
    <a:overrideClrMapping bg1="dk1" tx1="lt1" bg2="dk2" tx2="lt2" accent1="accent1" accent2="accent2" accent3="accent3" accent4="accent4" accent5="accent5" accent6="accent6" hlink="hlink" folHlink="folHlink"/>
  </p:clrMapOvr>
  <p:transition>
    <p:pull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1DC53E40-C525-4F5A-8EDD-83D744F0EA3E}" type="datetimeFigureOut">
              <a:rPr lang="tr-TR" smtClean="0"/>
              <a:t>26.04.2020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7007913-8350-46FC-B2E0-02DCBA491B56}" type="slidenum">
              <a:rPr lang="tr-TR" smtClean="0"/>
              <a:t>‹#›</a:t>
            </a:fld>
            <a:endParaRPr lang="tr-TR"/>
          </a:p>
        </p:txBody>
      </p:sp>
    </p:spTree>
  </p:cSld>
  <p:clrMapOvr>
    <a:masterClrMapping/>
  </p:clrMapOvr>
  <p:transition>
    <p:pull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1DC53E40-C525-4F5A-8EDD-83D744F0EA3E}" type="datetimeFigureOut">
              <a:rPr lang="tr-TR" smtClean="0"/>
              <a:t>26.04.2020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7007913-8350-46FC-B2E0-02DCBA491B56}" type="slidenum">
              <a:rPr lang="tr-TR" smtClean="0"/>
              <a:t>‹#›</a:t>
            </a:fld>
            <a:endParaRPr lang="tr-TR"/>
          </a:p>
        </p:txBody>
      </p:sp>
    </p:spTree>
  </p:cSld>
  <p:clrMapOvr>
    <a:masterClrMapping/>
  </p:clrMapOvr>
  <p:transition>
    <p:pull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1DC53E40-C525-4F5A-8EDD-83D744F0EA3E}" type="datetimeFigureOut">
              <a:rPr lang="tr-TR" smtClean="0"/>
              <a:t>26.04.2020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7007913-8350-46FC-B2E0-02DCBA491B56}" type="slidenum">
              <a:rPr lang="tr-TR" smtClean="0"/>
              <a:t>‹#›</a:t>
            </a:fld>
            <a:endParaRPr lang="tr-TR"/>
          </a:p>
        </p:txBody>
      </p:sp>
    </p:spTree>
  </p:cSld>
  <p:clrMapOvr>
    <a:masterClrMapping/>
  </p:clrMapOvr>
  <p:transition>
    <p:pull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1DC53E40-C525-4F5A-8EDD-83D744F0EA3E}" type="datetimeFigureOut">
              <a:rPr lang="tr-TR" smtClean="0"/>
              <a:t>26.04.2020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7007913-8350-46FC-B2E0-02DCBA491B56}" type="slidenum">
              <a:rPr lang="tr-TR" smtClean="0"/>
              <a:t>‹#›</a:t>
            </a:fld>
            <a:endParaRPr lang="tr-TR"/>
          </a:p>
        </p:txBody>
      </p:sp>
    </p:spTree>
  </p:cSld>
  <p:clrMapOvr>
    <a:overrideClrMapping bg1="dk1" tx1="lt1" bg2="dk2" tx2="lt2" accent1="accent1" accent2="accent2" accent3="accent3" accent4="accent4" accent5="accent5" accent6="accent6" hlink="hlink" folHlink="folHlink"/>
  </p:clrMapOvr>
  <p:transition>
    <p:pull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1DC53E40-C525-4F5A-8EDD-83D744F0EA3E}" type="datetimeFigureOut">
              <a:rPr lang="tr-TR" smtClean="0"/>
              <a:t>26.04.2020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7007913-8350-46FC-B2E0-02DCBA491B56}" type="slidenum">
              <a:rPr lang="tr-TR" smtClean="0"/>
              <a:t>‹#›</a:t>
            </a:fld>
            <a:endParaRPr lang="tr-TR"/>
          </a:p>
        </p:txBody>
      </p:sp>
    </p:spTree>
  </p:cSld>
  <p:clrMapOvr>
    <a:masterClrMapping/>
  </p:clrMapOvr>
  <p:transition>
    <p:pull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1DC53E40-C525-4F5A-8EDD-83D744F0EA3E}" type="datetimeFigureOut">
              <a:rPr lang="tr-TR" smtClean="0"/>
              <a:t>26.04.2020</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27007913-8350-46FC-B2E0-02DCBA491B56}" type="slidenum">
              <a:rPr lang="tr-TR" smtClean="0"/>
              <a:t>‹#›</a:t>
            </a:fld>
            <a:endParaRPr lang="tr-TR"/>
          </a:p>
        </p:txBody>
      </p:sp>
    </p:spTree>
  </p:cSld>
  <p:clrMapOvr>
    <a:masterClrMapping/>
  </p:clrMapOvr>
  <p:transition>
    <p:pull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1DC53E40-C525-4F5A-8EDD-83D744F0EA3E}" type="datetimeFigureOut">
              <a:rPr lang="tr-TR" smtClean="0"/>
              <a:t>26.04.2020</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27007913-8350-46FC-B2E0-02DCBA491B56}" type="slidenum">
              <a:rPr lang="tr-TR" smtClean="0"/>
              <a:t>‹#›</a:t>
            </a:fld>
            <a:endParaRPr lang="tr-TR"/>
          </a:p>
        </p:txBody>
      </p:sp>
    </p:spTree>
  </p:cSld>
  <p:clrMapOvr>
    <a:masterClrMapping/>
  </p:clrMapOvr>
  <p:transition>
    <p:pull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1DC53E40-C525-4F5A-8EDD-83D744F0EA3E}" type="datetimeFigureOut">
              <a:rPr lang="tr-TR" smtClean="0"/>
              <a:t>26.04.2020</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27007913-8350-46FC-B2E0-02DCBA491B56}" type="slidenum">
              <a:rPr lang="tr-TR" smtClean="0"/>
              <a:t>‹#›</a:t>
            </a:fld>
            <a:endParaRPr lang="tr-TR"/>
          </a:p>
        </p:txBody>
      </p:sp>
    </p:spTree>
  </p:cSld>
  <p:clrMapOvr>
    <a:masterClrMapping/>
  </p:clrMapOvr>
  <p:transition>
    <p:pull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1DC53E40-C525-4F5A-8EDD-83D744F0EA3E}" type="datetimeFigureOut">
              <a:rPr lang="tr-TR" smtClean="0"/>
              <a:t>26.04.2020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7007913-8350-46FC-B2E0-02DCBA491B56}" type="slidenum">
              <a:rPr lang="tr-TR" smtClean="0"/>
              <a:t>‹#›</a:t>
            </a:fld>
            <a:endParaRPr lang="tr-TR"/>
          </a:p>
        </p:txBody>
      </p:sp>
    </p:spTree>
  </p:cSld>
  <p:clrMapOvr>
    <a:masterClrMapping/>
  </p:clrMapOvr>
  <p:transition>
    <p:pull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1DC53E40-C525-4F5A-8EDD-83D744F0EA3E}" type="datetimeFigureOut">
              <a:rPr lang="tr-TR" smtClean="0"/>
              <a:t>26.04.2020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077200" y="6356350"/>
            <a:ext cx="609600" cy="365125"/>
          </a:xfrm>
        </p:spPr>
        <p:txBody>
          <a:bodyPr/>
          <a:lstStyle/>
          <a:p>
            <a:fld id="{27007913-8350-46FC-B2E0-02DCBA491B56}" type="slidenum">
              <a:rPr lang="tr-TR" smtClean="0"/>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p:pull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DC53E40-C525-4F5A-8EDD-83D744F0EA3E}" type="datetimeFigureOut">
              <a:rPr lang="tr-TR" smtClean="0"/>
              <a:t>26.04.2020</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27007913-8350-46FC-B2E0-02DCBA491B56}" type="slidenum">
              <a:rPr lang="tr-TR" smtClean="0"/>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pull dir="d"/>
  </p:transition>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4.gif"/><Relationship Id="rId4" Type="http://schemas.openxmlformats.org/officeDocument/2006/relationships/image" Target="../media/image3.gif"/></Relationships>
</file>

<file path=ppt/slides/_rels/slide10.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Dikdörtgen"/>
          <p:cNvSpPr/>
          <p:nvPr/>
        </p:nvSpPr>
        <p:spPr>
          <a:xfrm rot="714867">
            <a:off x="1825170" y="754151"/>
            <a:ext cx="7572428" cy="255454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8000" b="1" cap="none" spc="0" dirty="0" smtClean="0">
                <a:ln w="11430">
                  <a:solidFill>
                    <a:schemeClr val="accent4">
                      <a:lumMod val="75000"/>
                    </a:schemeClr>
                  </a:solidFill>
                </a:ln>
                <a:solidFill>
                  <a:schemeClr val="accent5">
                    <a:lumMod val="75000"/>
                  </a:schemeClr>
                </a:solidFill>
                <a:effectLst>
                  <a:glow rad="139700">
                    <a:schemeClr val="accent3">
                      <a:satMod val="175000"/>
                      <a:alpha val="40000"/>
                    </a:schemeClr>
                  </a:glow>
                  <a:outerShdw blurRad="50800" dist="39000" dir="5460000" algn="tl">
                    <a:srgbClr val="000000">
                      <a:alpha val="38000"/>
                    </a:srgbClr>
                  </a:outerShdw>
                </a:effectLst>
              </a:rPr>
              <a:t>BEN VE ÇEVREM</a:t>
            </a:r>
            <a:endParaRPr lang="tr-TR" sz="8000" b="1" cap="none" spc="0" dirty="0">
              <a:ln w="11430">
                <a:solidFill>
                  <a:schemeClr val="accent4">
                    <a:lumMod val="75000"/>
                  </a:schemeClr>
                </a:solidFill>
              </a:ln>
              <a:solidFill>
                <a:schemeClr val="accent5">
                  <a:lumMod val="75000"/>
                </a:schemeClr>
              </a:solidFill>
              <a:effectLst>
                <a:glow rad="139700">
                  <a:schemeClr val="accent3">
                    <a:satMod val="175000"/>
                    <a:alpha val="40000"/>
                  </a:schemeClr>
                </a:glow>
                <a:outerShdw blurRad="50800" dist="39000" dir="5460000" algn="tl">
                  <a:srgbClr val="000000">
                    <a:alpha val="38000"/>
                  </a:srgbClr>
                </a:outerShdw>
              </a:effectLst>
            </a:endParaRPr>
          </a:p>
        </p:txBody>
      </p:sp>
      <p:pic>
        <p:nvPicPr>
          <p:cNvPr id="6148" name="Picture 4" descr="ağaç gif ile ilgili görsel sonucu | Ağaç"/>
          <p:cNvPicPr>
            <a:picLocks noChangeAspect="1" noChangeArrowheads="1" noCrop="1"/>
          </p:cNvPicPr>
          <p:nvPr/>
        </p:nvPicPr>
        <p:blipFill>
          <a:blip r:embed="rId3"/>
          <a:srcRect/>
          <a:stretch>
            <a:fillRect/>
          </a:stretch>
        </p:blipFill>
        <p:spPr bwMode="auto">
          <a:xfrm>
            <a:off x="0" y="928670"/>
            <a:ext cx="3000396" cy="2000264"/>
          </a:xfrm>
          <a:prstGeom prst="rect">
            <a:avLst/>
          </a:prstGeom>
          <a:noFill/>
        </p:spPr>
      </p:pic>
      <p:pic>
        <p:nvPicPr>
          <p:cNvPr id="6150" name="Picture 6" descr="Araba Kullanmayı Öğrenmek İsteyenlere İpuçları - ikinciyeni.com Blog"/>
          <p:cNvPicPr>
            <a:picLocks noChangeAspect="1" noChangeArrowheads="1" noCrop="1"/>
          </p:cNvPicPr>
          <p:nvPr/>
        </p:nvPicPr>
        <p:blipFill>
          <a:blip r:embed="rId4"/>
          <a:srcRect/>
          <a:stretch>
            <a:fillRect/>
          </a:stretch>
        </p:blipFill>
        <p:spPr bwMode="auto">
          <a:xfrm>
            <a:off x="5500694" y="4991085"/>
            <a:ext cx="3214678" cy="1866915"/>
          </a:xfrm>
          <a:prstGeom prst="rect">
            <a:avLst/>
          </a:prstGeom>
          <a:noFill/>
        </p:spPr>
      </p:pic>
      <p:pic>
        <p:nvPicPr>
          <p:cNvPr id="6152" name="Picture 8" descr="Cam Atık Geridönüşüm - Düzce Can Atık Geri Dönüşüm Hizmetleri"/>
          <p:cNvPicPr>
            <a:picLocks noChangeAspect="1" noChangeArrowheads="1" noCrop="1"/>
          </p:cNvPicPr>
          <p:nvPr/>
        </p:nvPicPr>
        <p:blipFill>
          <a:blip r:embed="rId5"/>
          <a:srcRect/>
          <a:stretch>
            <a:fillRect/>
          </a:stretch>
        </p:blipFill>
        <p:spPr bwMode="auto">
          <a:xfrm>
            <a:off x="285720" y="3071810"/>
            <a:ext cx="3571900" cy="3428999"/>
          </a:xfrm>
          <a:prstGeom prst="rect">
            <a:avLst/>
          </a:prstGeom>
          <a:noFill/>
        </p:spPr>
      </p:pic>
    </p:spTree>
  </p:cSld>
  <p:clrMapOvr>
    <a:masterClrMapping/>
  </p:clrMapOvr>
  <p:transition spd="slow">
    <p:pull dir="d"/>
    <p:sndAc>
      <p:stSnd>
        <p:snd r:embed="rId2" name="chimes.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14282" y="500042"/>
            <a:ext cx="6000792" cy="3571900"/>
          </a:xfrm>
        </p:spPr>
        <p:txBody>
          <a:bodyPr>
            <a:normAutofit fontScale="92500" lnSpcReduction="20000"/>
          </a:bodyPr>
          <a:lstStyle/>
          <a:p>
            <a:pPr>
              <a:buNone/>
            </a:pPr>
            <a:r>
              <a:rPr lang="tr-TR" b="1" dirty="0" smtClean="0"/>
              <a:t>	</a:t>
            </a:r>
            <a:r>
              <a:rPr lang="tr-TR" b="1" dirty="0" smtClean="0">
                <a:solidFill>
                  <a:schemeClr val="accent6">
                    <a:lumMod val="75000"/>
                  </a:schemeClr>
                </a:solidFill>
              </a:rPr>
              <a:t>Doğal </a:t>
            </a:r>
            <a:r>
              <a:rPr lang="tr-TR" b="1" dirty="0">
                <a:solidFill>
                  <a:schemeClr val="accent6">
                    <a:lumMod val="75000"/>
                  </a:schemeClr>
                </a:solidFill>
              </a:rPr>
              <a:t>çevrenin özellikleri :</a:t>
            </a:r>
            <a:endParaRPr lang="tr-TR" dirty="0">
              <a:solidFill>
                <a:schemeClr val="accent6">
                  <a:lumMod val="75000"/>
                </a:schemeClr>
              </a:solidFill>
            </a:endParaRPr>
          </a:p>
          <a:p>
            <a:pPr lvl="0"/>
            <a:r>
              <a:rPr lang="tr-TR" sz="2800" b="1" dirty="0"/>
              <a:t>Kendiliğinden oluşmuş ortamlardır.</a:t>
            </a:r>
            <a:endParaRPr lang="tr-TR" sz="2800" dirty="0"/>
          </a:p>
          <a:p>
            <a:pPr lvl="0"/>
            <a:r>
              <a:rPr lang="tr-TR" sz="2800" b="1" dirty="0"/>
              <a:t>Canlı çeşitliliği çoktur.</a:t>
            </a:r>
            <a:endParaRPr lang="tr-TR" sz="2800" dirty="0"/>
          </a:p>
          <a:p>
            <a:pPr lvl="0"/>
            <a:r>
              <a:rPr lang="tr-TR" sz="2800" b="1" dirty="0"/>
              <a:t>İnsanlara ve araçlara az rastlanır.</a:t>
            </a:r>
            <a:endParaRPr lang="tr-TR" sz="2800" dirty="0"/>
          </a:p>
          <a:p>
            <a:pPr lvl="0"/>
            <a:r>
              <a:rPr lang="tr-TR" sz="2800" b="1" dirty="0"/>
              <a:t>Çöp ve atıklar bulunmaz.</a:t>
            </a:r>
            <a:endParaRPr lang="tr-TR" sz="2800" dirty="0"/>
          </a:p>
          <a:p>
            <a:pPr lvl="0"/>
            <a:r>
              <a:rPr lang="tr-TR" sz="2800" b="1" dirty="0"/>
              <a:t>Toprağı, suyu, havası temizdir.</a:t>
            </a:r>
            <a:endParaRPr lang="tr-TR" sz="2800" dirty="0"/>
          </a:p>
          <a:p>
            <a:pPr lvl="0"/>
            <a:r>
              <a:rPr lang="tr-TR" sz="2800" b="1" dirty="0"/>
              <a:t>Gürültü yoktur.</a:t>
            </a:r>
            <a:endParaRPr lang="tr-TR" sz="2800" dirty="0"/>
          </a:p>
          <a:p>
            <a:pPr>
              <a:buNone/>
            </a:pPr>
            <a:r>
              <a:rPr lang="tr-TR" sz="2800" b="1" dirty="0"/>
              <a:t> </a:t>
            </a:r>
            <a:endParaRPr lang="tr-TR" sz="2800" dirty="0"/>
          </a:p>
          <a:p>
            <a:endParaRPr lang="tr-TR" dirty="0"/>
          </a:p>
        </p:txBody>
      </p:sp>
      <p:pic>
        <p:nvPicPr>
          <p:cNvPr id="25602" name="Picture 2" descr="Photo Albums - Personal site"/>
          <p:cNvPicPr>
            <a:picLocks noChangeAspect="1" noChangeArrowheads="1" noCrop="1"/>
          </p:cNvPicPr>
          <p:nvPr/>
        </p:nvPicPr>
        <p:blipFill>
          <a:blip r:embed="rId2"/>
          <a:srcRect/>
          <a:stretch>
            <a:fillRect/>
          </a:stretch>
        </p:blipFill>
        <p:spPr bwMode="auto">
          <a:xfrm>
            <a:off x="3214678" y="3214686"/>
            <a:ext cx="5572132" cy="3433984"/>
          </a:xfrm>
          <a:prstGeom prst="rect">
            <a:avLst/>
          </a:prstGeom>
          <a:noFill/>
        </p:spPr>
      </p:pic>
    </p:spTree>
  </p:cSld>
  <p:clrMapOvr>
    <a:masterClrMapping/>
  </p:clrMapOvr>
  <p:transition spd="slow">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00034" y="500042"/>
            <a:ext cx="8229600" cy="1143000"/>
          </a:xfrm>
        </p:spPr>
        <p:txBody>
          <a:bodyPr/>
          <a:lstStyle/>
          <a:p>
            <a:r>
              <a:rPr lang="tr-TR" dirty="0" smtClean="0"/>
              <a:t>Yapay Çevre</a:t>
            </a:r>
            <a:endParaRPr lang="tr-TR" dirty="0"/>
          </a:p>
        </p:txBody>
      </p:sp>
      <p:sp>
        <p:nvSpPr>
          <p:cNvPr id="3" name="2 İçerik Yer Tutucusu"/>
          <p:cNvSpPr>
            <a:spLocks noGrp="1"/>
          </p:cNvSpPr>
          <p:nvPr>
            <p:ph idx="1"/>
          </p:nvPr>
        </p:nvSpPr>
        <p:spPr>
          <a:xfrm>
            <a:off x="457200" y="1600201"/>
            <a:ext cx="8229600" cy="1900238"/>
          </a:xfrm>
        </p:spPr>
        <p:txBody>
          <a:bodyPr/>
          <a:lstStyle/>
          <a:p>
            <a:r>
              <a:rPr lang="tr-TR" dirty="0" smtClean="0"/>
              <a:t>İnsanların yaşadıkları çevreyi ihtiyaçları doğrultusunda değiştirmeleriyle oluşan çevredir.</a:t>
            </a:r>
            <a:endParaRPr lang="tr-TR" dirty="0"/>
          </a:p>
        </p:txBody>
      </p:sp>
      <p:pic>
        <p:nvPicPr>
          <p:cNvPr id="20482" name="Picture 2" descr="Yol ucuz, yolcuyuz, mütemmim cüz – Mücerret"/>
          <p:cNvPicPr>
            <a:picLocks noChangeAspect="1" noChangeArrowheads="1"/>
          </p:cNvPicPr>
          <p:nvPr/>
        </p:nvPicPr>
        <p:blipFill>
          <a:blip r:embed="rId2"/>
          <a:srcRect/>
          <a:stretch>
            <a:fillRect/>
          </a:stretch>
        </p:blipFill>
        <p:spPr bwMode="auto">
          <a:xfrm>
            <a:off x="500034" y="3214686"/>
            <a:ext cx="3997781" cy="3071834"/>
          </a:xfrm>
          <a:prstGeom prst="rect">
            <a:avLst/>
          </a:prstGeom>
          <a:noFill/>
        </p:spPr>
      </p:pic>
      <p:pic>
        <p:nvPicPr>
          <p:cNvPr id="20484" name="Picture 4" descr="Tünel Aydınlatma Tasarımında Fren Mesafesi - Aydınlatma Portalı"/>
          <p:cNvPicPr>
            <a:picLocks noChangeAspect="1" noChangeArrowheads="1"/>
          </p:cNvPicPr>
          <p:nvPr/>
        </p:nvPicPr>
        <p:blipFill>
          <a:blip r:embed="rId3"/>
          <a:srcRect/>
          <a:stretch>
            <a:fillRect/>
          </a:stretch>
        </p:blipFill>
        <p:spPr bwMode="auto">
          <a:xfrm rot="10800000" flipV="1">
            <a:off x="4714876" y="3143248"/>
            <a:ext cx="3714744" cy="3161084"/>
          </a:xfrm>
          <a:prstGeom prst="rect">
            <a:avLst/>
          </a:prstGeom>
          <a:noFill/>
        </p:spPr>
      </p:pic>
      <p:sp>
        <p:nvSpPr>
          <p:cNvPr id="8" name="7 Metin kutusu"/>
          <p:cNvSpPr txBox="1"/>
          <p:nvPr/>
        </p:nvSpPr>
        <p:spPr>
          <a:xfrm>
            <a:off x="3000364" y="5643578"/>
            <a:ext cx="1214446" cy="461665"/>
          </a:xfrm>
          <a:prstGeom prst="rect">
            <a:avLst/>
          </a:prstGeom>
          <a:noFill/>
        </p:spPr>
        <p:txBody>
          <a:bodyPr wrap="square" rtlCol="0">
            <a:spAutoFit/>
          </a:bodyPr>
          <a:lstStyle/>
          <a:p>
            <a:r>
              <a:rPr lang="tr-TR" sz="2400" dirty="0" smtClean="0">
                <a:solidFill>
                  <a:schemeClr val="bg1"/>
                </a:solidFill>
              </a:rPr>
              <a:t>YOL</a:t>
            </a:r>
            <a:endParaRPr lang="tr-TR" sz="2400" dirty="0">
              <a:solidFill>
                <a:schemeClr val="bg1"/>
              </a:solidFill>
            </a:endParaRPr>
          </a:p>
        </p:txBody>
      </p:sp>
      <p:sp>
        <p:nvSpPr>
          <p:cNvPr id="9" name="8 Metin kutusu"/>
          <p:cNvSpPr txBox="1"/>
          <p:nvPr/>
        </p:nvSpPr>
        <p:spPr>
          <a:xfrm>
            <a:off x="7072330" y="5715016"/>
            <a:ext cx="928694" cy="369332"/>
          </a:xfrm>
          <a:prstGeom prst="rect">
            <a:avLst/>
          </a:prstGeom>
          <a:solidFill>
            <a:schemeClr val="bg1"/>
          </a:solidFill>
        </p:spPr>
        <p:txBody>
          <a:bodyPr wrap="square" rtlCol="0">
            <a:spAutoFit/>
          </a:bodyPr>
          <a:lstStyle/>
          <a:p>
            <a:r>
              <a:rPr lang="tr-TR" dirty="0" smtClean="0">
                <a:solidFill>
                  <a:schemeClr val="tx2">
                    <a:lumMod val="50000"/>
                  </a:schemeClr>
                </a:solidFill>
              </a:rPr>
              <a:t>TÜNEL</a:t>
            </a:r>
            <a:endParaRPr lang="tr-TR" dirty="0">
              <a:solidFill>
                <a:schemeClr val="tx2">
                  <a:lumMod val="50000"/>
                </a:schemeClr>
              </a:solidFill>
            </a:endParaRPr>
          </a:p>
        </p:txBody>
      </p:sp>
    </p:spTree>
  </p:cSld>
  <p:clrMapOvr>
    <a:masterClrMapping/>
  </p:clrMapOvr>
  <p:transition spd="med">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Dünyadaki En Önemli Barajlar | Tarihi Olaylar"/>
          <p:cNvPicPr>
            <a:picLocks noChangeAspect="1" noChangeArrowheads="1"/>
          </p:cNvPicPr>
          <p:nvPr/>
        </p:nvPicPr>
        <p:blipFill>
          <a:blip r:embed="rId2"/>
          <a:srcRect/>
          <a:stretch>
            <a:fillRect/>
          </a:stretch>
        </p:blipFill>
        <p:spPr bwMode="auto">
          <a:xfrm>
            <a:off x="285720" y="0"/>
            <a:ext cx="8429684" cy="3071835"/>
          </a:xfrm>
          <a:prstGeom prst="rect">
            <a:avLst/>
          </a:prstGeom>
          <a:noFill/>
        </p:spPr>
      </p:pic>
      <p:sp>
        <p:nvSpPr>
          <p:cNvPr id="5" name="4 Metin kutusu"/>
          <p:cNvSpPr txBox="1"/>
          <p:nvPr/>
        </p:nvSpPr>
        <p:spPr>
          <a:xfrm>
            <a:off x="4214810" y="2500306"/>
            <a:ext cx="928694" cy="369332"/>
          </a:xfrm>
          <a:prstGeom prst="rect">
            <a:avLst/>
          </a:prstGeom>
          <a:solidFill>
            <a:schemeClr val="bg1"/>
          </a:solidFill>
        </p:spPr>
        <p:txBody>
          <a:bodyPr wrap="square" rtlCol="0">
            <a:spAutoFit/>
          </a:bodyPr>
          <a:lstStyle/>
          <a:p>
            <a:r>
              <a:rPr lang="tr-TR" dirty="0" smtClean="0"/>
              <a:t>BARAJ</a:t>
            </a:r>
            <a:endParaRPr lang="tr-TR" dirty="0"/>
          </a:p>
        </p:txBody>
      </p:sp>
      <p:sp>
        <p:nvSpPr>
          <p:cNvPr id="19460" name="AutoShape 4" descr="Anahtar teslim fabrika vaadi gerçek oluyor | Ekonomi haberleri"/>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19462" name="AutoShape 6" descr="Anahtar teslim fabrika vaadi gerçek oluyor | Ekonomi haberleri"/>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19464" name="AutoShape 8" descr="Anahtar teslim fabrika vaadi gerçek oluyor | Ekonomi haberleri"/>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19466" name="Picture 10" descr="14 yıllık AKP iktidarında hiç fabrika yapılmadığı doğru mu ..."/>
          <p:cNvPicPr>
            <a:picLocks noChangeAspect="1" noChangeArrowheads="1"/>
          </p:cNvPicPr>
          <p:nvPr/>
        </p:nvPicPr>
        <p:blipFill>
          <a:blip r:embed="rId3"/>
          <a:srcRect/>
          <a:stretch>
            <a:fillRect/>
          </a:stretch>
        </p:blipFill>
        <p:spPr bwMode="auto">
          <a:xfrm>
            <a:off x="4429124" y="3554474"/>
            <a:ext cx="4286280" cy="3303526"/>
          </a:xfrm>
          <a:prstGeom prst="rect">
            <a:avLst/>
          </a:prstGeom>
          <a:noFill/>
        </p:spPr>
      </p:pic>
      <p:sp>
        <p:nvSpPr>
          <p:cNvPr id="10" name="9 Metin kutusu"/>
          <p:cNvSpPr txBox="1"/>
          <p:nvPr/>
        </p:nvSpPr>
        <p:spPr>
          <a:xfrm>
            <a:off x="6643702" y="6215082"/>
            <a:ext cx="1357322" cy="369332"/>
          </a:xfrm>
          <a:prstGeom prst="rect">
            <a:avLst/>
          </a:prstGeom>
          <a:solidFill>
            <a:schemeClr val="bg1"/>
          </a:solidFill>
        </p:spPr>
        <p:txBody>
          <a:bodyPr wrap="square" rtlCol="0">
            <a:spAutoFit/>
          </a:bodyPr>
          <a:lstStyle/>
          <a:p>
            <a:r>
              <a:rPr lang="tr-TR" dirty="0" smtClean="0"/>
              <a:t>FABRİKA</a:t>
            </a:r>
            <a:endParaRPr lang="tr-TR" dirty="0"/>
          </a:p>
        </p:txBody>
      </p:sp>
      <p:pic>
        <p:nvPicPr>
          <p:cNvPr id="19468" name="Picture 12" descr="Parklarımız - İstanbul Büyükşehir Belediyesi Avrupa Yakası Park ve ..."/>
          <p:cNvPicPr>
            <a:picLocks noChangeAspect="1" noChangeArrowheads="1"/>
          </p:cNvPicPr>
          <p:nvPr/>
        </p:nvPicPr>
        <p:blipFill>
          <a:blip r:embed="rId4"/>
          <a:srcRect/>
          <a:stretch>
            <a:fillRect/>
          </a:stretch>
        </p:blipFill>
        <p:spPr bwMode="auto">
          <a:xfrm>
            <a:off x="357158" y="3357562"/>
            <a:ext cx="3913857" cy="3286148"/>
          </a:xfrm>
          <a:prstGeom prst="rect">
            <a:avLst/>
          </a:prstGeom>
          <a:noFill/>
        </p:spPr>
      </p:pic>
      <p:sp>
        <p:nvSpPr>
          <p:cNvPr id="12" name="11 Metin kutusu"/>
          <p:cNvSpPr txBox="1"/>
          <p:nvPr/>
        </p:nvSpPr>
        <p:spPr>
          <a:xfrm>
            <a:off x="2285984" y="5857892"/>
            <a:ext cx="928694" cy="369332"/>
          </a:xfrm>
          <a:prstGeom prst="rect">
            <a:avLst/>
          </a:prstGeom>
          <a:solidFill>
            <a:schemeClr val="bg1"/>
          </a:solidFill>
        </p:spPr>
        <p:txBody>
          <a:bodyPr wrap="square" rtlCol="0">
            <a:spAutoFit/>
          </a:bodyPr>
          <a:lstStyle/>
          <a:p>
            <a:r>
              <a:rPr lang="tr-TR" dirty="0" smtClean="0"/>
              <a:t>PARK</a:t>
            </a:r>
            <a:endParaRPr lang="tr-TR" dirty="0"/>
          </a:p>
        </p:txBody>
      </p:sp>
    </p:spTree>
  </p:cSld>
  <p:clrMapOvr>
    <a:masterClrMapping/>
  </p:clrMapOvr>
  <p:transition spd="med">
    <p:wipe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42844" y="1000084"/>
            <a:ext cx="4357718" cy="5857916"/>
          </a:xfrm>
        </p:spPr>
        <p:txBody>
          <a:bodyPr>
            <a:normAutofit fontScale="92500"/>
          </a:bodyPr>
          <a:lstStyle/>
          <a:p>
            <a:pPr>
              <a:buNone/>
            </a:pPr>
            <a:r>
              <a:rPr lang="tr-TR" b="1" dirty="0" smtClean="0">
                <a:solidFill>
                  <a:schemeClr val="accent6">
                    <a:lumMod val="75000"/>
                  </a:schemeClr>
                </a:solidFill>
              </a:rPr>
              <a:t>	Yapay </a:t>
            </a:r>
            <a:r>
              <a:rPr lang="tr-TR" b="1" dirty="0">
                <a:solidFill>
                  <a:schemeClr val="accent6">
                    <a:lumMod val="75000"/>
                  </a:schemeClr>
                </a:solidFill>
              </a:rPr>
              <a:t>çevrenin özellikleri:</a:t>
            </a:r>
            <a:endParaRPr lang="tr-TR" dirty="0">
              <a:solidFill>
                <a:schemeClr val="accent6">
                  <a:lumMod val="75000"/>
                </a:schemeClr>
              </a:solidFill>
            </a:endParaRPr>
          </a:p>
          <a:p>
            <a:pPr lvl="0"/>
            <a:r>
              <a:rPr lang="tr-TR" sz="3000" b="1" dirty="0"/>
              <a:t>İnsanlar tarafından oluşturulmuştur.</a:t>
            </a:r>
            <a:endParaRPr lang="tr-TR" sz="3000" dirty="0"/>
          </a:p>
          <a:p>
            <a:pPr lvl="0"/>
            <a:r>
              <a:rPr lang="tr-TR" sz="3000" b="1" dirty="0"/>
              <a:t>Daha az canlı çeşidi vardır.</a:t>
            </a:r>
            <a:endParaRPr lang="tr-TR" sz="3000" dirty="0"/>
          </a:p>
          <a:p>
            <a:pPr lvl="0"/>
            <a:r>
              <a:rPr lang="tr-TR" sz="3000" b="1" dirty="0"/>
              <a:t>İnsanlara ve araçlara daha sık rastlanır.</a:t>
            </a:r>
            <a:endParaRPr lang="tr-TR" sz="3000" dirty="0"/>
          </a:p>
          <a:p>
            <a:pPr lvl="0"/>
            <a:r>
              <a:rPr lang="tr-TR" sz="3000" b="1" dirty="0"/>
              <a:t>Toprak, su ve hava kirliliğine rastlanabilir.</a:t>
            </a:r>
            <a:endParaRPr lang="tr-TR" sz="3000" dirty="0"/>
          </a:p>
          <a:p>
            <a:pPr lvl="0"/>
            <a:r>
              <a:rPr lang="tr-TR" sz="3000" b="1" dirty="0"/>
              <a:t>Atık ve çöpler çoktur. </a:t>
            </a:r>
            <a:endParaRPr lang="tr-TR" sz="3000" dirty="0"/>
          </a:p>
          <a:p>
            <a:pPr lvl="0"/>
            <a:r>
              <a:rPr lang="tr-TR" sz="3000" b="1" dirty="0"/>
              <a:t>Gürültü fazladır.</a:t>
            </a:r>
            <a:endParaRPr lang="tr-TR" sz="3000" dirty="0"/>
          </a:p>
          <a:p>
            <a:endParaRPr lang="tr-TR" dirty="0"/>
          </a:p>
        </p:txBody>
      </p:sp>
      <p:pic>
        <p:nvPicPr>
          <p:cNvPr id="18434" name="Picture 2" descr="3. Sınıf Fen Bilimleri Doğal ve Yapay Çevre Konu Anlatımı ..."/>
          <p:cNvPicPr>
            <a:picLocks noChangeAspect="1" noChangeArrowheads="1"/>
          </p:cNvPicPr>
          <p:nvPr/>
        </p:nvPicPr>
        <p:blipFill>
          <a:blip r:embed="rId3"/>
          <a:srcRect/>
          <a:stretch>
            <a:fillRect/>
          </a:stretch>
        </p:blipFill>
        <p:spPr bwMode="auto">
          <a:xfrm>
            <a:off x="4786314" y="785794"/>
            <a:ext cx="4143372" cy="6072206"/>
          </a:xfrm>
          <a:prstGeom prst="rect">
            <a:avLst/>
          </a:prstGeom>
          <a:noFill/>
        </p:spPr>
      </p:pic>
    </p:spTree>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9000" r="-39000"/>
          </a:stretch>
        </a:blipFill>
        <a:effectLst/>
      </p:bgPr>
    </p:bg>
    <p:spTree>
      <p:nvGrpSpPr>
        <p:cNvPr id="1" name=""/>
        <p:cNvGrpSpPr/>
        <p:nvPr/>
      </p:nvGrpSpPr>
      <p:grpSpPr>
        <a:xfrm>
          <a:off x="0" y="0"/>
          <a:ext cx="0" cy="0"/>
          <a:chOff x="0" y="0"/>
          <a:chExt cx="0" cy="0"/>
        </a:xfrm>
      </p:grpSpPr>
      <p:sp>
        <p:nvSpPr>
          <p:cNvPr id="3" name="2 İçerik Yer Tutucusu"/>
          <p:cNvSpPr>
            <a:spLocks noGrp="1"/>
          </p:cNvSpPr>
          <p:nvPr>
            <p:ph idx="1"/>
          </p:nvPr>
        </p:nvSpPr>
        <p:spPr>
          <a:xfrm rot="20417647">
            <a:off x="2536479" y="2524179"/>
            <a:ext cx="4987805" cy="3401682"/>
          </a:xfrm>
        </p:spPr>
        <p:txBody>
          <a:bodyPr>
            <a:noAutofit/>
          </a:bodyPr>
          <a:lstStyle/>
          <a:p>
            <a:pPr>
              <a:buNone/>
            </a:pPr>
            <a:r>
              <a:rPr lang="tr-TR" sz="3600" dirty="0" smtClean="0">
                <a:solidFill>
                  <a:srgbClr val="7030A0"/>
                </a:solidFill>
              </a:rPr>
              <a:t>		</a:t>
            </a:r>
            <a:r>
              <a:rPr lang="tr-TR" sz="3600" dirty="0" smtClean="0">
                <a:solidFill>
                  <a:srgbClr val="CC04A6"/>
                </a:solidFill>
                <a:latin typeface="Comic Sans MS" pitchFamily="66" charset="0"/>
              </a:rPr>
              <a:t>Çevre, insanların diğer canlı ve cansız varlıklarla yaşamları boyunca ilişkilerini sürdürdüğü ortamdır.</a:t>
            </a:r>
            <a:endParaRPr lang="tr-TR" sz="3600" dirty="0">
              <a:solidFill>
                <a:srgbClr val="CC04A6"/>
              </a:solidFill>
              <a:latin typeface="Comic Sans MS" pitchFamily="66" charset="0"/>
            </a:endParaRPr>
          </a:p>
        </p:txBody>
      </p:sp>
    </p:spTree>
  </p:cSld>
  <p:clrMapOvr>
    <a:masterClrMapping/>
  </p:clrMapOvr>
  <p:transition spd="slow">
    <p:pull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00034" y="3428976"/>
            <a:ext cx="8186766" cy="3429024"/>
          </a:xfrm>
        </p:spPr>
        <p:txBody>
          <a:bodyPr>
            <a:normAutofit/>
          </a:bodyPr>
          <a:lstStyle/>
          <a:p>
            <a:r>
              <a:rPr lang="tr-TR" dirty="0" smtClean="0"/>
              <a:t>Evimiz, okulumuz, mahallemiz, parkımız yakın çevremizi oluşturur. Yakın çevremizi canlı cansız pek çok varlıkla paylaşırız.</a:t>
            </a:r>
          </a:p>
          <a:p>
            <a:r>
              <a:rPr lang="tr-TR" dirty="0" smtClean="0"/>
              <a:t>Çevre ile ilgili her konu hepimizi yakından ilgilendirir.</a:t>
            </a:r>
          </a:p>
          <a:p>
            <a:r>
              <a:rPr lang="tr-TR" dirty="0" smtClean="0"/>
              <a:t>Çevremizle ilgili sorunlara karşı duyarlı olmalıyız.</a:t>
            </a:r>
            <a:endParaRPr lang="tr-TR" dirty="0"/>
          </a:p>
        </p:txBody>
      </p:sp>
      <p:pic>
        <p:nvPicPr>
          <p:cNvPr id="3075" name="Picture 3" descr="Mc Park Kauçuk – Mc Park Kauçuk Gaziantep"/>
          <p:cNvPicPr>
            <a:picLocks noChangeAspect="1" noChangeArrowheads="1"/>
          </p:cNvPicPr>
          <p:nvPr/>
        </p:nvPicPr>
        <p:blipFill>
          <a:blip r:embed="rId2"/>
          <a:srcRect/>
          <a:stretch>
            <a:fillRect/>
          </a:stretch>
        </p:blipFill>
        <p:spPr bwMode="auto">
          <a:xfrm>
            <a:off x="1571604" y="785794"/>
            <a:ext cx="5929354" cy="2604402"/>
          </a:xfrm>
          <a:prstGeom prst="rect">
            <a:avLst/>
          </a:prstGeom>
          <a:noFill/>
        </p:spPr>
      </p:pic>
    </p:spTree>
  </p:cSld>
  <p:clrMapOvr>
    <a:masterClrMapping/>
  </p:clrMapOvr>
  <p:transition spd="med">
    <p:pull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28596" y="4143380"/>
            <a:ext cx="8143932" cy="3454393"/>
          </a:xfrm>
        </p:spPr>
        <p:txBody>
          <a:bodyPr>
            <a:normAutofit/>
          </a:bodyPr>
          <a:lstStyle/>
          <a:p>
            <a:pPr>
              <a:buNone/>
            </a:pPr>
            <a:r>
              <a:rPr lang="tr-TR" dirty="0" smtClean="0">
                <a:latin typeface="Comic Sans MS" pitchFamily="66" charset="0"/>
              </a:rPr>
              <a:t>*İnsanlar çok miktarda çöp üretmektedir.</a:t>
            </a:r>
          </a:p>
          <a:p>
            <a:pPr>
              <a:buNone/>
            </a:pPr>
            <a:r>
              <a:rPr lang="tr-TR" dirty="0" smtClean="0">
                <a:latin typeface="Comic Sans MS" pitchFamily="66" charset="0"/>
              </a:rPr>
              <a:t>*Çöplerin yeni ürünlere dönüşümü atık miktarını azaltır, kaynakların tutumlu kullanılmasını sağlar.</a:t>
            </a:r>
          </a:p>
          <a:p>
            <a:pPr>
              <a:buNone/>
            </a:pPr>
            <a:r>
              <a:rPr lang="tr-TR" dirty="0" smtClean="0">
                <a:latin typeface="Comic Sans MS" pitchFamily="66" charset="0"/>
              </a:rPr>
              <a:t>*Geri dönüşüm enerji ve para tasarrufu anlamına gelir.</a:t>
            </a:r>
          </a:p>
          <a:p>
            <a:pPr>
              <a:buNone/>
            </a:pPr>
            <a:endParaRPr lang="tr-TR" dirty="0" smtClean="0">
              <a:latin typeface="Comic Sans MS" pitchFamily="66" charset="0"/>
            </a:endParaRPr>
          </a:p>
          <a:p>
            <a:pPr>
              <a:buNone/>
            </a:pPr>
            <a:endParaRPr lang="tr-TR" dirty="0"/>
          </a:p>
        </p:txBody>
      </p:sp>
      <p:pic>
        <p:nvPicPr>
          <p:cNvPr id="2050" name="Picture 2" descr="ÇEVKİ ve Arkadaşlarıyla Geri Dönüşüm Eğitim Filmi - YouTube"/>
          <p:cNvPicPr>
            <a:picLocks noChangeAspect="1" noChangeArrowheads="1"/>
          </p:cNvPicPr>
          <p:nvPr/>
        </p:nvPicPr>
        <p:blipFill>
          <a:blip r:embed="rId2"/>
          <a:srcRect/>
          <a:stretch>
            <a:fillRect/>
          </a:stretch>
        </p:blipFill>
        <p:spPr bwMode="auto">
          <a:xfrm>
            <a:off x="500034" y="1000108"/>
            <a:ext cx="8001024" cy="278131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spd="med">
    <p:pull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xfrm>
            <a:off x="457200" y="5000636"/>
            <a:ext cx="8229600" cy="1428760"/>
          </a:xfrm>
        </p:spPr>
        <p:txBody>
          <a:bodyPr>
            <a:normAutofit/>
          </a:bodyPr>
          <a:lstStyle/>
          <a:p>
            <a:r>
              <a:rPr lang="tr-TR" dirty="0" smtClean="0"/>
              <a:t>Alüminyum, cam, kağıt ve plastik gibi birçok madde geri dönüşebilir maddelerdir.</a:t>
            </a:r>
            <a:endParaRPr lang="tr-TR" dirty="0"/>
          </a:p>
        </p:txBody>
      </p:sp>
      <p:pic>
        <p:nvPicPr>
          <p:cNvPr id="1026" name="Picture 2" descr="Hangi atık hangi geri dönüşüm kutusuna gitmeli? - ÇEVRE - www ..."/>
          <p:cNvPicPr>
            <a:picLocks noChangeAspect="1" noChangeArrowheads="1"/>
          </p:cNvPicPr>
          <p:nvPr/>
        </p:nvPicPr>
        <p:blipFill>
          <a:blip r:embed="rId2"/>
          <a:srcRect/>
          <a:stretch>
            <a:fillRect/>
          </a:stretch>
        </p:blipFill>
        <p:spPr bwMode="auto">
          <a:xfrm>
            <a:off x="0" y="0"/>
            <a:ext cx="9144000" cy="4929198"/>
          </a:xfrm>
          <a:prstGeom prst="rect">
            <a:avLst/>
          </a:prstGeom>
          <a:noFill/>
        </p:spPr>
      </p:pic>
    </p:spTree>
  </p:cSld>
  <p:clrMapOvr>
    <a:masterClrMapping/>
  </p:clrMapOvr>
  <p:transition spd="med">
    <p:pull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57158" y="928670"/>
            <a:ext cx="6329378" cy="1900238"/>
          </a:xfrm>
        </p:spPr>
        <p:txBody>
          <a:bodyPr>
            <a:normAutofit/>
          </a:bodyPr>
          <a:lstStyle/>
          <a:p>
            <a:r>
              <a:rPr lang="tr-TR" sz="2800" dirty="0" smtClean="0">
                <a:latin typeface="Comic Sans MS" pitchFamily="66" charset="0"/>
              </a:rPr>
              <a:t>Kağıt, odun hamurundan elde edilir ve kağıtların geri dönüşümü daha az ağacın kesilmesi anlamına gelir.</a:t>
            </a:r>
            <a:endParaRPr lang="tr-TR" sz="2800" dirty="0">
              <a:latin typeface="Comic Sans MS" pitchFamily="66" charset="0"/>
            </a:endParaRPr>
          </a:p>
        </p:txBody>
      </p:sp>
      <p:pic>
        <p:nvPicPr>
          <p:cNvPr id="24578" name="Picture 2" descr="agac-hareketli-resim-0136"/>
          <p:cNvPicPr>
            <a:picLocks noChangeAspect="1" noChangeArrowheads="1" noCrop="1"/>
          </p:cNvPicPr>
          <p:nvPr/>
        </p:nvPicPr>
        <p:blipFill>
          <a:blip r:embed="rId2"/>
          <a:srcRect/>
          <a:stretch>
            <a:fillRect/>
          </a:stretch>
        </p:blipFill>
        <p:spPr bwMode="auto">
          <a:xfrm>
            <a:off x="6786578" y="500042"/>
            <a:ext cx="1985969" cy="2000264"/>
          </a:xfrm>
          <a:prstGeom prst="rect">
            <a:avLst/>
          </a:prstGeom>
          <a:noFill/>
        </p:spPr>
      </p:pic>
      <p:sp>
        <p:nvSpPr>
          <p:cNvPr id="5" name="4 Metin kutusu"/>
          <p:cNvSpPr txBox="1"/>
          <p:nvPr/>
        </p:nvSpPr>
        <p:spPr>
          <a:xfrm>
            <a:off x="3214678" y="2928934"/>
            <a:ext cx="5214974" cy="3317831"/>
          </a:xfrm>
          <a:prstGeom prst="rect">
            <a:avLst/>
          </a:prstGeom>
          <a:noFill/>
        </p:spPr>
        <p:txBody>
          <a:bodyPr wrap="square" rtlCol="0">
            <a:spAutoFit/>
          </a:bodyPr>
          <a:lstStyle/>
          <a:p>
            <a:r>
              <a:rPr lang="tr-TR" sz="2620" dirty="0" smtClean="0">
                <a:latin typeface="Comic Sans MS" pitchFamily="66" charset="0"/>
              </a:rPr>
              <a:t>Plastik maddeler yaklaşık elli yıl içerisinde tükenecek olan petrolden üretilir. Petrol yenilenebilir bir kaynak değildir. Ayrıca plastik atıklar çevreyi kalıcı olarak kirletir. Bu yüzden plastikleri geri dönüşüm işlemine tabi tutmamız gerekir.</a:t>
            </a:r>
            <a:endParaRPr lang="tr-TR" sz="2620" dirty="0">
              <a:latin typeface="Comic Sans MS" pitchFamily="66" charset="0"/>
            </a:endParaRPr>
          </a:p>
        </p:txBody>
      </p:sp>
      <p:pic>
        <p:nvPicPr>
          <p:cNvPr id="24580" name="Picture 4" descr="44 Değişik Eski Lastik Geri Dönüşüm Fikirleri | Ev ve bahçe, Bahçe ..."/>
          <p:cNvPicPr>
            <a:picLocks noChangeAspect="1" noChangeArrowheads="1"/>
          </p:cNvPicPr>
          <p:nvPr/>
        </p:nvPicPr>
        <p:blipFill>
          <a:blip r:embed="rId3"/>
          <a:srcRect/>
          <a:stretch>
            <a:fillRect/>
          </a:stretch>
        </p:blipFill>
        <p:spPr bwMode="auto">
          <a:xfrm>
            <a:off x="214282" y="3143248"/>
            <a:ext cx="2762250" cy="2867025"/>
          </a:xfrm>
          <a:prstGeom prst="rect">
            <a:avLst/>
          </a:prstGeom>
          <a:noFill/>
        </p:spPr>
      </p:pic>
    </p:spTree>
  </p:cSld>
  <p:clrMapOvr>
    <a:masterClrMapping/>
  </p:clrMapOvr>
  <p:transition spd="med">
    <p:pull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Atıkların Çürüme ve Yok Olma Süreleri Ne Kadardır ? | Barış TUNÇER"/>
          <p:cNvPicPr>
            <a:picLocks noChangeAspect="1" noChangeArrowheads="1"/>
          </p:cNvPicPr>
          <p:nvPr/>
        </p:nvPicPr>
        <p:blipFill>
          <a:blip r:embed="rId3"/>
          <a:srcRect/>
          <a:stretch>
            <a:fillRect/>
          </a:stretch>
        </p:blipFill>
        <p:spPr bwMode="auto">
          <a:xfrm>
            <a:off x="0" y="0"/>
            <a:ext cx="9144000" cy="7286652"/>
          </a:xfrm>
          <a:prstGeom prst="rect">
            <a:avLst/>
          </a:prstGeom>
          <a:noFill/>
        </p:spPr>
      </p:pic>
    </p:spTree>
  </p:cSld>
  <p:clrMapOvr>
    <a:masterClrMapping/>
  </p:clrMapOvr>
  <p:transition spd="med">
    <p:dissolve/>
    <p:sndAc>
      <p:stSnd>
        <p:snd r:embed="rId2" name="voltage.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42910" y="428604"/>
            <a:ext cx="8229600" cy="1143000"/>
          </a:xfrm>
        </p:spPr>
        <p:txBody>
          <a:bodyPr/>
          <a:lstStyle/>
          <a:p>
            <a:r>
              <a:rPr lang="tr-TR" dirty="0" smtClean="0"/>
              <a:t>Doğal Çevre</a:t>
            </a:r>
            <a:endParaRPr lang="tr-TR" dirty="0"/>
          </a:p>
        </p:txBody>
      </p:sp>
      <p:sp>
        <p:nvSpPr>
          <p:cNvPr id="3" name="2 İçerik Yer Tutucusu"/>
          <p:cNvSpPr>
            <a:spLocks noGrp="1"/>
          </p:cNvSpPr>
          <p:nvPr>
            <p:ph idx="1"/>
          </p:nvPr>
        </p:nvSpPr>
        <p:spPr>
          <a:xfrm>
            <a:off x="457200" y="1600201"/>
            <a:ext cx="8229600" cy="1685924"/>
          </a:xfrm>
        </p:spPr>
        <p:txBody>
          <a:bodyPr>
            <a:normAutofit/>
          </a:bodyPr>
          <a:lstStyle/>
          <a:p>
            <a:r>
              <a:rPr lang="tr-TR" dirty="0" smtClean="0"/>
              <a:t>Dağ, ova,göl,akarsu gibi doğada kendiliğinden var olan çevreye doğal çevre denir. Doğal çevrenin oluşumunda insan etkisi yoktur.</a:t>
            </a:r>
            <a:endParaRPr lang="tr-TR" dirty="0"/>
          </a:p>
        </p:txBody>
      </p:sp>
      <p:pic>
        <p:nvPicPr>
          <p:cNvPr id="22530" name="Picture 2" descr="Doğal ve yapay çevreye resim - Eodev.com"/>
          <p:cNvPicPr>
            <a:picLocks noChangeAspect="1" noChangeArrowheads="1"/>
          </p:cNvPicPr>
          <p:nvPr/>
        </p:nvPicPr>
        <p:blipFill>
          <a:blip r:embed="rId2"/>
          <a:srcRect/>
          <a:stretch>
            <a:fillRect/>
          </a:stretch>
        </p:blipFill>
        <p:spPr bwMode="auto">
          <a:xfrm>
            <a:off x="500033" y="3286124"/>
            <a:ext cx="3780719" cy="3071834"/>
          </a:xfrm>
          <a:prstGeom prst="rect">
            <a:avLst/>
          </a:prstGeom>
          <a:noFill/>
        </p:spPr>
      </p:pic>
      <p:pic>
        <p:nvPicPr>
          <p:cNvPr id="22534" name="Picture 6" descr="Manavgat Şelalesi (Muhteşem Görüntüler) - YouTube"/>
          <p:cNvPicPr>
            <a:picLocks noChangeAspect="1" noChangeArrowheads="1"/>
          </p:cNvPicPr>
          <p:nvPr/>
        </p:nvPicPr>
        <p:blipFill>
          <a:blip r:embed="rId3"/>
          <a:srcRect/>
          <a:stretch>
            <a:fillRect/>
          </a:stretch>
        </p:blipFill>
        <p:spPr bwMode="auto">
          <a:xfrm>
            <a:off x="4572001" y="3286124"/>
            <a:ext cx="4214842" cy="3143272"/>
          </a:xfrm>
          <a:prstGeom prst="rect">
            <a:avLst/>
          </a:prstGeom>
          <a:noFill/>
        </p:spPr>
      </p:pic>
      <p:sp>
        <p:nvSpPr>
          <p:cNvPr id="7" name="6 Metin kutusu"/>
          <p:cNvSpPr txBox="1"/>
          <p:nvPr/>
        </p:nvSpPr>
        <p:spPr>
          <a:xfrm>
            <a:off x="1500166" y="5786454"/>
            <a:ext cx="2286016" cy="369332"/>
          </a:xfrm>
          <a:prstGeom prst="rect">
            <a:avLst/>
          </a:prstGeom>
          <a:noFill/>
        </p:spPr>
        <p:txBody>
          <a:bodyPr wrap="square" rtlCol="0">
            <a:spAutoFit/>
          </a:bodyPr>
          <a:lstStyle/>
          <a:p>
            <a:r>
              <a:rPr lang="tr-TR"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PERİ BACALARI</a:t>
            </a:r>
            <a:endParaRPr lang="tr-TR"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ransition spd="med">
    <p:wipe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AutoShape 2" descr="Salda Gölü nasıl gidilir? Salda Gölü nerededir, özellikleri ..."/>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21508" name="AutoShape 4" descr="Salda Gölü nasıl gidilir? Salda Gölü nerededir, özellikleri ..."/>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21510" name="Picture 6" descr="Salda Gölü nasıl gidilir? Salda Gölü nerededir, özellikleri ..."/>
          <p:cNvPicPr>
            <a:picLocks noChangeAspect="1" noChangeArrowheads="1"/>
          </p:cNvPicPr>
          <p:nvPr/>
        </p:nvPicPr>
        <p:blipFill>
          <a:blip r:embed="rId2"/>
          <a:srcRect/>
          <a:stretch>
            <a:fillRect/>
          </a:stretch>
        </p:blipFill>
        <p:spPr bwMode="auto">
          <a:xfrm>
            <a:off x="285720" y="214290"/>
            <a:ext cx="5429288" cy="3143271"/>
          </a:xfrm>
          <a:prstGeom prst="rect">
            <a:avLst/>
          </a:prstGeom>
          <a:noFill/>
        </p:spPr>
      </p:pic>
      <p:pic>
        <p:nvPicPr>
          <p:cNvPr id="21512" name="Picture 8" descr="UŞAK ULUBEY KANYONU TURU - egedentravel.com"/>
          <p:cNvPicPr>
            <a:picLocks noChangeAspect="1" noChangeArrowheads="1"/>
          </p:cNvPicPr>
          <p:nvPr/>
        </p:nvPicPr>
        <p:blipFill>
          <a:blip r:embed="rId3"/>
          <a:srcRect/>
          <a:stretch>
            <a:fillRect/>
          </a:stretch>
        </p:blipFill>
        <p:spPr bwMode="auto">
          <a:xfrm>
            <a:off x="3000364" y="3500438"/>
            <a:ext cx="5929294" cy="3119426"/>
          </a:xfrm>
          <a:prstGeom prst="rect">
            <a:avLst/>
          </a:prstGeom>
          <a:noFill/>
        </p:spPr>
      </p:pic>
      <p:sp>
        <p:nvSpPr>
          <p:cNvPr id="8" name="7 Metin kutusu"/>
          <p:cNvSpPr txBox="1"/>
          <p:nvPr/>
        </p:nvSpPr>
        <p:spPr>
          <a:xfrm>
            <a:off x="2143108" y="2928934"/>
            <a:ext cx="3143272" cy="369332"/>
          </a:xfrm>
          <a:prstGeom prst="rect">
            <a:avLst/>
          </a:prstGeom>
          <a:solidFill>
            <a:schemeClr val="bg1"/>
          </a:solidFill>
          <a:effectLst>
            <a:softEdge rad="31750"/>
          </a:effectLst>
        </p:spPr>
        <p:txBody>
          <a:bodyPr wrap="square" rtlCol="0">
            <a:spAutoFit/>
          </a:bodyPr>
          <a:lstStyle/>
          <a:p>
            <a:r>
              <a:rPr lang="tr-TR" dirty="0" smtClean="0"/>
              <a:t>    SALDA GÖLÜ</a:t>
            </a:r>
            <a:endParaRPr lang="tr-TR" dirty="0"/>
          </a:p>
        </p:txBody>
      </p:sp>
      <p:sp>
        <p:nvSpPr>
          <p:cNvPr id="9" name="8 Metin kutusu"/>
          <p:cNvSpPr txBox="1"/>
          <p:nvPr/>
        </p:nvSpPr>
        <p:spPr>
          <a:xfrm>
            <a:off x="4071934" y="6215082"/>
            <a:ext cx="3143272" cy="400110"/>
          </a:xfrm>
          <a:prstGeom prst="rect">
            <a:avLst/>
          </a:prstGeom>
          <a:solidFill>
            <a:schemeClr val="bg1"/>
          </a:solidFill>
        </p:spPr>
        <p:txBody>
          <a:bodyPr wrap="square" rtlCol="0">
            <a:spAutoFit/>
          </a:bodyPr>
          <a:lstStyle/>
          <a:p>
            <a:r>
              <a:rPr lang="tr-TR" sz="2000" dirty="0" smtClean="0"/>
              <a:t>     ULUBEY KANYONLARI</a:t>
            </a:r>
            <a:endParaRPr lang="tr-TR" sz="2000" dirty="0"/>
          </a:p>
        </p:txBody>
      </p:sp>
    </p:spTree>
  </p:cSld>
  <p:clrMapOvr>
    <a:masterClrMapping/>
  </p:clrMapOvr>
  <p:transition spd="med">
    <p:wipe dir="u"/>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Döküm">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95</TotalTime>
  <Words>184</Words>
  <Application>Microsoft Office PowerPoint</Application>
  <PresentationFormat>Ekran Gösterisi (4:3)</PresentationFormat>
  <Paragraphs>40</Paragraphs>
  <Slides>13</Slides>
  <Notes>1</Notes>
  <HiddenSlides>0</HiddenSlides>
  <MMClips>0</MMClips>
  <ScaleCrop>false</ScaleCrop>
  <HeadingPairs>
    <vt:vector size="4" baseType="variant">
      <vt:variant>
        <vt:lpstr>Tema</vt:lpstr>
      </vt:variant>
      <vt:variant>
        <vt:i4>1</vt:i4>
      </vt:variant>
      <vt:variant>
        <vt:lpstr>Slayt Başlıkları</vt:lpstr>
      </vt:variant>
      <vt:variant>
        <vt:i4>13</vt:i4>
      </vt:variant>
    </vt:vector>
  </HeadingPairs>
  <TitlesOfParts>
    <vt:vector size="14" baseType="lpstr">
      <vt:lpstr>Akış</vt:lpstr>
      <vt:lpstr>PowerPoint Sunusu</vt:lpstr>
      <vt:lpstr>PowerPoint Sunusu</vt:lpstr>
      <vt:lpstr>PowerPoint Sunusu</vt:lpstr>
      <vt:lpstr>PowerPoint Sunusu</vt:lpstr>
      <vt:lpstr>PowerPoint Sunusu</vt:lpstr>
      <vt:lpstr>PowerPoint Sunusu</vt:lpstr>
      <vt:lpstr>PowerPoint Sunusu</vt:lpstr>
      <vt:lpstr>Doğal Çevre</vt:lpstr>
      <vt:lpstr>PowerPoint Sunusu</vt:lpstr>
      <vt:lpstr>PowerPoint Sunusu</vt:lpstr>
      <vt:lpstr>Yapay Çevre</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abdullah bıyık</dc:creator>
  <cp:lastModifiedBy>Asus</cp:lastModifiedBy>
  <cp:revision>2</cp:revision>
  <dcterms:created xsi:type="dcterms:W3CDTF">2020-04-26T09:50:37Z</dcterms:created>
  <dcterms:modified xsi:type="dcterms:W3CDTF">2020-04-26T11:58:52Z</dcterms:modified>
</cp:coreProperties>
</file>