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69" d="100"/>
          <a:sy n="69" d="100"/>
        </p:scale>
        <p:origin x="78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a:t>Asıl başlık stili için tıklatın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a:xfrm>
            <a:off x="2692397" y="5037663"/>
            <a:ext cx="5214635" cy="279400"/>
          </a:xfrm>
        </p:spPr>
        <p:txBody>
          <a:bodyPr/>
          <a:lstStyle/>
          <a:p>
            <a:endParaRPr lang="tr-TR"/>
          </a:p>
        </p:txBody>
      </p:sp>
      <p:sp>
        <p:nvSpPr>
          <p:cNvPr id="6" name="Slide Number Placeholder 5"/>
          <p:cNvSpPr>
            <a:spLocks noGrp="1"/>
          </p:cNvSpPr>
          <p:nvPr>
            <p:ph type="sldNum" sz="quarter" idx="12"/>
          </p:nvPr>
        </p:nvSpPr>
        <p:spPr>
          <a:xfrm>
            <a:off x="8956900" y="5037663"/>
            <a:ext cx="551167" cy="279400"/>
          </a:xfrm>
        </p:spPr>
        <p:txBody>
          <a:bodyPr/>
          <a:lstStyle/>
          <a:p>
            <a:fld id="{0784D474-944F-4F8F-BE2F-C24EBCCDD76A}" type="slidenum">
              <a:rPr lang="tr-TR" smtClean="0"/>
              <a:t>‹#›</a:t>
            </a:fld>
            <a:endParaRPr lang="tr-T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2295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8D61ADA-C712-4212-826D-96B4657D1DD2}" type="datetimeFigureOut">
              <a:rPr lang="tr-TR" smtClean="0"/>
              <a:t>13.04.2022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84D474-944F-4F8F-BE2F-C24EBCCDD76A}" type="slidenum">
              <a:rPr lang="tr-TR" smtClean="0"/>
              <a:t>‹#›</a:t>
            </a:fld>
            <a:endParaRPr lang="tr-TR"/>
          </a:p>
        </p:txBody>
      </p:sp>
    </p:spTree>
    <p:extLst>
      <p:ext uri="{BB962C8B-B14F-4D97-AF65-F5344CB8AC3E}">
        <p14:creationId xmlns:p14="http://schemas.microsoft.com/office/powerpoint/2010/main" val="246178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a:t>Asıl başlık stili için tıklatın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3575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a:t>Asıl başlık stili için tıklatın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tıklatın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84328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a:t>Asıl başlık stili için tıklatın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spTree>
    <p:extLst>
      <p:ext uri="{BB962C8B-B14F-4D97-AF65-F5344CB8AC3E}">
        <p14:creationId xmlns:p14="http://schemas.microsoft.com/office/powerpoint/2010/main" val="40813527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a:t>Asıl başlık stili için tıklatın</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0151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a:t>Asıl başlık stili için tıklatın</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04753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3547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8074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spTree>
    <p:extLst>
      <p:ext uri="{BB962C8B-B14F-4D97-AF65-F5344CB8AC3E}">
        <p14:creationId xmlns:p14="http://schemas.microsoft.com/office/powerpoint/2010/main" val="418464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a:t>Asıl başlık stili için tıklatın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8D61ADA-C712-4212-826D-96B4657D1DD2}" type="datetimeFigureOut">
              <a:rPr lang="tr-TR" smtClean="0"/>
              <a:t>13.04.2022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84D474-944F-4F8F-BE2F-C24EBCCDD76A}" type="slidenum">
              <a:rPr lang="tr-TR" smtClean="0"/>
              <a:t>‹#›</a:t>
            </a:fld>
            <a:endParaRPr lang="tr-T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2675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58D61ADA-C712-4212-826D-96B4657D1DD2}" type="datetimeFigureOut">
              <a:rPr lang="tr-TR" smtClean="0"/>
              <a:t>13.04.2022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84D474-944F-4F8F-BE2F-C24EBCCDD76A}" type="slidenum">
              <a:rPr lang="tr-TR" smtClean="0"/>
              <a:t>‹#›</a:t>
            </a:fld>
            <a:endParaRPr lang="tr-TR"/>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834012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58D61ADA-C712-4212-826D-96B4657D1DD2}" type="datetimeFigureOut">
              <a:rPr lang="tr-TR" smtClean="0"/>
              <a:t>13.04.2022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784D474-944F-4F8F-BE2F-C24EBCCDD76A}" type="slidenum">
              <a:rPr lang="tr-TR" smtClean="0"/>
              <a:t>‹#›</a:t>
            </a:fld>
            <a:endParaRPr lang="tr-T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5869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58D61ADA-C712-4212-826D-96B4657D1DD2}" type="datetimeFigureOut">
              <a:rPr lang="tr-TR" smtClean="0"/>
              <a:t>13.04.2022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784D474-944F-4F8F-BE2F-C24EBCCDD76A}" type="slidenum">
              <a:rPr lang="tr-TR" smtClean="0"/>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1588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1ADA-C712-4212-826D-96B4657D1DD2}" type="datetimeFigureOut">
              <a:rPr lang="tr-TR" smtClean="0"/>
              <a:t>13.04.2022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784D474-944F-4F8F-BE2F-C24EBCCDD76A}" type="slidenum">
              <a:rPr lang="tr-TR" smtClean="0"/>
              <a:t>‹#›</a:t>
            </a:fld>
            <a:endParaRPr lang="tr-TR"/>
          </a:p>
        </p:txBody>
      </p:sp>
    </p:spTree>
    <p:extLst>
      <p:ext uri="{BB962C8B-B14F-4D97-AF65-F5344CB8AC3E}">
        <p14:creationId xmlns:p14="http://schemas.microsoft.com/office/powerpoint/2010/main" val="173089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a:t>Asıl başlık stili için tıklatın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8D61ADA-C712-4212-826D-96B4657D1DD2}" type="datetimeFigureOut">
              <a:rPr lang="tr-TR" smtClean="0"/>
              <a:t>13.04.2022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84D474-944F-4F8F-BE2F-C24EBCCDD76A}" type="slidenum">
              <a:rPr lang="tr-TR" smtClean="0"/>
              <a:t>‹#›</a:t>
            </a:fld>
            <a:endParaRPr lang="tr-T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772434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a:t>Asıl başlık stili için tıklatın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8D61ADA-C712-4212-826D-96B4657D1DD2}" type="datetimeFigureOut">
              <a:rPr lang="tr-TR" smtClean="0"/>
              <a:t>13.04.2022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84D474-944F-4F8F-BE2F-C24EBCCDD76A}" type="slidenum">
              <a:rPr lang="tr-TR" smtClean="0"/>
              <a:t>‹#›</a:t>
            </a:fld>
            <a:endParaRPr lang="tr-TR"/>
          </a:p>
        </p:txBody>
      </p:sp>
    </p:spTree>
    <p:extLst>
      <p:ext uri="{BB962C8B-B14F-4D97-AF65-F5344CB8AC3E}">
        <p14:creationId xmlns:p14="http://schemas.microsoft.com/office/powerpoint/2010/main" val="3848965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8D61ADA-C712-4212-826D-96B4657D1DD2}" type="datetimeFigureOut">
              <a:rPr lang="tr-TR" smtClean="0"/>
              <a:t>13.04.2022</a:t>
            </a:fld>
            <a:endParaRPr lang="tr-T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784D474-944F-4F8F-BE2F-C24EBCCDD76A}" type="slidenum">
              <a:rPr lang="tr-TR" smtClean="0"/>
              <a:t>‹#›</a:t>
            </a:fld>
            <a:endParaRPr lang="tr-TR"/>
          </a:p>
        </p:txBody>
      </p:sp>
    </p:spTree>
    <p:extLst>
      <p:ext uri="{BB962C8B-B14F-4D97-AF65-F5344CB8AC3E}">
        <p14:creationId xmlns:p14="http://schemas.microsoft.com/office/powerpoint/2010/main" val="219290508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3341884" y="1365807"/>
            <a:ext cx="5791694" cy="3879054"/>
          </a:xfrm>
        </p:spPr>
        <p:txBody>
          <a:bodyPr/>
          <a:lstStyle/>
          <a:p>
            <a:r>
              <a:rPr lang="tr-TR" sz="4800" dirty="0"/>
              <a:t>Basit Elektrik Devreleri </a:t>
            </a:r>
          </a:p>
        </p:txBody>
      </p:sp>
      <p:sp>
        <p:nvSpPr>
          <p:cNvPr id="3" name="Alt Başlık 2"/>
          <p:cNvSpPr>
            <a:spLocks noGrp="1"/>
          </p:cNvSpPr>
          <p:nvPr>
            <p:ph type="subTitle" idx="1"/>
          </p:nvPr>
        </p:nvSpPr>
        <p:spPr>
          <a:xfrm>
            <a:off x="2597508" y="2424020"/>
            <a:ext cx="6815669" cy="1320802"/>
          </a:xfrm>
        </p:spPr>
        <p:txBody>
          <a:bodyPr/>
          <a:lstStyle/>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8230" y="1627908"/>
            <a:ext cx="911283" cy="911283"/>
          </a:xfrm>
          <a:prstGeom prst="rect">
            <a:avLst/>
          </a:prstGeom>
        </p:spPr>
      </p:pic>
    </p:spTree>
    <p:extLst>
      <p:ext uri="{BB962C8B-B14F-4D97-AF65-F5344CB8AC3E}">
        <p14:creationId xmlns:p14="http://schemas.microsoft.com/office/powerpoint/2010/main" val="44534610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a:p>
            <a:endParaRPr lang="tr-TR" dirty="0"/>
          </a:p>
          <a:p>
            <a:endParaRPr lang="tr-TR" dirty="0"/>
          </a:p>
          <a:p>
            <a:pPr marL="0" indent="0">
              <a:buNone/>
            </a:pPr>
            <a:r>
              <a:rPr lang="tr-TR" dirty="0"/>
              <a:t>Yukarıdaki şemada bir evdeki elektrik devresinin basit hâlini görüyoruz. şemayı incelediğimizde elektrikli araçların birbirine bağlantı kabloları ile bağlandığını söyleyebiliriz.</a:t>
            </a:r>
          </a:p>
        </p:txBody>
      </p:sp>
      <p:pic>
        <p:nvPicPr>
          <p:cNvPr id="4" name="Resim 3"/>
          <p:cNvPicPr>
            <a:picLocks noChangeAspect="1"/>
          </p:cNvPicPr>
          <p:nvPr/>
        </p:nvPicPr>
        <p:blipFill>
          <a:blip r:embed="rId2"/>
          <a:stretch>
            <a:fillRect/>
          </a:stretch>
        </p:blipFill>
        <p:spPr>
          <a:xfrm>
            <a:off x="3124201" y="610115"/>
            <a:ext cx="5469601" cy="3351767"/>
          </a:xfrm>
          <a:prstGeom prst="rect">
            <a:avLst/>
          </a:prstGeom>
        </p:spPr>
      </p:pic>
    </p:spTree>
    <p:extLst>
      <p:ext uri="{BB962C8B-B14F-4D97-AF65-F5344CB8AC3E}">
        <p14:creationId xmlns:p14="http://schemas.microsoft.com/office/powerpoint/2010/main" val="10352821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stretch>
            <a:fillRect/>
          </a:stretch>
        </p:blipFill>
        <p:spPr>
          <a:xfrm>
            <a:off x="730249" y="980853"/>
            <a:ext cx="2451000" cy="1524700"/>
          </a:xfrm>
          <a:prstGeom prst="rect">
            <a:avLst/>
          </a:prstGeom>
        </p:spPr>
      </p:pic>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r>
              <a:rPr lang="tr-TR" dirty="0"/>
              <a:t>Odamız karanlık ise elektrik düğmesine basarak ampulün ışık vermesini sağlayabiliriz. Yine elektrik düğmesine basarak ampulün ışık vermemesini de sağlarız. Evimizde ve okulumuzdaki </a:t>
            </a:r>
            <a:r>
              <a:rPr lang="tr-TR" dirty="0" err="1"/>
              <a:t>elekrik</a:t>
            </a:r>
            <a:r>
              <a:rPr lang="tr-TR" dirty="0"/>
              <a:t> düğmeleri basit bir elektrik devresinde bulunan anahtara karşılık gelmektedir. Bu durum, evlerde elektrik düğmeleri ile ampulün kablolarla bağlantısının olduğunu kanıtlar. Günlük yaşamımızda kullandığımız birçok araçta elektrik düğmeleri bulunmaktadır. Örneğin televizyon, bilgisayar, çamaşır makinesi, saç kurutma makineleri gibi araçlarda anahtar bulunur.</a:t>
            </a:r>
          </a:p>
          <a:p>
            <a:endParaRPr lang="tr-TR" dirty="0"/>
          </a:p>
        </p:txBody>
      </p:sp>
      <p:pic>
        <p:nvPicPr>
          <p:cNvPr id="4" name="Resim 3"/>
          <p:cNvPicPr>
            <a:picLocks noChangeAspect="1"/>
          </p:cNvPicPr>
          <p:nvPr/>
        </p:nvPicPr>
        <p:blipFill>
          <a:blip r:embed="rId3"/>
          <a:stretch>
            <a:fillRect/>
          </a:stretch>
        </p:blipFill>
        <p:spPr>
          <a:xfrm>
            <a:off x="9139862" y="903565"/>
            <a:ext cx="1986600" cy="1653367"/>
          </a:xfrm>
          <a:prstGeom prst="rect">
            <a:avLst/>
          </a:prstGeom>
        </p:spPr>
      </p:pic>
    </p:spTree>
    <p:extLst>
      <p:ext uri="{BB962C8B-B14F-4D97-AF65-F5344CB8AC3E}">
        <p14:creationId xmlns:p14="http://schemas.microsoft.com/office/powerpoint/2010/main" val="31451491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Elektrik düğmeleri ile ampuller arasında kontrol edilebilen elektrik devreleri bulunur. Elektrik düğmeleri ile ampul arasında bağlantıyı sağlayan kablolar duvar içlerinden geçirilmiştir. Bu şekilde elektriğin yaratabileceği tehlikeler önlenmiştir. Elektrik düğmeleri ve kablolar da birer devre elemanıdır.</a:t>
            </a:r>
          </a:p>
          <a:p>
            <a:endParaRPr lang="tr-TR" dirty="0"/>
          </a:p>
        </p:txBody>
      </p:sp>
    </p:spTree>
    <p:extLst>
      <p:ext uri="{BB962C8B-B14F-4D97-AF65-F5344CB8AC3E}">
        <p14:creationId xmlns:p14="http://schemas.microsoft.com/office/powerpoint/2010/main" val="37518376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1537748" y="685350"/>
            <a:ext cx="8632796" cy="5004017"/>
          </a:xfrm>
          <a:prstGeom prst="rect">
            <a:avLst/>
          </a:prstGeom>
        </p:spPr>
      </p:pic>
      <p:sp>
        <p:nvSpPr>
          <p:cNvPr id="5" name="Metin kutusu 4"/>
          <p:cNvSpPr txBox="1"/>
          <p:nvPr/>
        </p:nvSpPr>
        <p:spPr>
          <a:xfrm>
            <a:off x="1984076" y="1916667"/>
            <a:ext cx="6556075" cy="369332"/>
          </a:xfrm>
          <a:prstGeom prst="rect">
            <a:avLst/>
          </a:prstGeom>
          <a:noFill/>
        </p:spPr>
        <p:txBody>
          <a:bodyPr wrap="square" rtlCol="0">
            <a:spAutoFit/>
          </a:bodyPr>
          <a:lstStyle/>
          <a:p>
            <a:r>
              <a:rPr lang="tr-TR" b="1" dirty="0">
                <a:solidFill>
                  <a:srgbClr val="FF0000"/>
                </a:solidFill>
              </a:rPr>
              <a:t>Işık elde edebilmek için gerekli olan tüm enerji pilde depolanır. </a:t>
            </a:r>
          </a:p>
        </p:txBody>
      </p:sp>
      <p:sp>
        <p:nvSpPr>
          <p:cNvPr id="6" name="Metin kutusu 5"/>
          <p:cNvSpPr txBox="1"/>
          <p:nvPr/>
        </p:nvSpPr>
        <p:spPr>
          <a:xfrm>
            <a:off x="1910751" y="2897368"/>
            <a:ext cx="7052094" cy="646331"/>
          </a:xfrm>
          <a:prstGeom prst="rect">
            <a:avLst/>
          </a:prstGeom>
          <a:noFill/>
        </p:spPr>
        <p:txBody>
          <a:bodyPr wrap="square" rtlCol="0">
            <a:spAutoFit/>
          </a:bodyPr>
          <a:lstStyle/>
          <a:p>
            <a:r>
              <a:rPr lang="tr-TR" b="1" dirty="0">
                <a:solidFill>
                  <a:srgbClr val="FF0000"/>
                </a:solidFill>
              </a:rPr>
              <a:t>Kapının açılıp kapanması anahtar sayesinde olur. Elektrik devresinde de anahtar devrenin açılıp kapanmasını sağlar. </a:t>
            </a:r>
          </a:p>
        </p:txBody>
      </p:sp>
      <p:sp>
        <p:nvSpPr>
          <p:cNvPr id="7" name="Metin kutusu 6"/>
          <p:cNvSpPr txBox="1"/>
          <p:nvPr/>
        </p:nvSpPr>
        <p:spPr>
          <a:xfrm>
            <a:off x="2641839" y="4247201"/>
            <a:ext cx="5589917" cy="646331"/>
          </a:xfrm>
          <a:prstGeom prst="rect">
            <a:avLst/>
          </a:prstGeom>
          <a:noFill/>
        </p:spPr>
        <p:txBody>
          <a:bodyPr wrap="square" rtlCol="0">
            <a:spAutoFit/>
          </a:bodyPr>
          <a:lstStyle/>
          <a:p>
            <a:r>
              <a:rPr lang="tr-TR" b="1" dirty="0">
                <a:solidFill>
                  <a:srgbClr val="FF0000"/>
                </a:solidFill>
              </a:rPr>
              <a:t>Pil sayesinde ışık için elektrik üretimi gerçeklemiş oluyor. </a:t>
            </a:r>
          </a:p>
        </p:txBody>
      </p:sp>
      <p:sp>
        <p:nvSpPr>
          <p:cNvPr id="8" name="Metin kutusu 7"/>
          <p:cNvSpPr txBox="1"/>
          <p:nvPr/>
        </p:nvSpPr>
        <p:spPr>
          <a:xfrm>
            <a:off x="2760452" y="4922117"/>
            <a:ext cx="5710687" cy="369332"/>
          </a:xfrm>
          <a:prstGeom prst="rect">
            <a:avLst/>
          </a:prstGeom>
          <a:noFill/>
        </p:spPr>
        <p:txBody>
          <a:bodyPr wrap="square" rtlCol="0">
            <a:spAutoFit/>
          </a:bodyPr>
          <a:lstStyle/>
          <a:p>
            <a:r>
              <a:rPr lang="tr-TR" b="1" dirty="0">
                <a:solidFill>
                  <a:srgbClr val="FF0000"/>
                </a:solidFill>
              </a:rPr>
              <a:t>Basit elektrik devrelerinde iletken kablolar kullanılır. </a:t>
            </a:r>
          </a:p>
        </p:txBody>
      </p:sp>
    </p:spTree>
    <p:extLst>
      <p:ext uri="{BB962C8B-B14F-4D97-AF65-F5344CB8AC3E}">
        <p14:creationId xmlns:p14="http://schemas.microsoft.com/office/powerpoint/2010/main" val="159447817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fade">
                                      <p:cBhvr>
                                        <p:cTn id="28" dur="1000"/>
                                        <p:tgtEl>
                                          <p:spTgt spid="8">
                                            <p:txEl>
                                              <p:pRg st="0" end="0"/>
                                            </p:txEl>
                                          </p:spTgt>
                                        </p:tgtEl>
                                      </p:cBhvr>
                                    </p:animEffect>
                                    <p:anim calcmode="lin" valueType="num">
                                      <p:cBhvr>
                                        <p:cTn id="2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1588699" y="873694"/>
            <a:ext cx="9461739" cy="5458095"/>
          </a:xfrm>
          <a:prstGeom prst="rect">
            <a:avLst/>
          </a:prstGeom>
        </p:spPr>
      </p:pic>
      <p:sp>
        <p:nvSpPr>
          <p:cNvPr id="5" name="Metin kutusu 4"/>
          <p:cNvSpPr txBox="1"/>
          <p:nvPr/>
        </p:nvSpPr>
        <p:spPr>
          <a:xfrm>
            <a:off x="3165895" y="1388853"/>
            <a:ext cx="1630392" cy="369332"/>
          </a:xfrm>
          <a:prstGeom prst="rect">
            <a:avLst/>
          </a:prstGeom>
          <a:noFill/>
        </p:spPr>
        <p:txBody>
          <a:bodyPr wrap="square" rtlCol="0">
            <a:spAutoFit/>
          </a:bodyPr>
          <a:lstStyle/>
          <a:p>
            <a:r>
              <a:rPr lang="tr-TR" b="1" dirty="0">
                <a:solidFill>
                  <a:srgbClr val="FF0000"/>
                </a:solidFill>
              </a:rPr>
              <a:t>Ampul</a:t>
            </a:r>
          </a:p>
        </p:txBody>
      </p:sp>
      <p:sp>
        <p:nvSpPr>
          <p:cNvPr id="6" name="Metin kutusu 5"/>
          <p:cNvSpPr txBox="1"/>
          <p:nvPr/>
        </p:nvSpPr>
        <p:spPr>
          <a:xfrm>
            <a:off x="2846715" y="1705952"/>
            <a:ext cx="3096883" cy="646331"/>
          </a:xfrm>
          <a:prstGeom prst="rect">
            <a:avLst/>
          </a:prstGeom>
          <a:noFill/>
        </p:spPr>
        <p:txBody>
          <a:bodyPr wrap="square" rtlCol="0">
            <a:spAutoFit/>
          </a:bodyPr>
          <a:lstStyle/>
          <a:p>
            <a:r>
              <a:rPr lang="tr-TR" b="1" dirty="0">
                <a:solidFill>
                  <a:srgbClr val="FF0000"/>
                </a:solidFill>
              </a:rPr>
              <a:t>Elektrik enerjisi kullanarak devreye elektrik sağlarım</a:t>
            </a:r>
            <a:r>
              <a:rPr lang="tr-TR" dirty="0"/>
              <a:t>. </a:t>
            </a:r>
          </a:p>
        </p:txBody>
      </p:sp>
      <p:sp>
        <p:nvSpPr>
          <p:cNvPr id="7" name="Metin kutusu 6"/>
          <p:cNvSpPr txBox="1"/>
          <p:nvPr/>
        </p:nvSpPr>
        <p:spPr>
          <a:xfrm>
            <a:off x="8065698" y="1388853"/>
            <a:ext cx="1518249" cy="369332"/>
          </a:xfrm>
          <a:prstGeom prst="rect">
            <a:avLst/>
          </a:prstGeom>
          <a:noFill/>
        </p:spPr>
        <p:txBody>
          <a:bodyPr wrap="square" rtlCol="0">
            <a:spAutoFit/>
          </a:bodyPr>
          <a:lstStyle/>
          <a:p>
            <a:r>
              <a:rPr lang="tr-TR" b="1" dirty="0">
                <a:solidFill>
                  <a:srgbClr val="FF0000"/>
                </a:solidFill>
              </a:rPr>
              <a:t>Anahtar</a:t>
            </a:r>
          </a:p>
        </p:txBody>
      </p:sp>
      <p:sp>
        <p:nvSpPr>
          <p:cNvPr id="8" name="Metin kutusu 7"/>
          <p:cNvSpPr txBox="1"/>
          <p:nvPr/>
        </p:nvSpPr>
        <p:spPr>
          <a:xfrm>
            <a:off x="7772399" y="1671444"/>
            <a:ext cx="3010619" cy="646331"/>
          </a:xfrm>
          <a:prstGeom prst="rect">
            <a:avLst/>
          </a:prstGeom>
          <a:noFill/>
        </p:spPr>
        <p:txBody>
          <a:bodyPr wrap="square" rtlCol="0">
            <a:spAutoFit/>
          </a:bodyPr>
          <a:lstStyle/>
          <a:p>
            <a:r>
              <a:rPr lang="tr-TR" b="1" dirty="0">
                <a:solidFill>
                  <a:srgbClr val="FF0000"/>
                </a:solidFill>
              </a:rPr>
              <a:t>Devrenin açılıp kapanmasını sağlarım. </a:t>
            </a:r>
          </a:p>
        </p:txBody>
      </p:sp>
      <p:sp>
        <p:nvSpPr>
          <p:cNvPr id="9" name="Metin kutusu 8"/>
          <p:cNvSpPr txBox="1"/>
          <p:nvPr/>
        </p:nvSpPr>
        <p:spPr>
          <a:xfrm>
            <a:off x="3165895" y="5037826"/>
            <a:ext cx="2139350" cy="369332"/>
          </a:xfrm>
          <a:prstGeom prst="rect">
            <a:avLst/>
          </a:prstGeom>
          <a:noFill/>
        </p:spPr>
        <p:txBody>
          <a:bodyPr wrap="square" rtlCol="0">
            <a:spAutoFit/>
          </a:bodyPr>
          <a:lstStyle/>
          <a:p>
            <a:r>
              <a:rPr lang="tr-TR" b="1" dirty="0">
                <a:solidFill>
                  <a:srgbClr val="FF0000"/>
                </a:solidFill>
              </a:rPr>
              <a:t>Bağlantı kablosu</a:t>
            </a:r>
          </a:p>
        </p:txBody>
      </p:sp>
      <p:sp>
        <p:nvSpPr>
          <p:cNvPr id="10" name="Metin kutusu 9"/>
          <p:cNvSpPr txBox="1"/>
          <p:nvPr/>
        </p:nvSpPr>
        <p:spPr>
          <a:xfrm>
            <a:off x="2825150" y="5378181"/>
            <a:ext cx="2820840" cy="646331"/>
          </a:xfrm>
          <a:prstGeom prst="rect">
            <a:avLst/>
          </a:prstGeom>
          <a:noFill/>
        </p:spPr>
        <p:txBody>
          <a:bodyPr wrap="square" rtlCol="0">
            <a:spAutoFit/>
          </a:bodyPr>
          <a:lstStyle/>
          <a:p>
            <a:r>
              <a:rPr lang="tr-TR" b="1" dirty="0">
                <a:solidFill>
                  <a:srgbClr val="FF0000"/>
                </a:solidFill>
              </a:rPr>
              <a:t>Pilden aldığım elektriği ampule iletirim. </a:t>
            </a:r>
          </a:p>
        </p:txBody>
      </p:sp>
      <p:sp>
        <p:nvSpPr>
          <p:cNvPr id="11" name="Metin kutusu 10"/>
          <p:cNvSpPr txBox="1"/>
          <p:nvPr/>
        </p:nvSpPr>
        <p:spPr>
          <a:xfrm>
            <a:off x="8065698" y="5037826"/>
            <a:ext cx="1708030" cy="369332"/>
          </a:xfrm>
          <a:prstGeom prst="rect">
            <a:avLst/>
          </a:prstGeom>
          <a:noFill/>
        </p:spPr>
        <p:txBody>
          <a:bodyPr wrap="square" rtlCol="0">
            <a:spAutoFit/>
          </a:bodyPr>
          <a:lstStyle/>
          <a:p>
            <a:r>
              <a:rPr lang="tr-TR" b="1" dirty="0">
                <a:solidFill>
                  <a:srgbClr val="FF0000"/>
                </a:solidFill>
              </a:rPr>
              <a:t>pil</a:t>
            </a:r>
          </a:p>
        </p:txBody>
      </p:sp>
      <p:sp>
        <p:nvSpPr>
          <p:cNvPr id="12" name="Metin kutusu 11"/>
          <p:cNvSpPr txBox="1"/>
          <p:nvPr/>
        </p:nvSpPr>
        <p:spPr>
          <a:xfrm>
            <a:off x="7591245" y="5356778"/>
            <a:ext cx="2656936" cy="646331"/>
          </a:xfrm>
          <a:prstGeom prst="rect">
            <a:avLst/>
          </a:prstGeom>
          <a:noFill/>
        </p:spPr>
        <p:txBody>
          <a:bodyPr wrap="square" rtlCol="0">
            <a:spAutoFit/>
          </a:bodyPr>
          <a:lstStyle/>
          <a:p>
            <a:r>
              <a:rPr lang="tr-TR" b="1" dirty="0">
                <a:solidFill>
                  <a:srgbClr val="FF0000"/>
                </a:solidFill>
              </a:rPr>
              <a:t>Elektrik devresine enerji sağlarım. </a:t>
            </a:r>
          </a:p>
        </p:txBody>
      </p:sp>
    </p:spTree>
    <p:extLst>
      <p:ext uri="{BB962C8B-B14F-4D97-AF65-F5344CB8AC3E}">
        <p14:creationId xmlns:p14="http://schemas.microsoft.com/office/powerpoint/2010/main" val="403771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fade">
                                      <p:cBhvr>
                                        <p:cTn id="28" dur="1000"/>
                                        <p:tgtEl>
                                          <p:spTgt spid="8">
                                            <p:txEl>
                                              <p:pRg st="0" end="0"/>
                                            </p:txEl>
                                          </p:spTgt>
                                        </p:tgtEl>
                                      </p:cBhvr>
                                    </p:animEffect>
                                    <p:anim calcmode="lin" valueType="num">
                                      <p:cBhvr>
                                        <p:cTn id="2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1000"/>
                                        <p:tgtEl>
                                          <p:spTgt spid="9">
                                            <p:txEl>
                                              <p:pRg st="0" end="0"/>
                                            </p:txEl>
                                          </p:spTgt>
                                        </p:tgtEl>
                                      </p:cBhvr>
                                    </p:animEffect>
                                    <p:anim calcmode="lin" valueType="num">
                                      <p:cBhvr>
                                        <p:cTn id="36"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fade">
                                      <p:cBhvr>
                                        <p:cTn id="42" dur="1000"/>
                                        <p:tgtEl>
                                          <p:spTgt spid="10">
                                            <p:txEl>
                                              <p:pRg st="0" end="0"/>
                                            </p:txEl>
                                          </p:spTgt>
                                        </p:tgtEl>
                                      </p:cBhvr>
                                    </p:animEffect>
                                    <p:anim calcmode="lin" valueType="num">
                                      <p:cBhvr>
                                        <p:cTn id="43"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1000"/>
                                        <p:tgtEl>
                                          <p:spTgt spid="11">
                                            <p:txEl>
                                              <p:pRg st="0" end="0"/>
                                            </p:txEl>
                                          </p:spTgt>
                                        </p:tgtEl>
                                      </p:cBhvr>
                                    </p:animEffect>
                                    <p:anim calcmode="lin" valueType="num">
                                      <p:cBhvr>
                                        <p:cTn id="50"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2">
                                            <p:txEl>
                                              <p:pRg st="0" end="0"/>
                                            </p:txEl>
                                          </p:spTgt>
                                        </p:tgtEl>
                                        <p:attrNameLst>
                                          <p:attrName>style.visibility</p:attrName>
                                        </p:attrNameLst>
                                      </p:cBhvr>
                                      <p:to>
                                        <p:strVal val="visible"/>
                                      </p:to>
                                    </p:set>
                                    <p:animEffect transition="in" filter="fade">
                                      <p:cBhvr>
                                        <p:cTn id="56" dur="1000"/>
                                        <p:tgtEl>
                                          <p:spTgt spid="12">
                                            <p:txEl>
                                              <p:pRg st="0" end="0"/>
                                            </p:txEl>
                                          </p:spTgt>
                                        </p:tgtEl>
                                      </p:cBhvr>
                                    </p:animEffect>
                                    <p:anim calcmode="lin" valueType="num">
                                      <p:cBhvr>
                                        <p:cTn id="57"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2270185" y="656237"/>
            <a:ext cx="7822720" cy="5578409"/>
          </a:xfrm>
          <a:prstGeom prst="rect">
            <a:avLst/>
          </a:prstGeom>
        </p:spPr>
      </p:pic>
      <p:sp>
        <p:nvSpPr>
          <p:cNvPr id="5" name="Gülen Yüz 4"/>
          <p:cNvSpPr/>
          <p:nvPr/>
        </p:nvSpPr>
        <p:spPr>
          <a:xfrm>
            <a:off x="3726611" y="3225467"/>
            <a:ext cx="465826" cy="439948"/>
          </a:xfrm>
          <a:prstGeom prst="smileyFac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a:p>
        </p:txBody>
      </p:sp>
      <p:sp>
        <p:nvSpPr>
          <p:cNvPr id="6" name="Gülen Yüz 5"/>
          <p:cNvSpPr/>
          <p:nvPr/>
        </p:nvSpPr>
        <p:spPr>
          <a:xfrm>
            <a:off x="5948632" y="3665415"/>
            <a:ext cx="465826" cy="439948"/>
          </a:xfrm>
          <a:prstGeom prst="smileyFac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a:p>
        </p:txBody>
      </p:sp>
      <p:sp>
        <p:nvSpPr>
          <p:cNvPr id="7" name="Gülen Yüz 6"/>
          <p:cNvSpPr/>
          <p:nvPr/>
        </p:nvSpPr>
        <p:spPr>
          <a:xfrm>
            <a:off x="8274888" y="3869873"/>
            <a:ext cx="465826" cy="439948"/>
          </a:xfrm>
          <a:prstGeom prst="smileyFac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a:p>
        </p:txBody>
      </p:sp>
      <p:sp>
        <p:nvSpPr>
          <p:cNvPr id="8" name="Sol Ok 7"/>
          <p:cNvSpPr/>
          <p:nvPr/>
        </p:nvSpPr>
        <p:spPr>
          <a:xfrm>
            <a:off x="9565616" y="3995376"/>
            <a:ext cx="802256" cy="219974"/>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5904596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2163523" y="745375"/>
            <a:ext cx="8188175" cy="5462803"/>
          </a:xfrm>
          <a:prstGeom prst="rect">
            <a:avLst/>
          </a:prstGeom>
        </p:spPr>
      </p:pic>
      <p:cxnSp>
        <p:nvCxnSpPr>
          <p:cNvPr id="6" name="Düz Ok Bağlayıcısı 5"/>
          <p:cNvCxnSpPr/>
          <p:nvPr/>
        </p:nvCxnSpPr>
        <p:spPr>
          <a:xfrm flipH="1">
            <a:off x="4287328" y="2285999"/>
            <a:ext cx="1173193" cy="27093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flipV="1">
            <a:off x="7358332" y="2665562"/>
            <a:ext cx="1406106" cy="54379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a:off x="7312325" y="4216400"/>
            <a:ext cx="934528" cy="51087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H="1">
            <a:off x="4287328" y="5060829"/>
            <a:ext cx="1532628" cy="1150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13693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3098230" y="982132"/>
            <a:ext cx="6219825" cy="4829175"/>
          </a:xfrm>
          <a:prstGeom prst="rect">
            <a:avLst/>
          </a:prstGeom>
        </p:spPr>
      </p:pic>
      <p:sp>
        <p:nvSpPr>
          <p:cNvPr id="5" name="Gülen Yüz 4"/>
          <p:cNvSpPr/>
          <p:nvPr/>
        </p:nvSpPr>
        <p:spPr>
          <a:xfrm>
            <a:off x="8022566" y="1570008"/>
            <a:ext cx="431321" cy="38818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Gülen Yüz 5"/>
          <p:cNvSpPr/>
          <p:nvPr/>
        </p:nvSpPr>
        <p:spPr>
          <a:xfrm>
            <a:off x="3312543" y="3001992"/>
            <a:ext cx="491706" cy="48308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365707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2788578" y="1159803"/>
            <a:ext cx="6200775" cy="4124325"/>
          </a:xfrm>
          <a:prstGeom prst="rect">
            <a:avLst/>
          </a:prstGeom>
        </p:spPr>
      </p:pic>
      <p:sp>
        <p:nvSpPr>
          <p:cNvPr id="5" name="Gülen Yüz 4"/>
          <p:cNvSpPr/>
          <p:nvPr/>
        </p:nvSpPr>
        <p:spPr>
          <a:xfrm>
            <a:off x="2993366" y="3510951"/>
            <a:ext cx="431321" cy="4572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551956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2938461" y="542655"/>
            <a:ext cx="6315075" cy="5686425"/>
          </a:xfrm>
          <a:prstGeom prst="rect">
            <a:avLst/>
          </a:prstGeom>
        </p:spPr>
      </p:pic>
      <p:sp>
        <p:nvSpPr>
          <p:cNvPr id="5" name="Gülen Yüz 4"/>
          <p:cNvSpPr/>
          <p:nvPr/>
        </p:nvSpPr>
        <p:spPr>
          <a:xfrm>
            <a:off x="3234906" y="4787660"/>
            <a:ext cx="353683" cy="345057"/>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6296627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a:stretch>
            <a:fillRect/>
          </a:stretch>
        </p:blipFill>
        <p:spPr>
          <a:xfrm>
            <a:off x="2678172" y="215660"/>
            <a:ext cx="7325333" cy="6380129"/>
          </a:xfrm>
          <a:prstGeom prst="rect">
            <a:avLst/>
          </a:prstGeom>
        </p:spPr>
      </p:pic>
    </p:spTree>
    <p:extLst>
      <p:ext uri="{BB962C8B-B14F-4D97-AF65-F5344CB8AC3E}">
        <p14:creationId xmlns:p14="http://schemas.microsoft.com/office/powerpoint/2010/main" val="9882415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1295401" y="1145605"/>
            <a:ext cx="9668622" cy="3918101"/>
          </a:xfrm>
          <a:prstGeom prst="rect">
            <a:avLst/>
          </a:prstGeom>
        </p:spPr>
      </p:pic>
      <p:sp>
        <p:nvSpPr>
          <p:cNvPr id="5" name="Gülen Yüz 4"/>
          <p:cNvSpPr/>
          <p:nvPr/>
        </p:nvSpPr>
        <p:spPr>
          <a:xfrm>
            <a:off x="8902460" y="3916392"/>
            <a:ext cx="526212" cy="57797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8206355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4" name="Resim 3"/>
          <p:cNvPicPr>
            <a:picLocks noChangeAspect="1"/>
          </p:cNvPicPr>
          <p:nvPr/>
        </p:nvPicPr>
        <p:blipFill>
          <a:blip r:embed="rId2"/>
          <a:stretch>
            <a:fillRect/>
          </a:stretch>
        </p:blipFill>
        <p:spPr>
          <a:xfrm>
            <a:off x="1251678" y="275596"/>
            <a:ext cx="5229225" cy="6410325"/>
          </a:xfrm>
          <a:prstGeom prst="rect">
            <a:avLst/>
          </a:prstGeom>
        </p:spPr>
      </p:pic>
      <p:sp>
        <p:nvSpPr>
          <p:cNvPr id="5" name="Metin kutusu 4"/>
          <p:cNvSpPr txBox="1"/>
          <p:nvPr/>
        </p:nvSpPr>
        <p:spPr>
          <a:xfrm>
            <a:off x="6875253" y="2599374"/>
            <a:ext cx="4554747" cy="2031325"/>
          </a:xfrm>
          <a:prstGeom prst="rect">
            <a:avLst/>
          </a:prstGeom>
          <a:noFill/>
        </p:spPr>
        <p:txBody>
          <a:bodyPr wrap="square" rtlCol="0">
            <a:spAutoFit/>
          </a:bodyPr>
          <a:lstStyle/>
          <a:p>
            <a:r>
              <a:rPr lang="tr-TR" dirty="0"/>
              <a:t>Resimde hangi elektrikli araçlar görülüyor?</a:t>
            </a:r>
          </a:p>
          <a:p>
            <a:r>
              <a:rPr lang="tr-TR" dirty="0"/>
              <a:t>Evlerde aynı anda birden fazla elektrikli araç çalıştırılabiliyor. Elektrikle çalışan araçlar</a:t>
            </a:r>
          </a:p>
          <a:p>
            <a:r>
              <a:rPr lang="tr-TR" dirty="0"/>
              <a:t>arasında bir bağlantı olduğunu söyleyebilir miyiz? Televizyonun açma kapama düğmesi</a:t>
            </a:r>
          </a:p>
          <a:p>
            <a:r>
              <a:rPr lang="tr-TR" dirty="0"/>
              <a:t>ile lambaları açmak için kullanılan düğmeler arasında nasıl bir benzerlik olabilir?</a:t>
            </a:r>
          </a:p>
        </p:txBody>
      </p:sp>
    </p:spTree>
    <p:extLst>
      <p:ext uri="{BB962C8B-B14F-4D97-AF65-F5344CB8AC3E}">
        <p14:creationId xmlns:p14="http://schemas.microsoft.com/office/powerpoint/2010/main" val="354912979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Devre Elemanları Nedir?</a:t>
            </a:r>
          </a:p>
        </p:txBody>
      </p:sp>
      <p:sp>
        <p:nvSpPr>
          <p:cNvPr id="3" name="İçerik Yer Tutucusu 2"/>
          <p:cNvSpPr>
            <a:spLocks noGrp="1"/>
          </p:cNvSpPr>
          <p:nvPr>
            <p:ph idx="1"/>
          </p:nvPr>
        </p:nvSpPr>
        <p:spPr/>
        <p:txBody>
          <a:bodyPr>
            <a:normAutofit lnSpcReduction="10000"/>
          </a:bodyPr>
          <a:lstStyle/>
          <a:p>
            <a:pPr marL="0" indent="0">
              <a:buNone/>
            </a:pPr>
            <a:r>
              <a:rPr lang="tr-TR" dirty="0"/>
              <a:t>Eski çağlarda insanlar çevrelerini aydınlatmadan ısınmaya kadar ihtiyaçlarının önemli bir kısmını ateşle sağlıyorlardı. Günümüzde de önemini yitirmeyen ateş hâlen birçok amaçla kullanılmaktadır. Ancak elektriğin bulunmasıyla birlikte aydınlatma için büyük ölçüde elektrik kullanılmaya başlanmıştır. İnsanlar aydınlanmak, ısınmak, eğlenmek vb. durumlar için birçok araç geliştirmişlerdir. Televizyon, buzdolabı, çamaşır makinesi, ütü gibi elektrikle çalışan araçlar bunlardan bazılarıdır. Teknolojideki hızlı ilerlemeler sayesinde insanlar yaşamlarını daha kolay hâle getirmeyi başarmıştır. Elbette teknolojideki gelişmelere elektriğin de katkıları olmuştur.</a:t>
            </a:r>
          </a:p>
          <a:p>
            <a:pPr marL="0" indent="0">
              <a:buNone/>
            </a:pP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1107" y="382385"/>
            <a:ext cx="1649716" cy="1649716"/>
          </a:xfrm>
          <a:prstGeom prst="rect">
            <a:avLst/>
          </a:prstGeom>
        </p:spPr>
      </p:pic>
    </p:spTree>
    <p:extLst>
      <p:ext uri="{BB962C8B-B14F-4D97-AF65-F5344CB8AC3E}">
        <p14:creationId xmlns:p14="http://schemas.microsoft.com/office/powerpoint/2010/main" val="170824971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85000" lnSpcReduction="10000"/>
          </a:bodyPr>
          <a:lstStyle/>
          <a:p>
            <a:pPr marL="0" indent="0">
              <a:buNone/>
            </a:pPr>
            <a:r>
              <a:rPr lang="tr-TR" dirty="0"/>
              <a:t>Sadece sokakları aydınlatmada değil evlerde, okullarda, parklarda, fabrikalarda, iş yerlerinde çoğu zaman çevreyi aydınlatmak ve elektrikli araçları çalıştırabilmek için elektrik gerekir. Elektriğin ısı ve ışık gibi bir enerji türü olduğunu biliyoruz. </a:t>
            </a:r>
            <a:r>
              <a:rPr lang="tr-TR" b="1" dirty="0"/>
              <a:t>Elektrik</a:t>
            </a:r>
            <a:r>
              <a:rPr lang="tr-TR" dirty="0"/>
              <a:t> </a:t>
            </a:r>
            <a:r>
              <a:rPr lang="tr-TR" b="1" dirty="0"/>
              <a:t>enerjisi</a:t>
            </a:r>
            <a:r>
              <a:rPr lang="tr-TR" dirty="0"/>
              <a:t> de ısı, ışık gibi enerji biçimlerine kolayca dönüşebilen ve onlardan kolayca elde edilebilen enerji türü olarak tanımlanabilir. Elektrik enerjisi ile birçok elektrikli aracı çalıştırabiliriz.</a:t>
            </a:r>
          </a:p>
          <a:p>
            <a:pPr marL="0" indent="0">
              <a:buNone/>
            </a:pPr>
            <a:r>
              <a:rPr lang="tr-TR" dirty="0"/>
              <a:t>Elektrik enerjisini kullanan bir aracın çalışabilmesi için elektrik devresinin tamamlanması gerekir. </a:t>
            </a:r>
          </a:p>
          <a:p>
            <a:pPr marL="0" indent="0">
              <a:buNone/>
            </a:pPr>
            <a:r>
              <a:rPr lang="tr-TR" b="1" dirty="0"/>
              <a:t>Elektrik devresi</a:t>
            </a:r>
            <a:r>
              <a:rPr lang="tr-TR" dirty="0"/>
              <a:t>, elektriğin izleyeceği yoldur. İster pilli bir kasetçalar ister prizden elektrik alan bir bilgisayar çalıştırılsın, elektriği her kullanışta yapılan, bir devreyi tamamlamaktır.</a:t>
            </a:r>
          </a:p>
          <a:p>
            <a:endParaRPr lang="tr-TR" dirty="0"/>
          </a:p>
        </p:txBody>
      </p:sp>
    </p:spTree>
    <p:extLst>
      <p:ext uri="{BB962C8B-B14F-4D97-AF65-F5344CB8AC3E}">
        <p14:creationId xmlns:p14="http://schemas.microsoft.com/office/powerpoint/2010/main" val="37448189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3142545" y="832180"/>
            <a:ext cx="5561854" cy="5329141"/>
          </a:xfrm>
          <a:prstGeom prst="rect">
            <a:avLst/>
          </a:prstGeom>
        </p:spPr>
      </p:pic>
    </p:spTree>
    <p:extLst>
      <p:ext uri="{BB962C8B-B14F-4D97-AF65-F5344CB8AC3E}">
        <p14:creationId xmlns:p14="http://schemas.microsoft.com/office/powerpoint/2010/main" val="281672004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64082" y="844110"/>
            <a:ext cx="9601196" cy="1303867"/>
          </a:xfrm>
        </p:spPr>
        <p:txBody>
          <a:bodyPr>
            <a:normAutofit fontScale="90000"/>
          </a:bodyPr>
          <a:lstStyle/>
          <a:p>
            <a:r>
              <a:rPr lang="tr-TR" sz="2700" dirty="0"/>
              <a:t>Basit elektrik devresi kurarken devre elemanlarının nasıl bağlanacağını aşağıdaki</a:t>
            </a:r>
            <a:br>
              <a:rPr lang="tr-TR" sz="2700" dirty="0"/>
            </a:br>
            <a:r>
              <a:rPr lang="tr-TR" sz="2700" dirty="0"/>
              <a:t>yolu izleyerek öğrenebiliriz</a:t>
            </a:r>
            <a:r>
              <a:rPr lang="tr-TR" dirty="0"/>
              <a:t>:</a:t>
            </a:r>
          </a:p>
        </p:txBody>
      </p:sp>
      <p:pic>
        <p:nvPicPr>
          <p:cNvPr id="4" name="İçerik Yer Tutucusu 3"/>
          <p:cNvPicPr>
            <a:picLocks noGrp="1" noChangeAspect="1"/>
          </p:cNvPicPr>
          <p:nvPr>
            <p:ph idx="1"/>
          </p:nvPr>
        </p:nvPicPr>
        <p:blipFill>
          <a:blip r:embed="rId2"/>
          <a:stretch>
            <a:fillRect/>
          </a:stretch>
        </p:blipFill>
        <p:spPr>
          <a:xfrm>
            <a:off x="3774686" y="2147977"/>
            <a:ext cx="4092606" cy="633646"/>
          </a:xfrm>
          <a:prstGeom prst="rect">
            <a:avLst/>
          </a:prstGeom>
        </p:spPr>
      </p:pic>
      <p:pic>
        <p:nvPicPr>
          <p:cNvPr id="5" name="Resim 4"/>
          <p:cNvPicPr>
            <a:picLocks noChangeAspect="1"/>
          </p:cNvPicPr>
          <p:nvPr/>
        </p:nvPicPr>
        <p:blipFill>
          <a:blip r:embed="rId3"/>
          <a:stretch>
            <a:fillRect/>
          </a:stretch>
        </p:blipFill>
        <p:spPr>
          <a:xfrm>
            <a:off x="3653915" y="2809830"/>
            <a:ext cx="4377277" cy="715734"/>
          </a:xfrm>
          <a:prstGeom prst="rect">
            <a:avLst/>
          </a:prstGeom>
        </p:spPr>
      </p:pic>
      <p:pic>
        <p:nvPicPr>
          <p:cNvPr id="6" name="Resim 5"/>
          <p:cNvPicPr>
            <a:picLocks noChangeAspect="1"/>
          </p:cNvPicPr>
          <p:nvPr/>
        </p:nvPicPr>
        <p:blipFill>
          <a:blip r:embed="rId4"/>
          <a:stretch>
            <a:fillRect/>
          </a:stretch>
        </p:blipFill>
        <p:spPr>
          <a:xfrm>
            <a:off x="3705675" y="3553771"/>
            <a:ext cx="4260903" cy="716304"/>
          </a:xfrm>
          <a:prstGeom prst="rect">
            <a:avLst/>
          </a:prstGeom>
        </p:spPr>
      </p:pic>
      <p:pic>
        <p:nvPicPr>
          <p:cNvPr id="7" name="Resim 6"/>
          <p:cNvPicPr>
            <a:picLocks noChangeAspect="1"/>
          </p:cNvPicPr>
          <p:nvPr/>
        </p:nvPicPr>
        <p:blipFill>
          <a:blip r:embed="rId5"/>
          <a:stretch>
            <a:fillRect/>
          </a:stretch>
        </p:blipFill>
        <p:spPr>
          <a:xfrm>
            <a:off x="3653914" y="4270075"/>
            <a:ext cx="4355111" cy="776378"/>
          </a:xfrm>
          <a:prstGeom prst="rect">
            <a:avLst/>
          </a:prstGeom>
        </p:spPr>
      </p:pic>
      <p:pic>
        <p:nvPicPr>
          <p:cNvPr id="8" name="Resim 7"/>
          <p:cNvPicPr>
            <a:picLocks noChangeAspect="1"/>
          </p:cNvPicPr>
          <p:nvPr/>
        </p:nvPicPr>
        <p:blipFill>
          <a:blip r:embed="rId6"/>
          <a:stretch>
            <a:fillRect/>
          </a:stretch>
        </p:blipFill>
        <p:spPr>
          <a:xfrm>
            <a:off x="3636302" y="5046453"/>
            <a:ext cx="4412502" cy="801592"/>
          </a:xfrm>
          <a:prstGeom prst="rect">
            <a:avLst/>
          </a:prstGeom>
        </p:spPr>
      </p:pic>
      <p:pic>
        <p:nvPicPr>
          <p:cNvPr id="9" name="Resim 8"/>
          <p:cNvPicPr>
            <a:picLocks noChangeAspect="1"/>
          </p:cNvPicPr>
          <p:nvPr/>
        </p:nvPicPr>
        <p:blipFill>
          <a:blip r:embed="rId7"/>
          <a:stretch>
            <a:fillRect/>
          </a:stretch>
        </p:blipFill>
        <p:spPr>
          <a:xfrm>
            <a:off x="3394084" y="5848045"/>
            <a:ext cx="4572494" cy="964568"/>
          </a:xfrm>
          <a:prstGeom prst="rect">
            <a:avLst/>
          </a:prstGeom>
        </p:spPr>
      </p:pic>
    </p:spTree>
    <p:extLst>
      <p:ext uri="{BB962C8B-B14F-4D97-AF65-F5344CB8AC3E}">
        <p14:creationId xmlns:p14="http://schemas.microsoft.com/office/powerpoint/2010/main" val="9320974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stretch>
            <a:fillRect/>
          </a:stretch>
        </p:blipFill>
        <p:spPr>
          <a:xfrm>
            <a:off x="2332833" y="1065256"/>
            <a:ext cx="7363257" cy="5021508"/>
          </a:xfrm>
          <a:prstGeom prst="rect">
            <a:avLst/>
          </a:prstGeom>
        </p:spPr>
      </p:pic>
    </p:spTree>
    <p:extLst>
      <p:ext uri="{BB962C8B-B14F-4D97-AF65-F5344CB8AC3E}">
        <p14:creationId xmlns:p14="http://schemas.microsoft.com/office/powerpoint/2010/main" val="56743979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dirty="0"/>
              <a:t>1.2. Basit Elektrik Devreleri Nasıl Çalışır?</a:t>
            </a:r>
            <a:br>
              <a:rPr lang="tr-TR" dirty="0"/>
            </a:br>
            <a:endParaRPr lang="tr-TR" dirty="0"/>
          </a:p>
        </p:txBody>
      </p:sp>
      <p:sp>
        <p:nvSpPr>
          <p:cNvPr id="3" name="İçerik Yer Tutucusu 2"/>
          <p:cNvSpPr>
            <a:spLocks noGrp="1"/>
          </p:cNvSpPr>
          <p:nvPr>
            <p:ph idx="1"/>
          </p:nvPr>
        </p:nvSpPr>
        <p:spPr/>
        <p:txBody>
          <a:bodyPr>
            <a:normAutofit fontScale="62500" lnSpcReduction="20000"/>
          </a:bodyPr>
          <a:lstStyle/>
          <a:p>
            <a:r>
              <a:rPr lang="tr-TR" dirty="0"/>
              <a:t>Devrede elektrik, elektrik kaynağının bir ucundan başlayıp devre elemanlarını kesintisiz bir şekilde dolaştıktan sonra üretecin diğer kutbuna iletilir. Bu kesintisiz yol, bir elektrik devresidir. Bu yol üzerinde oluşabilecek bir kopukluk, devrenin çalışmamasına neden olur.</a:t>
            </a:r>
          </a:p>
          <a:p>
            <a:r>
              <a:rPr lang="tr-TR" dirty="0"/>
              <a:t>Evlerimizdeki veya okulumuzdaki elektrik düğmelerini biliyoruz. Düğmeye dokunmamızla birlikte ampul ışık vermeye başlar. Evlerimizde kullandığımız elektrik düğmeleri de birer devre anahtarıdır.</a:t>
            </a:r>
          </a:p>
          <a:p>
            <a:r>
              <a:rPr lang="tr-TR" dirty="0"/>
              <a:t>Odamız karanlık ise elektrik düğmesine basarak ampulün ışık vermesini sağlayabiliriz. Yine elektrik düğmesine basarak ampulün ışık vermemesini de sağlarız. Evimizde ve okulumuzdaki </a:t>
            </a:r>
            <a:r>
              <a:rPr lang="tr-TR" dirty="0" err="1"/>
              <a:t>elekrik</a:t>
            </a:r>
            <a:r>
              <a:rPr lang="tr-TR" dirty="0"/>
              <a:t> düğmeleri basit bir elektrik devresinde bulunan anahtara karşılık gelmektedir. Bu durum, evlerde elektrik düğmeleri ile ampulün kablolarla bağlantısının olduğunu kanıtlar. Günlük yaşamımızda kullandığımız birçok araçta elektrik düğmeleri bulunmaktadır. Örneğin televizyon, bilgisayar, çamaşır makinesi, saç kurutma makineleri gibi araçlarda anahtar bulunur.</a:t>
            </a:r>
          </a:p>
          <a:p>
            <a:r>
              <a:rPr lang="tr-TR" dirty="0"/>
              <a:t>Elektrik düğmeleri ile ampuller arasında kontrol edilebilen elektrik devreleri bulunur. Elektrik düğmeleri ile ampul arasında bağlantıyı sağlayan kablolar duvar içlerinden geçirilmiştir. Bu şekilde elektriğin yaratabileceği tehlikeler önlenmiştir. Elektrik düğmeleri ve kablolar da birer devre elemanıdır.</a:t>
            </a:r>
          </a:p>
          <a:p>
            <a:endParaRPr lang="tr-TR" dirty="0"/>
          </a:p>
        </p:txBody>
      </p:sp>
    </p:spTree>
    <p:extLst>
      <p:ext uri="{BB962C8B-B14F-4D97-AF65-F5344CB8AC3E}">
        <p14:creationId xmlns:p14="http://schemas.microsoft.com/office/powerpoint/2010/main" val="11975291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k">
  <a:themeElements>
    <a:clrScheme name="Organik">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Organik">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Organic</Template>
  <TotalTime>55</TotalTime>
  <Words>642</Words>
  <Application>Microsoft Office PowerPoint</Application>
  <PresentationFormat>Geniş ekran</PresentationFormat>
  <Paragraphs>34</Paragraphs>
  <Slides>20</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20</vt:i4>
      </vt:variant>
    </vt:vector>
  </HeadingPairs>
  <TitlesOfParts>
    <vt:vector size="23" baseType="lpstr">
      <vt:lpstr>Arial</vt:lpstr>
      <vt:lpstr>Garamond</vt:lpstr>
      <vt:lpstr>Organik</vt:lpstr>
      <vt:lpstr>Basit Elektrik Devreleri </vt:lpstr>
      <vt:lpstr>PowerPoint Sunusu</vt:lpstr>
      <vt:lpstr>PowerPoint Sunusu</vt:lpstr>
      <vt:lpstr>Devre Elemanları Nedir?</vt:lpstr>
      <vt:lpstr>PowerPoint Sunusu</vt:lpstr>
      <vt:lpstr>PowerPoint Sunusu</vt:lpstr>
      <vt:lpstr>Basit elektrik devresi kurarken devre elemanlarının nasıl bağlanacağını aşağıdaki yolu izleyerek öğrenebiliriz:</vt:lpstr>
      <vt:lpstr>PowerPoint Sunusu</vt:lpstr>
      <vt:lpstr>1.2. Basit Elektrik Devreleri Nasıl Çalışır?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Basit elektrik devreleri</dc:title>
  <dc:creator>Sefa Bayar</dc:creator>
  <cp:lastModifiedBy>SERKAN DEMİR</cp:lastModifiedBy>
  <cp:revision>8</cp:revision>
  <dcterms:created xsi:type="dcterms:W3CDTF">2020-05-13T00:34:16Z</dcterms:created>
  <dcterms:modified xsi:type="dcterms:W3CDTF">2022-04-13T07:04:08Z</dcterms:modified>
</cp:coreProperties>
</file>