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3" r:id="rId1"/>
  </p:sldMasterIdLst>
  <p:notesMasterIdLst>
    <p:notesMasterId r:id="rId35"/>
  </p:notesMasterIdLst>
  <p:sldIdLst>
    <p:sldId id="271" r:id="rId2"/>
    <p:sldId id="276" r:id="rId3"/>
    <p:sldId id="297" r:id="rId4"/>
    <p:sldId id="306" r:id="rId5"/>
    <p:sldId id="309" r:id="rId6"/>
    <p:sldId id="308" r:id="rId7"/>
    <p:sldId id="307" r:id="rId8"/>
    <p:sldId id="305" r:id="rId9"/>
    <p:sldId id="298" r:id="rId10"/>
    <p:sldId id="299" r:id="rId11"/>
    <p:sldId id="304" r:id="rId12"/>
    <p:sldId id="303" r:id="rId13"/>
    <p:sldId id="301" r:id="rId14"/>
    <p:sldId id="302" r:id="rId15"/>
    <p:sldId id="300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295" r:id="rId33"/>
    <p:sldId id="296" r:id="rId34"/>
  </p:sldIdLst>
  <p:sldSz cx="9144000" cy="6858000" type="screen4x3"/>
  <p:notesSz cx="6858000" cy="9144000"/>
  <p:custShowLst>
    <p:custShow name="Özel Gösteri 1" id="0">
      <p:sldLst>
        <p:sld r:id="rId2"/>
      </p:sldLst>
    </p:custShow>
  </p:custShow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  <a:srgbClr val="FF3300"/>
    <a:srgbClr val="66FF33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6" autoAdjust="0"/>
    <p:restoredTop sz="83577" autoAdjust="0"/>
  </p:normalViewPr>
  <p:slideViewPr>
    <p:cSldViewPr>
      <p:cViewPr varScale="1">
        <p:scale>
          <a:sx n="36" d="100"/>
          <a:sy n="36" d="100"/>
        </p:scale>
        <p:origin x="147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A00C99-1412-47E8-9538-F345E6655F2B}" type="datetimeFigureOut">
              <a:rPr lang="tr-TR" smtClean="0"/>
              <a:pPr/>
              <a:t>9.11.2021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EB6325-381B-4EBF-85D3-77D9A3DD721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709487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EB6325-381B-4EBF-85D3-77D9A3DD7211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463911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EB6325-381B-4EBF-85D3-77D9A3DD7211}" type="slidenum">
              <a:rPr lang="tr-TR" smtClean="0"/>
              <a:pPr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334692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EB6325-381B-4EBF-85D3-77D9A3DD7211}" type="slidenum">
              <a:rPr lang="tr-TR" smtClean="0"/>
              <a:pPr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131118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EB6325-381B-4EBF-85D3-77D9A3DD7211}" type="slidenum">
              <a:rPr lang="tr-TR" smtClean="0"/>
              <a:pPr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771699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EB6325-381B-4EBF-85D3-77D9A3DD7211}" type="slidenum">
              <a:rPr lang="tr-TR" smtClean="0"/>
              <a:pPr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902849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EB6325-381B-4EBF-85D3-77D9A3DD7211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15431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EB6325-381B-4EBF-85D3-77D9A3DD7211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094625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EB6325-381B-4EBF-85D3-77D9A3DD7211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375584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EB6325-381B-4EBF-85D3-77D9A3DD7211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529653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EB6325-381B-4EBF-85D3-77D9A3DD7211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630193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EB6325-381B-4EBF-85D3-77D9A3DD7211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15035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EB6325-381B-4EBF-85D3-77D9A3DD7211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198198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EB6325-381B-4EBF-85D3-77D9A3DD7211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218503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EB6325-381B-4EBF-85D3-77D9A3DD7211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42198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şlık Slaydı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49000">
              <a:schemeClr val="tx1"/>
            </a:gs>
            <a:gs pos="78000">
              <a:srgbClr val="FF3300"/>
            </a:gs>
            <a:gs pos="100000">
              <a:srgbClr val="CC33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8862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11/9/2021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Dikdörtgen 12"/>
          <p:cNvSpPr/>
          <p:nvPr/>
        </p:nvSpPr>
        <p:spPr bwMode="auto">
          <a:xfrm>
            <a:off x="189840" y="233264"/>
            <a:ext cx="8774648" cy="6436096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49000">
                <a:schemeClr val="tx1"/>
              </a:gs>
              <a:gs pos="78000">
                <a:srgbClr val="00B0F0"/>
              </a:gs>
              <a:gs pos="100000">
                <a:srgbClr val="0070C0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5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238244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1" r:id="rId1"/>
  </p:sldLayoutIdLst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5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slide" Target="slide16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5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slide" Target="slide16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5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slide" Target="slide16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5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slide" Target="slide16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5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slide" Target="slide16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5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slide" Target="slide16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5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slide" Target="slide16.xml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png"/><Relationship Id="rId4" Type="http://schemas.openxmlformats.org/officeDocument/2006/relationships/slide" Target="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png"/><Relationship Id="rId4" Type="http://schemas.openxmlformats.org/officeDocument/2006/relationships/slide" Target="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png"/><Relationship Id="rId4" Type="http://schemas.openxmlformats.org/officeDocument/2006/relationships/slide" Target="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png"/><Relationship Id="rId4" Type="http://schemas.openxmlformats.org/officeDocument/2006/relationships/slide" Target="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png"/><Relationship Id="rId4" Type="http://schemas.openxmlformats.org/officeDocument/2006/relationships/slide" Target="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png"/><Relationship Id="rId4" Type="http://schemas.openxmlformats.org/officeDocument/2006/relationships/slide" Target="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png"/><Relationship Id="rId4" Type="http://schemas.openxmlformats.org/officeDocument/2006/relationships/slide" Target="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png"/><Relationship Id="rId4" Type="http://schemas.openxmlformats.org/officeDocument/2006/relationships/slide" Target="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png"/><Relationship Id="rId4" Type="http://schemas.openxmlformats.org/officeDocument/2006/relationships/slide" Target="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png"/><Relationship Id="rId4" Type="http://schemas.openxmlformats.org/officeDocument/2006/relationships/slide" Target="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png"/><Relationship Id="rId4" Type="http://schemas.openxmlformats.org/officeDocument/2006/relationships/slide" Target="sl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png"/><Relationship Id="rId4" Type="http://schemas.openxmlformats.org/officeDocument/2006/relationships/slide" Target="sl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png"/><Relationship Id="rId4" Type="http://schemas.openxmlformats.org/officeDocument/2006/relationships/slide" Target="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slide" Target="slide16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png"/><Relationship Id="rId4" Type="http://schemas.openxmlformats.org/officeDocument/2006/relationships/slide" Target="sl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png"/><Relationship Id="rId4" Type="http://schemas.openxmlformats.org/officeDocument/2006/relationships/slide" Target="sl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png"/><Relationship Id="rId4" Type="http://schemas.openxmlformats.org/officeDocument/2006/relationships/slide" Target="slide3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png"/><Relationship Id="rId4" Type="http://schemas.openxmlformats.org/officeDocument/2006/relationships/slide" Target="slide3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5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slide" Target="slide16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slide" Target="slide16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5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slide" Target="slide16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5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slide" Target="slide16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5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slide" Target="slide16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5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slide" Target="slide16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WordArt 2">
            <a:extLst>
              <a:ext uri="{FF2B5EF4-FFF2-40B4-BE49-F238E27FC236}">
                <a16:creationId xmlns:a16="http://schemas.microsoft.com/office/drawing/2014/main" id="{5A9458B8-0020-467B-8AB1-3AEDDF6CEE0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611560" y="1268413"/>
            <a:ext cx="2808288" cy="6477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/>
            <a:r>
              <a:rPr lang="tr-TR" sz="36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Hazırlayan:</a:t>
            </a:r>
          </a:p>
        </p:txBody>
      </p:sp>
      <p:sp>
        <p:nvSpPr>
          <p:cNvPr id="101379" name="WordArt 3">
            <a:extLst>
              <a:ext uri="{FF2B5EF4-FFF2-40B4-BE49-F238E27FC236}">
                <a16:creationId xmlns:a16="http://schemas.microsoft.com/office/drawing/2014/main" id="{837DAC04-E83D-43DD-82CE-BCEF8A6E4CBE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31913" y="1916113"/>
            <a:ext cx="6696075" cy="143986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</a:bodyPr>
          <a:lstStyle/>
          <a:p>
            <a:pPr algn="ctr"/>
            <a:r>
              <a:rPr lang="tr-TR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chemeClr val="bg1"/>
                    </a:gs>
                    <a:gs pos="50000">
                      <a:srgbClr val="FE3E02"/>
                    </a:gs>
                    <a:gs pos="100000">
                      <a:schemeClr val="bg1"/>
                    </a:gs>
                  </a:gsLst>
                  <a:lin ang="5400000" scaled="1"/>
                </a:gradFill>
                <a:effectLst>
                  <a:outerShdw dist="107763" dir="13500000" sx="75000" sy="75000" algn="tl" rotWithShape="0">
                    <a:srgbClr val="868686">
                      <a:alpha val="50000"/>
                    </a:srgbClr>
                  </a:outerShdw>
                </a:effectLst>
                <a:latin typeface="Impact" panose="020B0806030902050204" pitchFamily="34" charset="0"/>
              </a:rPr>
              <a:t>Ayhan AYDIN</a:t>
            </a:r>
          </a:p>
        </p:txBody>
      </p:sp>
      <p:sp>
        <p:nvSpPr>
          <p:cNvPr id="101380" name="WordArt 4">
            <a:extLst>
              <a:ext uri="{FF2B5EF4-FFF2-40B4-BE49-F238E27FC236}">
                <a16:creationId xmlns:a16="http://schemas.microsoft.com/office/drawing/2014/main" id="{C8DCA681-2992-4D25-B073-08F44B0B4D48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39552" y="3717032"/>
            <a:ext cx="7776865" cy="1585193"/>
          </a:xfrm>
          <a:prstGeom prst="rect">
            <a:avLst/>
          </a:prstGeom>
          <a:noFill/>
          <a:ln w="28575">
            <a:noFill/>
          </a:ln>
        </p:spPr>
        <p:txBody>
          <a:bodyPr wrap="none" fromWordArt="1">
            <a:prstTxWarp prst="textFadeUp">
              <a:avLst>
                <a:gd name="adj" fmla="val 9991"/>
              </a:avLst>
            </a:prstTxWarp>
            <a:scene3d>
              <a:camera prst="legacyPerspectiveBottom"/>
              <a:lightRig rig="legacyFlat3" dir="t"/>
            </a:scene3d>
            <a:sp3d extrusionH="121893000" prstMaterial="legacyMatte">
              <a:extrusionClr>
                <a:srgbClr val="3399FF"/>
              </a:extrusionClr>
              <a:contourClr>
                <a:srgbClr val="3399FF"/>
              </a:contourClr>
            </a:sp3d>
          </a:bodyPr>
          <a:lstStyle/>
          <a:p>
            <a:pPr algn="ctr"/>
            <a:r>
              <a:rPr lang="tr-TR" sz="3600" b="1" kern="10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AHMET BALDÖKTÜ İLKOKULU ÖĞRETMENİ</a:t>
            </a:r>
            <a:endParaRPr lang="tr-TR" sz="3600" b="1" kern="1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endParaRPr>
          </a:p>
          <a:p>
            <a:pPr algn="ctr"/>
            <a:r>
              <a:rPr lang="tr-TR" sz="3600" kern="10" dirty="0">
                <a:ln w="12700">
                  <a:round/>
                  <a:headEnd/>
                  <a:tailEnd/>
                </a:ln>
                <a:gradFill rotWithShape="0">
                  <a:gsLst>
                    <a:gs pos="0">
                      <a:srgbClr val="3399FF"/>
                    </a:gs>
                    <a:gs pos="16000">
                      <a:srgbClr val="00CCCC"/>
                    </a:gs>
                    <a:gs pos="47000">
                      <a:srgbClr val="9999FF"/>
                    </a:gs>
                    <a:gs pos="60001">
                      <a:srgbClr val="2E6792"/>
                    </a:gs>
                    <a:gs pos="71001">
                      <a:srgbClr val="3333CC"/>
                    </a:gs>
                    <a:gs pos="81000">
                      <a:srgbClr val="1170FF"/>
                    </a:gs>
                    <a:gs pos="100000">
                      <a:srgbClr val="006699"/>
                    </a:gs>
                  </a:gsLst>
                  <a:lin ang="5400000" scaled="1"/>
                </a:gradFill>
                <a:latin typeface="Arial Black" panose="020B0A04020102020204" pitchFamily="34" charset="0"/>
              </a:rPr>
              <a:t>                 </a:t>
            </a:r>
            <a:r>
              <a:rPr lang="tr-TR" sz="3600" b="1" kern="10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KAYSERİ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4" dur="500"/>
                                        <p:tgtEl>
                                          <p:spTgt spid="1013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7" dur="500"/>
                                        <p:tgtEl>
                                          <p:spTgt spid="1013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0" dur="500"/>
                                        <p:tgtEl>
                                          <p:spTgt spid="1013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Metin kutusu 111"/>
          <p:cNvSpPr txBox="1"/>
          <p:nvPr/>
        </p:nvSpPr>
        <p:spPr>
          <a:xfrm>
            <a:off x="264438" y="476672"/>
            <a:ext cx="8484025" cy="7078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8572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chemeClr val="bg1"/>
                </a:solidFill>
              </a:rPr>
              <a:t>Haydi. Zıt anlamlısını bul.</a:t>
            </a:r>
            <a:endParaRPr lang="tr-TR" sz="4000" b="1" dirty="0">
              <a:solidFill>
                <a:schemeClr val="bg1"/>
              </a:solidFill>
            </a:endParaRPr>
          </a:p>
        </p:txBody>
      </p:sp>
      <p:sp>
        <p:nvSpPr>
          <p:cNvPr id="159" name="Dolu Çerçeve 158"/>
          <p:cNvSpPr/>
          <p:nvPr/>
        </p:nvSpPr>
        <p:spPr>
          <a:xfrm>
            <a:off x="281198" y="1838969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1" name="Dolu Çerçeve 160"/>
          <p:cNvSpPr/>
          <p:nvPr/>
        </p:nvSpPr>
        <p:spPr>
          <a:xfrm>
            <a:off x="4949687" y="1769140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1393837">
            <a:off x="965593" y="2347689"/>
            <a:ext cx="2682494" cy="2682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28855">
            <a:off x="5659504" y="2274457"/>
            <a:ext cx="2616071" cy="2616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olu Çerçeve 8"/>
          <p:cNvSpPr/>
          <p:nvPr/>
        </p:nvSpPr>
        <p:spPr>
          <a:xfrm>
            <a:off x="5364088" y="1338032"/>
            <a:ext cx="3037359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Gündüz</a:t>
            </a:r>
          </a:p>
        </p:txBody>
      </p:sp>
      <p:sp>
        <p:nvSpPr>
          <p:cNvPr id="15" name="Dolu Çerçeve 14"/>
          <p:cNvSpPr/>
          <p:nvPr/>
        </p:nvSpPr>
        <p:spPr>
          <a:xfrm>
            <a:off x="683569" y="1397486"/>
            <a:ext cx="3073092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Gece</a:t>
            </a:r>
          </a:p>
        </p:txBody>
      </p:sp>
      <p:sp>
        <p:nvSpPr>
          <p:cNvPr id="4" name="Dikdörtgen 3">
            <a:hlinkClick r:id="rId5" action="ppaction://hlinksldjump"/>
          </p:cNvPr>
          <p:cNvSpPr/>
          <p:nvPr/>
        </p:nvSpPr>
        <p:spPr>
          <a:xfrm>
            <a:off x="0" y="27460"/>
            <a:ext cx="9144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3" name="Grup 12"/>
          <p:cNvGrpSpPr/>
          <p:nvPr/>
        </p:nvGrpSpPr>
        <p:grpSpPr>
          <a:xfrm>
            <a:off x="3348759" y="4979149"/>
            <a:ext cx="2315382" cy="1661914"/>
            <a:chOff x="3424943" y="4753387"/>
            <a:chExt cx="2315382" cy="1661914"/>
          </a:xfrm>
        </p:grpSpPr>
        <p:pic>
          <p:nvPicPr>
            <p:cNvPr id="14" name="Picture 6" descr="tıkla PNG | Haber Aramızda | Samsun Haberleri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6661" y="4932645"/>
              <a:ext cx="1651946" cy="1482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Metin kutusu 15"/>
            <p:cNvSpPr txBox="1"/>
            <p:nvPr/>
          </p:nvSpPr>
          <p:spPr>
            <a:xfrm>
              <a:off x="3424943" y="4753387"/>
              <a:ext cx="2315382" cy="523220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r>
                <a:rPr lang="tr-TR" sz="2800" b="1" dirty="0"/>
                <a:t>Zıt anlamını</a:t>
              </a:r>
            </a:p>
          </p:txBody>
        </p:sp>
      </p:grpSp>
      <p:pic>
        <p:nvPicPr>
          <p:cNvPr id="5126" name="Picture 6" descr="ISADAMI dan Ok gifleri,Hareketli Ok Gifleri aşağıyı gösteren el işaret,  Güzel ilginç Gifler, Ok işar | Goktepeliler.com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14963" y="5364354"/>
            <a:ext cx="1286484" cy="11906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kış Çizelgesi: Öteki İşlem 4">
            <a:hlinkClick r:id="" action="ppaction://hlinkshowjump?jump=nextslide"/>
          </p:cNvPr>
          <p:cNvSpPr/>
          <p:nvPr/>
        </p:nvSpPr>
        <p:spPr>
          <a:xfrm>
            <a:off x="5868144" y="5502369"/>
            <a:ext cx="1656184" cy="950967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solidFill>
                  <a:schemeClr val="bg1"/>
                </a:solidFill>
              </a:rPr>
              <a:t>YENİ SORU</a:t>
            </a:r>
          </a:p>
        </p:txBody>
      </p:sp>
    </p:spTree>
    <p:extLst>
      <p:ext uri="{BB962C8B-B14F-4D97-AF65-F5344CB8AC3E}">
        <p14:creationId xmlns:p14="http://schemas.microsoft.com/office/powerpoint/2010/main" val="2871549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59" grpId="0" animBg="1"/>
      <p:bldP spid="161" grpId="0" animBg="1"/>
      <p:bldP spid="9" grpId="0" animBg="1"/>
      <p:bldP spid="15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Metin kutusu 111"/>
          <p:cNvSpPr txBox="1"/>
          <p:nvPr/>
        </p:nvSpPr>
        <p:spPr>
          <a:xfrm>
            <a:off x="264438" y="476672"/>
            <a:ext cx="8484025" cy="7078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8572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chemeClr val="bg1"/>
                </a:solidFill>
              </a:rPr>
              <a:t>Haydi. Zıt anlamlısını bul.</a:t>
            </a:r>
            <a:endParaRPr lang="tr-TR" sz="4000" b="1" dirty="0">
              <a:solidFill>
                <a:schemeClr val="bg1"/>
              </a:solidFill>
            </a:endParaRPr>
          </a:p>
        </p:txBody>
      </p:sp>
      <p:sp>
        <p:nvSpPr>
          <p:cNvPr id="159" name="Dolu Çerçeve 158"/>
          <p:cNvSpPr/>
          <p:nvPr/>
        </p:nvSpPr>
        <p:spPr>
          <a:xfrm>
            <a:off x="281198" y="1838969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1" name="Dolu Çerçeve 160"/>
          <p:cNvSpPr/>
          <p:nvPr/>
        </p:nvSpPr>
        <p:spPr>
          <a:xfrm>
            <a:off x="4949687" y="1769140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6465" y="2474510"/>
            <a:ext cx="2273577" cy="2396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68144" y="2372703"/>
            <a:ext cx="2304256" cy="2368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olu Çerçeve 8"/>
          <p:cNvSpPr/>
          <p:nvPr/>
        </p:nvSpPr>
        <p:spPr>
          <a:xfrm>
            <a:off x="5364088" y="1338032"/>
            <a:ext cx="3037359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tok</a:t>
            </a:r>
          </a:p>
        </p:txBody>
      </p:sp>
      <p:sp>
        <p:nvSpPr>
          <p:cNvPr id="15" name="Dolu Çerçeve 14"/>
          <p:cNvSpPr/>
          <p:nvPr/>
        </p:nvSpPr>
        <p:spPr>
          <a:xfrm>
            <a:off x="683569" y="1397486"/>
            <a:ext cx="3073092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aç</a:t>
            </a:r>
          </a:p>
        </p:txBody>
      </p:sp>
      <p:sp>
        <p:nvSpPr>
          <p:cNvPr id="4" name="Dikdörtgen 3">
            <a:hlinkClick r:id="rId5" action="ppaction://hlinksldjump"/>
          </p:cNvPr>
          <p:cNvSpPr/>
          <p:nvPr/>
        </p:nvSpPr>
        <p:spPr>
          <a:xfrm>
            <a:off x="0" y="16388"/>
            <a:ext cx="9144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3" name="Grup 12"/>
          <p:cNvGrpSpPr/>
          <p:nvPr/>
        </p:nvGrpSpPr>
        <p:grpSpPr>
          <a:xfrm>
            <a:off x="3348759" y="4979149"/>
            <a:ext cx="2315382" cy="1661914"/>
            <a:chOff x="3424943" y="4753387"/>
            <a:chExt cx="2315382" cy="1661914"/>
          </a:xfrm>
        </p:grpSpPr>
        <p:pic>
          <p:nvPicPr>
            <p:cNvPr id="14" name="Picture 6" descr="tıkla PNG | Haber Aramızda | Samsun Haberleri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6661" y="4932645"/>
              <a:ext cx="1651946" cy="1482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Metin kutusu 15"/>
            <p:cNvSpPr txBox="1"/>
            <p:nvPr/>
          </p:nvSpPr>
          <p:spPr>
            <a:xfrm>
              <a:off x="3424943" y="4753387"/>
              <a:ext cx="2315382" cy="523220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r>
                <a:rPr lang="tr-TR" sz="2800" b="1" dirty="0"/>
                <a:t>Zıt anlamını</a:t>
              </a:r>
            </a:p>
          </p:txBody>
        </p:sp>
      </p:grpSp>
      <p:pic>
        <p:nvPicPr>
          <p:cNvPr id="5126" name="Picture 6" descr="ISADAMI dan Ok gifleri,Hareketli Ok Gifleri aşağıyı gösteren el işaret,  Güzel ilginç Gifler, Ok işar | Goktepeliler.com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14963" y="5364354"/>
            <a:ext cx="1286484" cy="11906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kış Çizelgesi: Öteki İşlem 4">
            <a:hlinkClick r:id="" action="ppaction://hlinkshowjump?jump=nextslide"/>
          </p:cNvPr>
          <p:cNvSpPr/>
          <p:nvPr/>
        </p:nvSpPr>
        <p:spPr>
          <a:xfrm>
            <a:off x="5868144" y="5502369"/>
            <a:ext cx="1656184" cy="950967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solidFill>
                  <a:schemeClr val="bg1"/>
                </a:solidFill>
              </a:rPr>
              <a:t>YENİ SORU</a:t>
            </a:r>
          </a:p>
        </p:txBody>
      </p:sp>
    </p:spTree>
    <p:extLst>
      <p:ext uri="{BB962C8B-B14F-4D97-AF65-F5344CB8AC3E}">
        <p14:creationId xmlns:p14="http://schemas.microsoft.com/office/powerpoint/2010/main" val="2050033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59" grpId="0" animBg="1"/>
      <p:bldP spid="161" grpId="0" animBg="1"/>
      <p:bldP spid="9" grpId="0" animBg="1"/>
      <p:bldP spid="15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Metin kutusu 111"/>
          <p:cNvSpPr txBox="1"/>
          <p:nvPr/>
        </p:nvSpPr>
        <p:spPr>
          <a:xfrm>
            <a:off x="264438" y="476672"/>
            <a:ext cx="8484025" cy="7078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8572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chemeClr val="bg1"/>
                </a:solidFill>
              </a:rPr>
              <a:t>Haydi. Zıt anlamlısını bul.</a:t>
            </a:r>
            <a:endParaRPr lang="tr-TR" sz="4000" b="1" dirty="0">
              <a:solidFill>
                <a:schemeClr val="bg1"/>
              </a:solidFill>
            </a:endParaRPr>
          </a:p>
        </p:txBody>
      </p:sp>
      <p:sp>
        <p:nvSpPr>
          <p:cNvPr id="159" name="Dolu Çerçeve 158"/>
          <p:cNvSpPr/>
          <p:nvPr/>
        </p:nvSpPr>
        <p:spPr>
          <a:xfrm>
            <a:off x="281198" y="1838969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1" name="Dolu Çerçeve 160"/>
          <p:cNvSpPr/>
          <p:nvPr/>
        </p:nvSpPr>
        <p:spPr>
          <a:xfrm>
            <a:off x="4949687" y="1769140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91680" y="2757482"/>
            <a:ext cx="1512168" cy="1593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56176" y="3320033"/>
            <a:ext cx="1584176" cy="38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olu Çerçeve 8"/>
          <p:cNvSpPr/>
          <p:nvPr/>
        </p:nvSpPr>
        <p:spPr>
          <a:xfrm>
            <a:off x="5364088" y="1338032"/>
            <a:ext cx="3037359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Eksi</a:t>
            </a:r>
          </a:p>
        </p:txBody>
      </p:sp>
      <p:sp>
        <p:nvSpPr>
          <p:cNvPr id="15" name="Dolu Çerçeve 14"/>
          <p:cNvSpPr/>
          <p:nvPr/>
        </p:nvSpPr>
        <p:spPr>
          <a:xfrm>
            <a:off x="683569" y="1397486"/>
            <a:ext cx="3073092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artı</a:t>
            </a:r>
          </a:p>
        </p:txBody>
      </p:sp>
      <p:sp>
        <p:nvSpPr>
          <p:cNvPr id="4" name="Dikdörtgen 3">
            <a:hlinkClick r:id="rId5" action="ppaction://hlinksldjump"/>
          </p:cNvPr>
          <p:cNvSpPr/>
          <p:nvPr/>
        </p:nvSpPr>
        <p:spPr>
          <a:xfrm>
            <a:off x="11072" y="85318"/>
            <a:ext cx="9144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3" name="Grup 12"/>
          <p:cNvGrpSpPr/>
          <p:nvPr/>
        </p:nvGrpSpPr>
        <p:grpSpPr>
          <a:xfrm>
            <a:off x="3348759" y="4979149"/>
            <a:ext cx="2315382" cy="1661914"/>
            <a:chOff x="3424943" y="4753387"/>
            <a:chExt cx="2315382" cy="1661914"/>
          </a:xfrm>
        </p:grpSpPr>
        <p:pic>
          <p:nvPicPr>
            <p:cNvPr id="14" name="Picture 6" descr="tıkla PNG | Haber Aramızda | Samsun Haberleri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6661" y="4932645"/>
              <a:ext cx="1651946" cy="1482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Metin kutusu 15"/>
            <p:cNvSpPr txBox="1"/>
            <p:nvPr/>
          </p:nvSpPr>
          <p:spPr>
            <a:xfrm>
              <a:off x="3424943" y="4753387"/>
              <a:ext cx="2315382" cy="523220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r>
                <a:rPr lang="tr-TR" sz="2800" b="1" dirty="0"/>
                <a:t>Zıt anlamını</a:t>
              </a:r>
            </a:p>
          </p:txBody>
        </p:sp>
      </p:grpSp>
      <p:pic>
        <p:nvPicPr>
          <p:cNvPr id="5126" name="Picture 6" descr="ISADAMI dan Ok gifleri,Hareketli Ok Gifleri aşağıyı gösteren el işaret,  Güzel ilginç Gifler, Ok işar | Goktepeliler.com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14963" y="5364354"/>
            <a:ext cx="1286484" cy="11906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kış Çizelgesi: Öteki İşlem 4">
            <a:hlinkClick r:id="" action="ppaction://hlinkshowjump?jump=nextslide"/>
          </p:cNvPr>
          <p:cNvSpPr/>
          <p:nvPr/>
        </p:nvSpPr>
        <p:spPr>
          <a:xfrm>
            <a:off x="5868144" y="5502369"/>
            <a:ext cx="1656184" cy="950967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solidFill>
                  <a:schemeClr val="bg1"/>
                </a:solidFill>
              </a:rPr>
              <a:t>YENİ SORU</a:t>
            </a:r>
          </a:p>
        </p:txBody>
      </p:sp>
    </p:spTree>
    <p:extLst>
      <p:ext uri="{BB962C8B-B14F-4D97-AF65-F5344CB8AC3E}">
        <p14:creationId xmlns:p14="http://schemas.microsoft.com/office/powerpoint/2010/main" val="41640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59" grpId="0" animBg="1"/>
      <p:bldP spid="161" grpId="0" animBg="1"/>
      <p:bldP spid="9" grpId="0" animBg="1"/>
      <p:bldP spid="15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Metin kutusu 111"/>
          <p:cNvSpPr txBox="1"/>
          <p:nvPr/>
        </p:nvSpPr>
        <p:spPr>
          <a:xfrm>
            <a:off x="264438" y="476672"/>
            <a:ext cx="8484025" cy="7078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8572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chemeClr val="bg1"/>
                </a:solidFill>
              </a:rPr>
              <a:t>Haydi. Zıt anlamlısını bul.</a:t>
            </a:r>
            <a:endParaRPr lang="tr-TR" sz="4000" b="1" dirty="0">
              <a:solidFill>
                <a:schemeClr val="bg1"/>
              </a:solidFill>
            </a:endParaRPr>
          </a:p>
        </p:txBody>
      </p:sp>
      <p:sp>
        <p:nvSpPr>
          <p:cNvPr id="159" name="Dolu Çerçeve 158"/>
          <p:cNvSpPr/>
          <p:nvPr/>
        </p:nvSpPr>
        <p:spPr>
          <a:xfrm>
            <a:off x="281198" y="1838969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1" name="Dolu Çerçeve 160"/>
          <p:cNvSpPr/>
          <p:nvPr/>
        </p:nvSpPr>
        <p:spPr>
          <a:xfrm>
            <a:off x="4949687" y="1769140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91680" y="2320117"/>
            <a:ext cx="1512168" cy="2468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40051" y="2311070"/>
            <a:ext cx="1485432" cy="2486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olu Çerçeve 8"/>
          <p:cNvSpPr/>
          <p:nvPr/>
        </p:nvSpPr>
        <p:spPr>
          <a:xfrm>
            <a:off x="5364088" y="1338032"/>
            <a:ext cx="3037359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Dolu</a:t>
            </a:r>
          </a:p>
        </p:txBody>
      </p:sp>
      <p:sp>
        <p:nvSpPr>
          <p:cNvPr id="15" name="Dolu Çerçeve 14"/>
          <p:cNvSpPr/>
          <p:nvPr/>
        </p:nvSpPr>
        <p:spPr>
          <a:xfrm>
            <a:off x="683569" y="1397486"/>
            <a:ext cx="3073092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Boş</a:t>
            </a:r>
          </a:p>
        </p:txBody>
      </p:sp>
      <p:sp>
        <p:nvSpPr>
          <p:cNvPr id="4" name="Dikdörtgen 3">
            <a:hlinkClick r:id="rId5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3" name="Grup 12"/>
          <p:cNvGrpSpPr/>
          <p:nvPr/>
        </p:nvGrpSpPr>
        <p:grpSpPr>
          <a:xfrm>
            <a:off x="3348759" y="4979149"/>
            <a:ext cx="2315382" cy="1661914"/>
            <a:chOff x="3424943" y="4753387"/>
            <a:chExt cx="2315382" cy="1661914"/>
          </a:xfrm>
        </p:grpSpPr>
        <p:pic>
          <p:nvPicPr>
            <p:cNvPr id="14" name="Picture 6" descr="tıkla PNG | Haber Aramızda | Samsun Haberleri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6661" y="4932645"/>
              <a:ext cx="1651946" cy="1482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Metin kutusu 15"/>
            <p:cNvSpPr txBox="1"/>
            <p:nvPr/>
          </p:nvSpPr>
          <p:spPr>
            <a:xfrm>
              <a:off x="3424943" y="4753387"/>
              <a:ext cx="2315382" cy="523220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r>
                <a:rPr lang="tr-TR" sz="2800" b="1" dirty="0"/>
                <a:t>Zıt anlamını</a:t>
              </a:r>
            </a:p>
          </p:txBody>
        </p:sp>
      </p:grpSp>
      <p:pic>
        <p:nvPicPr>
          <p:cNvPr id="5126" name="Picture 6" descr="ISADAMI dan Ok gifleri,Hareketli Ok Gifleri aşağıyı gösteren el işaret,  Güzel ilginç Gifler, Ok işar | Goktepeliler.com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14963" y="5364354"/>
            <a:ext cx="1286484" cy="11906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kış Çizelgesi: Öteki İşlem 4">
            <a:hlinkClick r:id="" action="ppaction://hlinkshowjump?jump=nextslide"/>
          </p:cNvPr>
          <p:cNvSpPr/>
          <p:nvPr/>
        </p:nvSpPr>
        <p:spPr>
          <a:xfrm>
            <a:off x="5868144" y="5502369"/>
            <a:ext cx="1656184" cy="950967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solidFill>
                  <a:schemeClr val="bg1"/>
                </a:solidFill>
              </a:rPr>
              <a:t>YENİ SORU</a:t>
            </a:r>
          </a:p>
        </p:txBody>
      </p:sp>
    </p:spTree>
    <p:extLst>
      <p:ext uri="{BB962C8B-B14F-4D97-AF65-F5344CB8AC3E}">
        <p14:creationId xmlns:p14="http://schemas.microsoft.com/office/powerpoint/2010/main" val="3948057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59" grpId="0" animBg="1"/>
      <p:bldP spid="161" grpId="0" animBg="1"/>
      <p:bldP spid="9" grpId="0" animBg="1"/>
      <p:bldP spid="15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Metin kutusu 111"/>
          <p:cNvSpPr txBox="1"/>
          <p:nvPr/>
        </p:nvSpPr>
        <p:spPr>
          <a:xfrm>
            <a:off x="264438" y="476672"/>
            <a:ext cx="8484025" cy="7078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8572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chemeClr val="bg1"/>
                </a:solidFill>
              </a:rPr>
              <a:t>Haydi. Zıt anlamlısını bul.</a:t>
            </a:r>
            <a:endParaRPr lang="tr-TR" sz="4000" b="1" dirty="0">
              <a:solidFill>
                <a:schemeClr val="bg1"/>
              </a:solidFill>
            </a:endParaRPr>
          </a:p>
        </p:txBody>
      </p:sp>
      <p:sp>
        <p:nvSpPr>
          <p:cNvPr id="159" name="Dolu Çerçeve 158"/>
          <p:cNvSpPr/>
          <p:nvPr/>
        </p:nvSpPr>
        <p:spPr>
          <a:xfrm>
            <a:off x="281198" y="1838969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1" name="Dolu Çerçeve 160"/>
          <p:cNvSpPr/>
          <p:nvPr/>
        </p:nvSpPr>
        <p:spPr>
          <a:xfrm>
            <a:off x="4949687" y="1769140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90416" y="2361798"/>
            <a:ext cx="1657079" cy="2432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04311" y="2340143"/>
            <a:ext cx="1370958" cy="2303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olu Çerçeve 8"/>
          <p:cNvSpPr/>
          <p:nvPr/>
        </p:nvSpPr>
        <p:spPr>
          <a:xfrm>
            <a:off x="5364088" y="1338032"/>
            <a:ext cx="3037359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Sıcak</a:t>
            </a:r>
          </a:p>
        </p:txBody>
      </p:sp>
      <p:sp>
        <p:nvSpPr>
          <p:cNvPr id="15" name="Dolu Çerçeve 14"/>
          <p:cNvSpPr/>
          <p:nvPr/>
        </p:nvSpPr>
        <p:spPr>
          <a:xfrm>
            <a:off x="683569" y="1397486"/>
            <a:ext cx="3073092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Soğuk</a:t>
            </a:r>
          </a:p>
        </p:txBody>
      </p:sp>
      <p:sp>
        <p:nvSpPr>
          <p:cNvPr id="4" name="Dikdörtgen 3">
            <a:hlinkClick r:id="rId5" action="ppaction://hlinksldjump"/>
          </p:cNvPr>
          <p:cNvSpPr/>
          <p:nvPr/>
        </p:nvSpPr>
        <p:spPr>
          <a:xfrm>
            <a:off x="0" y="-15143"/>
            <a:ext cx="9144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3" name="Grup 12"/>
          <p:cNvGrpSpPr/>
          <p:nvPr/>
        </p:nvGrpSpPr>
        <p:grpSpPr>
          <a:xfrm>
            <a:off x="3348759" y="4979149"/>
            <a:ext cx="2315382" cy="1661914"/>
            <a:chOff x="3424943" y="4753387"/>
            <a:chExt cx="2315382" cy="1661914"/>
          </a:xfrm>
        </p:grpSpPr>
        <p:pic>
          <p:nvPicPr>
            <p:cNvPr id="14" name="Picture 6" descr="tıkla PNG | Haber Aramızda | Samsun Haberleri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6661" y="4932645"/>
              <a:ext cx="1651946" cy="1482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Metin kutusu 15"/>
            <p:cNvSpPr txBox="1"/>
            <p:nvPr/>
          </p:nvSpPr>
          <p:spPr>
            <a:xfrm>
              <a:off x="3424943" y="4753387"/>
              <a:ext cx="2315382" cy="523220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r>
                <a:rPr lang="tr-TR" sz="2800" b="1" dirty="0"/>
                <a:t>Zıt anlamını</a:t>
              </a:r>
            </a:p>
          </p:txBody>
        </p:sp>
      </p:grpSp>
      <p:pic>
        <p:nvPicPr>
          <p:cNvPr id="5126" name="Picture 6" descr="ISADAMI dan Ok gifleri,Hareketli Ok Gifleri aşağıyı gösteren el işaret,  Güzel ilginç Gifler, Ok işar | Goktepeliler.com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14963" y="5364354"/>
            <a:ext cx="1286484" cy="11906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kış Çizelgesi: Öteki İşlem 4">
            <a:hlinkClick r:id="" action="ppaction://hlinkshowjump?jump=nextslide"/>
          </p:cNvPr>
          <p:cNvSpPr/>
          <p:nvPr/>
        </p:nvSpPr>
        <p:spPr>
          <a:xfrm>
            <a:off x="5868144" y="5502369"/>
            <a:ext cx="1656184" cy="950967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solidFill>
                  <a:schemeClr val="bg1"/>
                </a:solidFill>
              </a:rPr>
              <a:t>YENİ SORU</a:t>
            </a:r>
          </a:p>
        </p:txBody>
      </p:sp>
    </p:spTree>
    <p:extLst>
      <p:ext uri="{BB962C8B-B14F-4D97-AF65-F5344CB8AC3E}">
        <p14:creationId xmlns:p14="http://schemas.microsoft.com/office/powerpoint/2010/main" val="3117044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59" grpId="0" animBg="1"/>
      <p:bldP spid="161" grpId="0" animBg="1"/>
      <p:bldP spid="9" grpId="0" animBg="1"/>
      <p:bldP spid="15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Metin kutusu 111"/>
          <p:cNvSpPr txBox="1"/>
          <p:nvPr/>
        </p:nvSpPr>
        <p:spPr>
          <a:xfrm>
            <a:off x="264438" y="476672"/>
            <a:ext cx="8484025" cy="7078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8572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chemeClr val="bg1"/>
                </a:solidFill>
              </a:rPr>
              <a:t>Haydi. Zıt anlamlısını bul.</a:t>
            </a:r>
            <a:endParaRPr lang="tr-TR" sz="4000" b="1" dirty="0">
              <a:solidFill>
                <a:schemeClr val="bg1"/>
              </a:solidFill>
            </a:endParaRPr>
          </a:p>
        </p:txBody>
      </p:sp>
      <p:sp>
        <p:nvSpPr>
          <p:cNvPr id="159" name="Dolu Çerçeve 158"/>
          <p:cNvSpPr/>
          <p:nvPr/>
        </p:nvSpPr>
        <p:spPr>
          <a:xfrm>
            <a:off x="281198" y="1838969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1" name="Dolu Çerçeve 160"/>
          <p:cNvSpPr/>
          <p:nvPr/>
        </p:nvSpPr>
        <p:spPr>
          <a:xfrm>
            <a:off x="4949687" y="1769140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6342" y="2151727"/>
            <a:ext cx="2312471" cy="3212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76256" y="2157375"/>
            <a:ext cx="1469407" cy="3499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olu Çerçeve 8"/>
          <p:cNvSpPr/>
          <p:nvPr/>
        </p:nvSpPr>
        <p:spPr>
          <a:xfrm>
            <a:off x="5364088" y="1338032"/>
            <a:ext cx="3037359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Bekar</a:t>
            </a:r>
          </a:p>
        </p:txBody>
      </p:sp>
      <p:sp>
        <p:nvSpPr>
          <p:cNvPr id="15" name="Dolu Çerçeve 14"/>
          <p:cNvSpPr/>
          <p:nvPr/>
        </p:nvSpPr>
        <p:spPr>
          <a:xfrm>
            <a:off x="683569" y="1397486"/>
            <a:ext cx="3073092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Evli</a:t>
            </a:r>
          </a:p>
        </p:txBody>
      </p:sp>
      <p:sp>
        <p:nvSpPr>
          <p:cNvPr id="4" name="Dikdörtgen 3">
            <a:hlinkClick r:id="rId5" action="ppaction://hlinksldjump"/>
          </p:cNvPr>
          <p:cNvSpPr/>
          <p:nvPr/>
        </p:nvSpPr>
        <p:spPr>
          <a:xfrm>
            <a:off x="0" y="68332"/>
            <a:ext cx="9144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3" name="Grup 12"/>
          <p:cNvGrpSpPr/>
          <p:nvPr/>
        </p:nvGrpSpPr>
        <p:grpSpPr>
          <a:xfrm>
            <a:off x="3348759" y="4979149"/>
            <a:ext cx="2315382" cy="1661914"/>
            <a:chOff x="3424943" y="4753387"/>
            <a:chExt cx="2315382" cy="1661914"/>
          </a:xfrm>
        </p:grpSpPr>
        <p:pic>
          <p:nvPicPr>
            <p:cNvPr id="14" name="Picture 6" descr="tıkla PNG | Haber Aramızda | Samsun Haberleri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6661" y="4932645"/>
              <a:ext cx="1651946" cy="1482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Metin kutusu 15"/>
            <p:cNvSpPr txBox="1"/>
            <p:nvPr/>
          </p:nvSpPr>
          <p:spPr>
            <a:xfrm>
              <a:off x="3424943" y="4753387"/>
              <a:ext cx="2315382" cy="523220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r>
                <a:rPr lang="tr-TR" sz="2800" b="1" dirty="0"/>
                <a:t>Zıt anlamını</a:t>
              </a:r>
            </a:p>
          </p:txBody>
        </p:sp>
      </p:grpSp>
      <p:pic>
        <p:nvPicPr>
          <p:cNvPr id="5126" name="Picture 6" descr="ISADAMI dan Ok gifleri,Hareketli Ok Gifleri aşağıyı gösteren el işaret,  Güzel ilginç Gifler, Ok işar | Goktepeliler.com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14963" y="5364354"/>
            <a:ext cx="1286484" cy="11906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kış Çizelgesi: Öteki İşlem 4">
            <a:hlinkClick r:id="" action="ppaction://hlinkshowjump?jump=nextslide"/>
          </p:cNvPr>
          <p:cNvSpPr/>
          <p:nvPr/>
        </p:nvSpPr>
        <p:spPr>
          <a:xfrm>
            <a:off x="5868144" y="5502369"/>
            <a:ext cx="1656184" cy="950967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solidFill>
                  <a:schemeClr val="bg1"/>
                </a:solidFill>
              </a:rPr>
              <a:t>YENİ SORU</a:t>
            </a:r>
          </a:p>
        </p:txBody>
      </p:sp>
    </p:spTree>
    <p:extLst>
      <p:ext uri="{BB962C8B-B14F-4D97-AF65-F5344CB8AC3E}">
        <p14:creationId xmlns:p14="http://schemas.microsoft.com/office/powerpoint/2010/main" val="1752953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59" grpId="0" animBg="1"/>
      <p:bldP spid="161" grpId="0" animBg="1"/>
      <p:bldP spid="9" grpId="0" animBg="1"/>
      <p:bldP spid="15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Metin kutusu 111"/>
          <p:cNvSpPr txBox="1"/>
          <p:nvPr/>
        </p:nvSpPr>
        <p:spPr>
          <a:xfrm>
            <a:off x="264438" y="476672"/>
            <a:ext cx="8484025" cy="7078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8572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chemeClr val="bg1"/>
                </a:solidFill>
              </a:rPr>
              <a:t>Haydi. Zıt anlamlısını bul.</a:t>
            </a:r>
            <a:endParaRPr lang="tr-TR" sz="4000" b="1" dirty="0">
              <a:solidFill>
                <a:schemeClr val="bg1"/>
              </a:solidFill>
            </a:endParaRPr>
          </a:p>
        </p:txBody>
      </p:sp>
      <p:sp>
        <p:nvSpPr>
          <p:cNvPr id="159" name="Dolu Çerçeve 158"/>
          <p:cNvSpPr/>
          <p:nvPr/>
        </p:nvSpPr>
        <p:spPr>
          <a:xfrm>
            <a:off x="281198" y="1838969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1" name="Dolu Çerçeve 160"/>
          <p:cNvSpPr/>
          <p:nvPr/>
        </p:nvSpPr>
        <p:spPr>
          <a:xfrm>
            <a:off x="4949687" y="1769140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66" name="Picture 42" descr="Clipart Kısa Bıyıklı Komik Şişman Adam - Şişman Çizgi Film Karakterleri -  Png Download - Large Size Png Image - Pik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14" y="2286601"/>
            <a:ext cx="2318084" cy="2584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 descr="child clipart - Clip Art Library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5263" y="2060954"/>
            <a:ext cx="1368151" cy="2810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olu Çerçeve 8"/>
          <p:cNvSpPr/>
          <p:nvPr/>
        </p:nvSpPr>
        <p:spPr>
          <a:xfrm>
            <a:off x="5364088" y="1338032"/>
            <a:ext cx="3037359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Zayıf</a:t>
            </a:r>
          </a:p>
        </p:txBody>
      </p:sp>
      <p:sp>
        <p:nvSpPr>
          <p:cNvPr id="15" name="Dolu Çerçeve 14"/>
          <p:cNvSpPr/>
          <p:nvPr/>
        </p:nvSpPr>
        <p:spPr>
          <a:xfrm>
            <a:off x="683569" y="1397486"/>
            <a:ext cx="3073092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Şişman</a:t>
            </a:r>
          </a:p>
        </p:txBody>
      </p:sp>
      <p:sp>
        <p:nvSpPr>
          <p:cNvPr id="4" name="Dikdörtgen 3">
            <a:hlinkClick r:id="rId5" action="ppaction://hlinksldjump"/>
          </p:cNvPr>
          <p:cNvSpPr/>
          <p:nvPr/>
        </p:nvSpPr>
        <p:spPr>
          <a:xfrm>
            <a:off x="16647" y="0"/>
            <a:ext cx="9144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3" name="Grup 12"/>
          <p:cNvGrpSpPr/>
          <p:nvPr/>
        </p:nvGrpSpPr>
        <p:grpSpPr>
          <a:xfrm>
            <a:off x="3348759" y="4979149"/>
            <a:ext cx="2315382" cy="1661914"/>
            <a:chOff x="3424943" y="4753387"/>
            <a:chExt cx="2315382" cy="1661914"/>
          </a:xfrm>
        </p:grpSpPr>
        <p:pic>
          <p:nvPicPr>
            <p:cNvPr id="14" name="Picture 6" descr="tıkla PNG | Haber Aramızda | Samsun Haberleri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6661" y="4932645"/>
              <a:ext cx="1651946" cy="1482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Metin kutusu 15"/>
            <p:cNvSpPr txBox="1"/>
            <p:nvPr/>
          </p:nvSpPr>
          <p:spPr>
            <a:xfrm>
              <a:off x="3424943" y="4753387"/>
              <a:ext cx="2315382" cy="523220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r>
                <a:rPr lang="tr-TR" sz="2800" b="1" dirty="0"/>
                <a:t>Zıt anlamını</a:t>
              </a:r>
            </a:p>
          </p:txBody>
        </p:sp>
      </p:grpSp>
      <p:pic>
        <p:nvPicPr>
          <p:cNvPr id="5126" name="Picture 6" descr="ISADAMI dan Ok gifleri,Hareketli Ok Gifleri aşağıyı gösteren el işaret,  Güzel ilginç Gifler, Ok işar | Goktepeliler.com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14963" y="5364354"/>
            <a:ext cx="1286484" cy="11906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kış Çizelgesi: Öteki İşlem 4">
            <a:hlinkClick r:id="" action="ppaction://hlinkshowjump?jump=nextslide"/>
          </p:cNvPr>
          <p:cNvSpPr/>
          <p:nvPr/>
        </p:nvSpPr>
        <p:spPr>
          <a:xfrm>
            <a:off x="5868144" y="5502369"/>
            <a:ext cx="1656184" cy="950967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solidFill>
                  <a:schemeClr val="bg1"/>
                </a:solidFill>
              </a:rPr>
              <a:t>YENİ SORU</a:t>
            </a:r>
          </a:p>
        </p:txBody>
      </p:sp>
    </p:spTree>
    <p:extLst>
      <p:ext uri="{BB962C8B-B14F-4D97-AF65-F5344CB8AC3E}">
        <p14:creationId xmlns:p14="http://schemas.microsoft.com/office/powerpoint/2010/main" val="2348974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59" grpId="0" animBg="1"/>
      <p:bldP spid="161" grpId="0" animBg="1"/>
      <p:bldP spid="9" grpId="0" animBg="1"/>
      <p:bldP spid="15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Metin kutusu 111"/>
          <p:cNvSpPr txBox="1"/>
          <p:nvPr/>
        </p:nvSpPr>
        <p:spPr>
          <a:xfrm>
            <a:off x="264438" y="476672"/>
            <a:ext cx="8484025" cy="7078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8572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chemeClr val="bg1"/>
                </a:solidFill>
              </a:rPr>
              <a:t>Haydi. Zıt anlamlısını bul.</a:t>
            </a:r>
            <a:endParaRPr lang="tr-TR" sz="4000" b="1" dirty="0">
              <a:solidFill>
                <a:schemeClr val="bg1"/>
              </a:solidFill>
            </a:endParaRPr>
          </a:p>
        </p:txBody>
      </p:sp>
      <p:sp>
        <p:nvSpPr>
          <p:cNvPr id="159" name="Dolu Çerçeve 158"/>
          <p:cNvSpPr/>
          <p:nvPr/>
        </p:nvSpPr>
        <p:spPr>
          <a:xfrm>
            <a:off x="281198" y="1838969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1" name="Dolu Çerçeve 160"/>
          <p:cNvSpPr/>
          <p:nvPr/>
        </p:nvSpPr>
        <p:spPr>
          <a:xfrm>
            <a:off x="4949687" y="1769140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9975" y="2261582"/>
            <a:ext cx="3623134" cy="2558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64141" y="2336762"/>
            <a:ext cx="2386270" cy="242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olu Çerçeve 8"/>
          <p:cNvSpPr/>
          <p:nvPr/>
        </p:nvSpPr>
        <p:spPr>
          <a:xfrm>
            <a:off x="5364088" y="1338032"/>
            <a:ext cx="3037359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üzgün</a:t>
            </a:r>
          </a:p>
        </p:txBody>
      </p:sp>
      <p:sp>
        <p:nvSpPr>
          <p:cNvPr id="15" name="Dolu Çerçeve 14"/>
          <p:cNvSpPr/>
          <p:nvPr/>
        </p:nvSpPr>
        <p:spPr>
          <a:xfrm>
            <a:off x="683569" y="1397486"/>
            <a:ext cx="3073092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mutlu</a:t>
            </a:r>
          </a:p>
        </p:txBody>
      </p:sp>
      <p:sp>
        <p:nvSpPr>
          <p:cNvPr id="4" name="Dikdörtgen 3">
            <a:hlinkClick r:id="rId4" action="ppaction://hlinksldjump"/>
          </p:cNvPr>
          <p:cNvSpPr/>
          <p:nvPr/>
        </p:nvSpPr>
        <p:spPr>
          <a:xfrm>
            <a:off x="33657" y="13821"/>
            <a:ext cx="9144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3" name="Grup 12"/>
          <p:cNvGrpSpPr/>
          <p:nvPr/>
        </p:nvGrpSpPr>
        <p:grpSpPr>
          <a:xfrm>
            <a:off x="3348759" y="4979149"/>
            <a:ext cx="2315382" cy="1661914"/>
            <a:chOff x="3424943" y="4753387"/>
            <a:chExt cx="2315382" cy="1661914"/>
          </a:xfrm>
        </p:grpSpPr>
        <p:pic>
          <p:nvPicPr>
            <p:cNvPr id="14" name="Picture 6" descr="tıkla PNG | Haber Aramızda | Samsun Haberleri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6661" y="4932645"/>
              <a:ext cx="1651946" cy="1482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Metin kutusu 15"/>
            <p:cNvSpPr txBox="1"/>
            <p:nvPr/>
          </p:nvSpPr>
          <p:spPr>
            <a:xfrm>
              <a:off x="3424943" y="4753387"/>
              <a:ext cx="2315382" cy="523220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r>
                <a:rPr lang="tr-TR" sz="2800" b="1" dirty="0"/>
                <a:t>Zıt anlamını</a:t>
              </a:r>
            </a:p>
          </p:txBody>
        </p:sp>
      </p:grpSp>
      <p:pic>
        <p:nvPicPr>
          <p:cNvPr id="17" name="Picture 6" descr="ISADAMI dan Ok gifleri,Hareketli Ok Gifleri aşağıyı gösteren el işaret,  Güzel ilginç Gifler, Ok işar | Goktepeliler.com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14963" y="5364354"/>
            <a:ext cx="1286484" cy="11906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Akış Çizelgesi: Öteki İşlem 17">
            <a:hlinkClick r:id="" action="ppaction://hlinkshowjump?jump=nextslide"/>
          </p:cNvPr>
          <p:cNvSpPr/>
          <p:nvPr/>
        </p:nvSpPr>
        <p:spPr>
          <a:xfrm>
            <a:off x="5868144" y="5502369"/>
            <a:ext cx="1656184" cy="950967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solidFill>
                  <a:schemeClr val="bg1"/>
                </a:solidFill>
              </a:rPr>
              <a:t>YENİ SORU</a:t>
            </a:r>
          </a:p>
        </p:txBody>
      </p:sp>
    </p:spTree>
    <p:extLst>
      <p:ext uri="{BB962C8B-B14F-4D97-AF65-F5344CB8AC3E}">
        <p14:creationId xmlns:p14="http://schemas.microsoft.com/office/powerpoint/2010/main" val="309805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59" grpId="0" animBg="1"/>
      <p:bldP spid="161" grpId="0" animBg="1"/>
      <p:bldP spid="9" grpId="0" animBg="1"/>
      <p:bldP spid="15" grpId="0" animBg="1"/>
      <p:bldP spid="4" grpId="0" animBg="1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Metin kutusu 111"/>
          <p:cNvSpPr txBox="1"/>
          <p:nvPr/>
        </p:nvSpPr>
        <p:spPr>
          <a:xfrm>
            <a:off x="264438" y="476672"/>
            <a:ext cx="8484025" cy="7078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8572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chemeClr val="bg1"/>
                </a:solidFill>
              </a:rPr>
              <a:t>Haydi. Zıt anlamlısını bul.</a:t>
            </a:r>
            <a:endParaRPr lang="tr-TR" sz="4000" b="1" dirty="0">
              <a:solidFill>
                <a:schemeClr val="bg1"/>
              </a:solidFill>
            </a:endParaRPr>
          </a:p>
        </p:txBody>
      </p:sp>
      <p:sp>
        <p:nvSpPr>
          <p:cNvPr id="159" name="Dolu Çerçeve 158"/>
          <p:cNvSpPr/>
          <p:nvPr/>
        </p:nvSpPr>
        <p:spPr>
          <a:xfrm>
            <a:off x="281198" y="1838969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1" name="Dolu Çerçeve 160"/>
          <p:cNvSpPr/>
          <p:nvPr/>
        </p:nvSpPr>
        <p:spPr>
          <a:xfrm>
            <a:off x="4949687" y="1769140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570" y="2244024"/>
            <a:ext cx="2814480" cy="281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44301" y="1989480"/>
            <a:ext cx="3069024" cy="3069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olu Çerçeve 8"/>
          <p:cNvSpPr/>
          <p:nvPr/>
        </p:nvSpPr>
        <p:spPr>
          <a:xfrm>
            <a:off x="5364088" y="1338032"/>
            <a:ext cx="3037359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kapalı</a:t>
            </a:r>
          </a:p>
        </p:txBody>
      </p:sp>
      <p:sp>
        <p:nvSpPr>
          <p:cNvPr id="15" name="Dolu Çerçeve 14"/>
          <p:cNvSpPr/>
          <p:nvPr/>
        </p:nvSpPr>
        <p:spPr>
          <a:xfrm>
            <a:off x="683569" y="1397486"/>
            <a:ext cx="3073092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açık</a:t>
            </a:r>
          </a:p>
        </p:txBody>
      </p:sp>
      <p:sp>
        <p:nvSpPr>
          <p:cNvPr id="4" name="Dikdörtgen 3">
            <a:hlinkClick r:id="rId4" action="ppaction://hlinksldjump"/>
          </p:cNvPr>
          <p:cNvSpPr/>
          <p:nvPr/>
        </p:nvSpPr>
        <p:spPr>
          <a:xfrm>
            <a:off x="14003" y="-10890"/>
            <a:ext cx="9144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3" name="Grup 12"/>
          <p:cNvGrpSpPr/>
          <p:nvPr/>
        </p:nvGrpSpPr>
        <p:grpSpPr>
          <a:xfrm>
            <a:off x="3348759" y="4979149"/>
            <a:ext cx="2315382" cy="1661914"/>
            <a:chOff x="3424943" y="4753387"/>
            <a:chExt cx="2315382" cy="1661914"/>
          </a:xfrm>
        </p:grpSpPr>
        <p:pic>
          <p:nvPicPr>
            <p:cNvPr id="14" name="Picture 6" descr="tıkla PNG | Haber Aramızda | Samsun Haberleri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6661" y="4932645"/>
              <a:ext cx="1651946" cy="1482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Metin kutusu 15"/>
            <p:cNvSpPr txBox="1"/>
            <p:nvPr/>
          </p:nvSpPr>
          <p:spPr>
            <a:xfrm>
              <a:off x="3424943" y="4753387"/>
              <a:ext cx="2315382" cy="523220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r>
                <a:rPr lang="tr-TR" sz="2800" b="1" dirty="0"/>
                <a:t>Zıt anlamını</a:t>
              </a:r>
            </a:p>
          </p:txBody>
        </p:sp>
      </p:grpSp>
      <p:pic>
        <p:nvPicPr>
          <p:cNvPr id="17" name="Picture 6" descr="ISADAMI dan Ok gifleri,Hareketli Ok Gifleri aşağıyı gösteren el işaret,  Güzel ilginç Gifler, Ok işar | Goktepeliler.com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14963" y="5364354"/>
            <a:ext cx="1286484" cy="11906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Akış Çizelgesi: Öteki İşlem 17">
            <a:hlinkClick r:id="" action="ppaction://hlinkshowjump?jump=nextslide"/>
          </p:cNvPr>
          <p:cNvSpPr/>
          <p:nvPr/>
        </p:nvSpPr>
        <p:spPr>
          <a:xfrm>
            <a:off x="5868144" y="5502369"/>
            <a:ext cx="1656184" cy="950967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solidFill>
                  <a:schemeClr val="bg1"/>
                </a:solidFill>
              </a:rPr>
              <a:t>YENİ SORU</a:t>
            </a:r>
          </a:p>
        </p:txBody>
      </p:sp>
    </p:spTree>
    <p:extLst>
      <p:ext uri="{BB962C8B-B14F-4D97-AF65-F5344CB8AC3E}">
        <p14:creationId xmlns:p14="http://schemas.microsoft.com/office/powerpoint/2010/main" val="2445853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59" grpId="0" animBg="1"/>
      <p:bldP spid="161" grpId="0" animBg="1"/>
      <p:bldP spid="9" grpId="0" animBg="1"/>
      <p:bldP spid="15" grpId="0" animBg="1"/>
      <p:bldP spid="4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Metin kutusu 111"/>
          <p:cNvSpPr txBox="1"/>
          <p:nvPr/>
        </p:nvSpPr>
        <p:spPr>
          <a:xfrm>
            <a:off x="264438" y="476672"/>
            <a:ext cx="8484025" cy="7078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8572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chemeClr val="bg1"/>
                </a:solidFill>
              </a:rPr>
              <a:t>Haydi. Zıt anlamlısını bul.</a:t>
            </a:r>
            <a:endParaRPr lang="tr-TR" sz="4000" b="1" dirty="0">
              <a:solidFill>
                <a:schemeClr val="bg1"/>
              </a:solidFill>
            </a:endParaRPr>
          </a:p>
        </p:txBody>
      </p:sp>
      <p:sp>
        <p:nvSpPr>
          <p:cNvPr id="159" name="Dolu Çerçeve 158"/>
          <p:cNvSpPr/>
          <p:nvPr/>
        </p:nvSpPr>
        <p:spPr>
          <a:xfrm>
            <a:off x="281198" y="1838969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1" name="Dolu Çerçeve 160"/>
          <p:cNvSpPr/>
          <p:nvPr/>
        </p:nvSpPr>
        <p:spPr>
          <a:xfrm>
            <a:off x="4949687" y="1769140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1716" y="3306069"/>
            <a:ext cx="2814480" cy="1510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78091" y="2501158"/>
            <a:ext cx="2676266" cy="2314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olu Çerçeve 8"/>
          <p:cNvSpPr/>
          <p:nvPr/>
        </p:nvSpPr>
        <p:spPr>
          <a:xfrm>
            <a:off x="5364088" y="1338032"/>
            <a:ext cx="3037359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hızlı</a:t>
            </a:r>
          </a:p>
        </p:txBody>
      </p:sp>
      <p:sp>
        <p:nvSpPr>
          <p:cNvPr id="15" name="Dolu Çerçeve 14"/>
          <p:cNvSpPr/>
          <p:nvPr/>
        </p:nvSpPr>
        <p:spPr>
          <a:xfrm>
            <a:off x="683569" y="1397486"/>
            <a:ext cx="3073092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yavaş</a:t>
            </a:r>
          </a:p>
        </p:txBody>
      </p:sp>
      <p:sp>
        <p:nvSpPr>
          <p:cNvPr id="4" name="Dikdörtgen 3">
            <a:hlinkClick r:id="rId4" action="ppaction://hlinksldjump"/>
          </p:cNvPr>
          <p:cNvSpPr/>
          <p:nvPr/>
        </p:nvSpPr>
        <p:spPr>
          <a:xfrm>
            <a:off x="0" y="-6405"/>
            <a:ext cx="9144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3" name="Grup 12"/>
          <p:cNvGrpSpPr/>
          <p:nvPr/>
        </p:nvGrpSpPr>
        <p:grpSpPr>
          <a:xfrm>
            <a:off x="3348759" y="4979149"/>
            <a:ext cx="2315382" cy="1661914"/>
            <a:chOff x="3424943" y="4753387"/>
            <a:chExt cx="2315382" cy="1661914"/>
          </a:xfrm>
        </p:grpSpPr>
        <p:pic>
          <p:nvPicPr>
            <p:cNvPr id="14" name="Picture 6" descr="tıkla PNG | Haber Aramızda | Samsun Haberleri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6661" y="4932645"/>
              <a:ext cx="1651946" cy="1482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Metin kutusu 15"/>
            <p:cNvSpPr txBox="1"/>
            <p:nvPr/>
          </p:nvSpPr>
          <p:spPr>
            <a:xfrm>
              <a:off x="3424943" y="4753387"/>
              <a:ext cx="2315382" cy="523220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r>
                <a:rPr lang="tr-TR" sz="2800" b="1" dirty="0"/>
                <a:t>Zıt anlamını</a:t>
              </a:r>
            </a:p>
          </p:txBody>
        </p:sp>
      </p:grpSp>
      <p:pic>
        <p:nvPicPr>
          <p:cNvPr id="17" name="Picture 6" descr="ISADAMI dan Ok gifleri,Hareketli Ok Gifleri aşağıyı gösteren el işaret,  Güzel ilginç Gifler, Ok işar | Goktepeliler.com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14963" y="5364354"/>
            <a:ext cx="1286484" cy="11906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Akış Çizelgesi: Öteki İşlem 17">
            <a:hlinkClick r:id="" action="ppaction://hlinkshowjump?jump=nextslide"/>
          </p:cNvPr>
          <p:cNvSpPr/>
          <p:nvPr/>
        </p:nvSpPr>
        <p:spPr>
          <a:xfrm>
            <a:off x="5868144" y="5502369"/>
            <a:ext cx="1656184" cy="950967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solidFill>
                  <a:schemeClr val="bg1"/>
                </a:solidFill>
              </a:rPr>
              <a:t>YENİ SORU</a:t>
            </a:r>
          </a:p>
        </p:txBody>
      </p:sp>
    </p:spTree>
    <p:extLst>
      <p:ext uri="{BB962C8B-B14F-4D97-AF65-F5344CB8AC3E}">
        <p14:creationId xmlns:p14="http://schemas.microsoft.com/office/powerpoint/2010/main" val="3303888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59" grpId="0" animBg="1"/>
      <p:bldP spid="161" grpId="0" animBg="1"/>
      <p:bldP spid="9" grpId="0" animBg="1"/>
      <p:bldP spid="15" grpId="0" animBg="1"/>
      <p:bldP spid="4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Metin kutusu 111"/>
          <p:cNvSpPr txBox="1"/>
          <p:nvPr/>
        </p:nvSpPr>
        <p:spPr>
          <a:xfrm>
            <a:off x="264438" y="476672"/>
            <a:ext cx="8484025" cy="5847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8572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lang="tr-TR" sz="3200" u="sng" dirty="0">
                <a:solidFill>
                  <a:srgbClr val="FF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Kayra Aydin"/>
                <a:ea typeface="Times New Roman" panose="02020603050405020304" pitchFamily="18" charset="0"/>
              </a:rPr>
              <a:t>ZIT (KARŞIT) ANLAMLI KELİMELER</a:t>
            </a:r>
            <a:endParaRPr lang="tr-TR" sz="3200" dirty="0">
              <a:solidFill>
                <a:prstClr val="whit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9" name="Dolu Çerçeve 158"/>
          <p:cNvSpPr/>
          <p:nvPr/>
        </p:nvSpPr>
        <p:spPr>
          <a:xfrm>
            <a:off x="281198" y="1340768"/>
            <a:ext cx="4290802" cy="5184575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r>
              <a:rPr lang="tr-TR" sz="2800" b="1" dirty="0">
                <a:solidFill>
                  <a:srgbClr val="00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Times New Roman" panose="02020603050405020304" pitchFamily="18" charset="0"/>
              </a:rPr>
              <a:t>Anlam yönünden birbirlerinin tersi anlamı ifade eden kelimelere</a:t>
            </a:r>
            <a:r>
              <a:rPr lang="tr-TR" sz="2800" dirty="0">
                <a:solidFill>
                  <a:srgbClr val="FF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Times New Roman" panose="02020603050405020304" pitchFamily="18" charset="0"/>
              </a:rPr>
              <a:t> </a:t>
            </a:r>
            <a:r>
              <a:rPr lang="tr-TR" sz="2800" b="1" u="sng" dirty="0">
                <a:solidFill>
                  <a:srgbClr val="FF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Times New Roman" panose="02020603050405020304" pitchFamily="18" charset="0"/>
              </a:rPr>
              <a:t>zıt (karşıt) anlamlı kelimeler </a:t>
            </a:r>
            <a:r>
              <a:rPr lang="tr-TR" sz="2800" dirty="0">
                <a:solidFill>
                  <a:srgbClr val="00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Times New Roman" panose="02020603050405020304" pitchFamily="18" charset="0"/>
              </a:rPr>
              <a:t>denir.</a:t>
            </a:r>
            <a:endParaRPr lang="tr-TR" sz="2800" dirty="0">
              <a:latin typeface="+mj-lt"/>
              <a:ea typeface="Times New Roman" panose="02020603050405020304" pitchFamily="18" charset="0"/>
            </a:endParaRPr>
          </a:p>
          <a:p>
            <a:pPr algn="ctr"/>
            <a:endParaRPr lang="tr-TR" dirty="0"/>
          </a:p>
        </p:txBody>
      </p:sp>
      <p:sp>
        <p:nvSpPr>
          <p:cNvPr id="161" name="Dolu Çerçeve 160"/>
          <p:cNvSpPr/>
          <p:nvPr/>
        </p:nvSpPr>
        <p:spPr>
          <a:xfrm>
            <a:off x="4716016" y="1340769"/>
            <a:ext cx="4109187" cy="518457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r>
              <a:rPr lang="tr-TR" sz="2400" dirty="0">
                <a:solidFill>
                  <a:srgbClr val="FF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Times New Roman" panose="02020603050405020304" pitchFamily="18" charset="0"/>
              </a:rPr>
              <a:t>ÖNEMLİ NOT:</a:t>
            </a:r>
            <a:endParaRPr lang="tr-TR" sz="2400" dirty="0">
              <a:latin typeface="+mj-lt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tr-TR" sz="2400" dirty="0">
                <a:solidFill>
                  <a:srgbClr val="FF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Times New Roman" panose="02020603050405020304" pitchFamily="18" charset="0"/>
              </a:rPr>
              <a:t> </a:t>
            </a:r>
            <a:endParaRPr lang="tr-TR" sz="2400" dirty="0">
              <a:latin typeface="+mj-lt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tr-TR" sz="2400" dirty="0">
                <a:solidFill>
                  <a:srgbClr val="00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Times New Roman" panose="02020603050405020304" pitchFamily="18" charset="0"/>
              </a:rPr>
              <a:t>Kelimelerin olumsuzu zıt anlamı ifade etmez.  </a:t>
            </a:r>
          </a:p>
          <a:p>
            <a:pPr>
              <a:spcAft>
                <a:spcPts val="0"/>
              </a:spcAft>
            </a:pPr>
            <a:r>
              <a:rPr lang="tr-TR" sz="2400" dirty="0">
                <a:solidFill>
                  <a:srgbClr val="00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Times New Roman" panose="02020603050405020304" pitchFamily="18" charset="0"/>
              </a:rPr>
              <a:t>Bir kelimeye getirilen </a:t>
            </a:r>
            <a:r>
              <a:rPr lang="tr-TR" sz="2400" b="1" dirty="0">
                <a:solidFill>
                  <a:srgbClr val="00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Times New Roman" panose="02020603050405020304" pitchFamily="18" charset="0"/>
              </a:rPr>
              <a:t>"-sız, -siz, -me, - </a:t>
            </a:r>
            <a:r>
              <a:rPr lang="tr-TR" sz="2400" b="1" dirty="0" err="1">
                <a:solidFill>
                  <a:srgbClr val="00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Times New Roman" panose="02020603050405020304" pitchFamily="18" charset="0"/>
              </a:rPr>
              <a:t>ma</a:t>
            </a:r>
            <a:r>
              <a:rPr lang="tr-TR" sz="2400" b="1" dirty="0">
                <a:solidFill>
                  <a:srgbClr val="00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Times New Roman" panose="02020603050405020304" pitchFamily="18" charset="0"/>
              </a:rPr>
              <a:t> "</a:t>
            </a:r>
            <a:r>
              <a:rPr lang="tr-TR" sz="2400" dirty="0">
                <a:solidFill>
                  <a:srgbClr val="00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Times New Roman" panose="02020603050405020304" pitchFamily="18" charset="0"/>
              </a:rPr>
              <a:t> ekleri kelimeleri zıt anlamlı yapmaz.</a:t>
            </a:r>
            <a:endParaRPr lang="tr-TR" sz="2400" dirty="0">
              <a:latin typeface="+mj-lt"/>
              <a:ea typeface="Times New Roman" panose="02020603050405020304" pitchFamily="18" charset="0"/>
            </a:endParaRPr>
          </a:p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81415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59" grpId="0" animBg="1"/>
      <p:bldP spid="16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Metin kutusu 111"/>
          <p:cNvSpPr txBox="1"/>
          <p:nvPr/>
        </p:nvSpPr>
        <p:spPr>
          <a:xfrm>
            <a:off x="264438" y="476672"/>
            <a:ext cx="8484025" cy="7078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8572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chemeClr val="bg1"/>
                </a:solidFill>
              </a:rPr>
              <a:t>Haydi. Zıt anlamlısını bul.</a:t>
            </a:r>
            <a:endParaRPr lang="tr-TR" sz="4000" b="1" dirty="0">
              <a:solidFill>
                <a:schemeClr val="bg1"/>
              </a:solidFill>
            </a:endParaRPr>
          </a:p>
        </p:txBody>
      </p:sp>
      <p:sp>
        <p:nvSpPr>
          <p:cNvPr id="159" name="Dolu Çerçeve 158"/>
          <p:cNvSpPr/>
          <p:nvPr/>
        </p:nvSpPr>
        <p:spPr>
          <a:xfrm>
            <a:off x="281198" y="1838969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1" name="Dolu Çerçeve 160"/>
          <p:cNvSpPr/>
          <p:nvPr/>
        </p:nvSpPr>
        <p:spPr>
          <a:xfrm>
            <a:off x="4949687" y="1769140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9578" y="2424603"/>
            <a:ext cx="3034574" cy="2291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64088" y="3471844"/>
            <a:ext cx="3128501" cy="1467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olu Çerçeve 8"/>
          <p:cNvSpPr/>
          <p:nvPr/>
        </p:nvSpPr>
        <p:spPr>
          <a:xfrm>
            <a:off x="5364088" y="1338032"/>
            <a:ext cx="3037359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çürük</a:t>
            </a:r>
          </a:p>
        </p:txBody>
      </p:sp>
      <p:sp>
        <p:nvSpPr>
          <p:cNvPr id="15" name="Dolu Çerçeve 14"/>
          <p:cNvSpPr/>
          <p:nvPr/>
        </p:nvSpPr>
        <p:spPr>
          <a:xfrm>
            <a:off x="683569" y="1397486"/>
            <a:ext cx="3073092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sağlam</a:t>
            </a:r>
          </a:p>
        </p:txBody>
      </p:sp>
      <p:sp>
        <p:nvSpPr>
          <p:cNvPr id="4" name="Dikdörtgen 3">
            <a:hlinkClick r:id="rId4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3" name="Grup 12"/>
          <p:cNvGrpSpPr/>
          <p:nvPr/>
        </p:nvGrpSpPr>
        <p:grpSpPr>
          <a:xfrm>
            <a:off x="3348759" y="4979149"/>
            <a:ext cx="2315382" cy="1661914"/>
            <a:chOff x="3424943" y="4753387"/>
            <a:chExt cx="2315382" cy="1661914"/>
          </a:xfrm>
        </p:grpSpPr>
        <p:pic>
          <p:nvPicPr>
            <p:cNvPr id="14" name="Picture 6" descr="tıkla PNG | Haber Aramızda | Samsun Haberleri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6661" y="4932645"/>
              <a:ext cx="1651946" cy="1482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Metin kutusu 15"/>
            <p:cNvSpPr txBox="1"/>
            <p:nvPr/>
          </p:nvSpPr>
          <p:spPr>
            <a:xfrm>
              <a:off x="3424943" y="4753387"/>
              <a:ext cx="2315382" cy="523220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r>
                <a:rPr lang="tr-TR" sz="2800" b="1" dirty="0"/>
                <a:t>Zıt anlamını</a:t>
              </a:r>
            </a:p>
          </p:txBody>
        </p:sp>
      </p:grpSp>
      <p:pic>
        <p:nvPicPr>
          <p:cNvPr id="17" name="Picture 6" descr="ISADAMI dan Ok gifleri,Hareketli Ok Gifleri aşağıyı gösteren el işaret,  Güzel ilginç Gifler, Ok işar | Goktepeliler.com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14963" y="5364354"/>
            <a:ext cx="1286484" cy="11906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Akış Çizelgesi: Öteki İşlem 17">
            <a:hlinkClick r:id="" action="ppaction://hlinkshowjump?jump=nextslide"/>
          </p:cNvPr>
          <p:cNvSpPr/>
          <p:nvPr/>
        </p:nvSpPr>
        <p:spPr>
          <a:xfrm>
            <a:off x="5868144" y="5502369"/>
            <a:ext cx="1656184" cy="950967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solidFill>
                  <a:schemeClr val="bg1"/>
                </a:solidFill>
              </a:rPr>
              <a:t>YENİ SORU</a:t>
            </a:r>
          </a:p>
        </p:txBody>
      </p:sp>
    </p:spTree>
    <p:extLst>
      <p:ext uri="{BB962C8B-B14F-4D97-AF65-F5344CB8AC3E}">
        <p14:creationId xmlns:p14="http://schemas.microsoft.com/office/powerpoint/2010/main" val="3988345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59" grpId="0" animBg="1"/>
      <p:bldP spid="161" grpId="0" animBg="1"/>
      <p:bldP spid="9" grpId="0" animBg="1"/>
      <p:bldP spid="15" grpId="0" animBg="1"/>
      <p:bldP spid="4" grpId="0" animBg="1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Metin kutusu 111"/>
          <p:cNvSpPr txBox="1"/>
          <p:nvPr/>
        </p:nvSpPr>
        <p:spPr>
          <a:xfrm>
            <a:off x="264438" y="476672"/>
            <a:ext cx="8484025" cy="7078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8572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chemeClr val="bg1"/>
                </a:solidFill>
              </a:rPr>
              <a:t>Haydi. Zıt anlamlısını bul.</a:t>
            </a:r>
            <a:endParaRPr lang="tr-TR" sz="4000" b="1" dirty="0">
              <a:solidFill>
                <a:schemeClr val="bg1"/>
              </a:solidFill>
            </a:endParaRPr>
          </a:p>
        </p:txBody>
      </p:sp>
      <p:sp>
        <p:nvSpPr>
          <p:cNvPr id="159" name="Dolu Çerçeve 158"/>
          <p:cNvSpPr/>
          <p:nvPr/>
        </p:nvSpPr>
        <p:spPr>
          <a:xfrm>
            <a:off x="281198" y="1838969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1" name="Dolu Çerçeve 160"/>
          <p:cNvSpPr/>
          <p:nvPr/>
        </p:nvSpPr>
        <p:spPr>
          <a:xfrm>
            <a:off x="4949687" y="1769140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0275" y="2222931"/>
            <a:ext cx="2929076" cy="2687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36095" y="2093030"/>
            <a:ext cx="2893343" cy="2947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olu Çerçeve 8"/>
          <p:cNvSpPr/>
          <p:nvPr/>
        </p:nvSpPr>
        <p:spPr>
          <a:xfrm>
            <a:off x="5364088" y="1338032"/>
            <a:ext cx="3037359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beyaz</a:t>
            </a:r>
          </a:p>
        </p:txBody>
      </p:sp>
      <p:sp>
        <p:nvSpPr>
          <p:cNvPr id="15" name="Dolu Çerçeve 14"/>
          <p:cNvSpPr/>
          <p:nvPr/>
        </p:nvSpPr>
        <p:spPr>
          <a:xfrm>
            <a:off x="683569" y="1397486"/>
            <a:ext cx="3073092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siyah</a:t>
            </a:r>
          </a:p>
        </p:txBody>
      </p:sp>
      <p:sp>
        <p:nvSpPr>
          <p:cNvPr id="4" name="Dikdörtgen 3">
            <a:hlinkClick r:id="rId4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3" name="Grup 12"/>
          <p:cNvGrpSpPr/>
          <p:nvPr/>
        </p:nvGrpSpPr>
        <p:grpSpPr>
          <a:xfrm>
            <a:off x="3348759" y="4979149"/>
            <a:ext cx="2315382" cy="1661914"/>
            <a:chOff x="3424943" y="4753387"/>
            <a:chExt cx="2315382" cy="1661914"/>
          </a:xfrm>
        </p:grpSpPr>
        <p:pic>
          <p:nvPicPr>
            <p:cNvPr id="14" name="Picture 6" descr="tıkla PNG | Haber Aramızda | Samsun Haberleri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6661" y="4932645"/>
              <a:ext cx="1651946" cy="1482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Metin kutusu 15"/>
            <p:cNvSpPr txBox="1"/>
            <p:nvPr/>
          </p:nvSpPr>
          <p:spPr>
            <a:xfrm>
              <a:off x="3424943" y="4753387"/>
              <a:ext cx="2315382" cy="523220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r>
                <a:rPr lang="tr-TR" sz="2800" b="1" dirty="0"/>
                <a:t>Zıt anlamını</a:t>
              </a:r>
            </a:p>
          </p:txBody>
        </p:sp>
      </p:grpSp>
      <p:pic>
        <p:nvPicPr>
          <p:cNvPr id="17" name="Picture 6" descr="ISADAMI dan Ok gifleri,Hareketli Ok Gifleri aşağıyı gösteren el işaret,  Güzel ilginç Gifler, Ok işar | Goktepeliler.com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14963" y="5364354"/>
            <a:ext cx="1286484" cy="11906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Akış Çizelgesi: Öteki İşlem 17">
            <a:hlinkClick r:id="" action="ppaction://hlinkshowjump?jump=nextslide"/>
          </p:cNvPr>
          <p:cNvSpPr/>
          <p:nvPr/>
        </p:nvSpPr>
        <p:spPr>
          <a:xfrm>
            <a:off x="5868144" y="5502369"/>
            <a:ext cx="1656184" cy="950967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solidFill>
                  <a:schemeClr val="bg1"/>
                </a:solidFill>
              </a:rPr>
              <a:t>YENİ SORU</a:t>
            </a:r>
          </a:p>
        </p:txBody>
      </p:sp>
    </p:spTree>
    <p:extLst>
      <p:ext uri="{BB962C8B-B14F-4D97-AF65-F5344CB8AC3E}">
        <p14:creationId xmlns:p14="http://schemas.microsoft.com/office/powerpoint/2010/main" val="3245407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59" grpId="0" animBg="1"/>
      <p:bldP spid="161" grpId="0" animBg="1"/>
      <p:bldP spid="9" grpId="0" animBg="1"/>
      <p:bldP spid="15" grpId="0" animBg="1"/>
      <p:bldP spid="4" grpId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Metin kutusu 111"/>
          <p:cNvSpPr txBox="1"/>
          <p:nvPr/>
        </p:nvSpPr>
        <p:spPr>
          <a:xfrm>
            <a:off x="264438" y="476672"/>
            <a:ext cx="8484025" cy="7078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8572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chemeClr val="bg1"/>
                </a:solidFill>
              </a:rPr>
              <a:t>Haydi. Zıt anlamlısını bul.</a:t>
            </a:r>
            <a:endParaRPr lang="tr-TR" sz="4000" b="1" dirty="0">
              <a:solidFill>
                <a:schemeClr val="bg1"/>
              </a:solidFill>
            </a:endParaRPr>
          </a:p>
        </p:txBody>
      </p:sp>
      <p:sp>
        <p:nvSpPr>
          <p:cNvPr id="159" name="Dolu Çerçeve 158"/>
          <p:cNvSpPr/>
          <p:nvPr/>
        </p:nvSpPr>
        <p:spPr>
          <a:xfrm>
            <a:off x="281198" y="1838969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1" name="Dolu Çerçeve 160"/>
          <p:cNvSpPr/>
          <p:nvPr/>
        </p:nvSpPr>
        <p:spPr>
          <a:xfrm>
            <a:off x="4949687" y="1769140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2526" y="2382743"/>
            <a:ext cx="3064135" cy="2341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5398124" y="2578874"/>
            <a:ext cx="3003322" cy="2261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olu Çerçeve 8"/>
          <p:cNvSpPr/>
          <p:nvPr/>
        </p:nvSpPr>
        <p:spPr>
          <a:xfrm>
            <a:off x="5364088" y="1338032"/>
            <a:ext cx="3037359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dolu</a:t>
            </a:r>
          </a:p>
        </p:txBody>
      </p:sp>
      <p:sp>
        <p:nvSpPr>
          <p:cNvPr id="15" name="Dolu Çerçeve 14"/>
          <p:cNvSpPr/>
          <p:nvPr/>
        </p:nvSpPr>
        <p:spPr>
          <a:xfrm>
            <a:off x="683569" y="1397486"/>
            <a:ext cx="3073092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boş</a:t>
            </a:r>
          </a:p>
        </p:txBody>
      </p:sp>
      <p:sp>
        <p:nvSpPr>
          <p:cNvPr id="4" name="Dikdörtgen 3">
            <a:hlinkClick r:id="rId4" action="ppaction://hlinksldjump"/>
          </p:cNvPr>
          <p:cNvSpPr/>
          <p:nvPr/>
        </p:nvSpPr>
        <p:spPr>
          <a:xfrm>
            <a:off x="0" y="-15583"/>
            <a:ext cx="9144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3" name="Grup 12"/>
          <p:cNvGrpSpPr/>
          <p:nvPr/>
        </p:nvGrpSpPr>
        <p:grpSpPr>
          <a:xfrm>
            <a:off x="3348759" y="4979149"/>
            <a:ext cx="2315382" cy="1661914"/>
            <a:chOff x="3424943" y="4753387"/>
            <a:chExt cx="2315382" cy="1661914"/>
          </a:xfrm>
        </p:grpSpPr>
        <p:pic>
          <p:nvPicPr>
            <p:cNvPr id="14" name="Picture 6" descr="tıkla PNG | Haber Aramızda | Samsun Haberleri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6661" y="4932645"/>
              <a:ext cx="1651946" cy="1482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Metin kutusu 15"/>
            <p:cNvSpPr txBox="1"/>
            <p:nvPr/>
          </p:nvSpPr>
          <p:spPr>
            <a:xfrm>
              <a:off x="3424943" y="4753387"/>
              <a:ext cx="2315382" cy="523220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r>
                <a:rPr lang="tr-TR" sz="2800" b="1" dirty="0"/>
                <a:t>Zıt anlamını</a:t>
              </a:r>
            </a:p>
          </p:txBody>
        </p:sp>
      </p:grpSp>
      <p:pic>
        <p:nvPicPr>
          <p:cNvPr id="17" name="Picture 6" descr="ISADAMI dan Ok gifleri,Hareketli Ok Gifleri aşağıyı gösteren el işaret,  Güzel ilginç Gifler, Ok işar | Goktepeliler.com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14963" y="5364354"/>
            <a:ext cx="1286484" cy="11906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Akış Çizelgesi: Öteki İşlem 17">
            <a:hlinkClick r:id="" action="ppaction://hlinkshowjump?jump=nextslide"/>
          </p:cNvPr>
          <p:cNvSpPr/>
          <p:nvPr/>
        </p:nvSpPr>
        <p:spPr>
          <a:xfrm>
            <a:off x="5868144" y="5502369"/>
            <a:ext cx="1656184" cy="950967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solidFill>
                  <a:schemeClr val="bg1"/>
                </a:solidFill>
              </a:rPr>
              <a:t>YENİ SORU</a:t>
            </a:r>
          </a:p>
        </p:txBody>
      </p:sp>
    </p:spTree>
    <p:extLst>
      <p:ext uri="{BB962C8B-B14F-4D97-AF65-F5344CB8AC3E}">
        <p14:creationId xmlns:p14="http://schemas.microsoft.com/office/powerpoint/2010/main" val="400211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59" grpId="0" animBg="1"/>
      <p:bldP spid="161" grpId="0" animBg="1"/>
      <p:bldP spid="9" grpId="0" animBg="1"/>
      <p:bldP spid="15" grpId="0" animBg="1"/>
      <p:bldP spid="4" grpId="0" animBg="1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Metin kutusu 111"/>
          <p:cNvSpPr txBox="1"/>
          <p:nvPr/>
        </p:nvSpPr>
        <p:spPr>
          <a:xfrm>
            <a:off x="264438" y="476672"/>
            <a:ext cx="8484025" cy="7078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8572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chemeClr val="bg1"/>
                </a:solidFill>
              </a:rPr>
              <a:t>Haydi. Zıt anlamlısını bul.</a:t>
            </a:r>
            <a:endParaRPr lang="tr-TR" sz="4000" b="1" dirty="0">
              <a:solidFill>
                <a:schemeClr val="bg1"/>
              </a:solidFill>
            </a:endParaRPr>
          </a:p>
        </p:txBody>
      </p:sp>
      <p:sp>
        <p:nvSpPr>
          <p:cNvPr id="159" name="Dolu Çerçeve 158"/>
          <p:cNvSpPr/>
          <p:nvPr/>
        </p:nvSpPr>
        <p:spPr>
          <a:xfrm>
            <a:off x="281198" y="1838969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1" name="Dolu Çerçeve 160"/>
          <p:cNvSpPr/>
          <p:nvPr/>
        </p:nvSpPr>
        <p:spPr>
          <a:xfrm>
            <a:off x="4949687" y="1769140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2368" y="2342042"/>
            <a:ext cx="3291560" cy="2474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78091" y="2202129"/>
            <a:ext cx="3023356" cy="2613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olu Çerçeve 8"/>
          <p:cNvSpPr/>
          <p:nvPr/>
        </p:nvSpPr>
        <p:spPr>
          <a:xfrm>
            <a:off x="5364088" y="1338032"/>
            <a:ext cx="3037359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kış</a:t>
            </a:r>
          </a:p>
        </p:txBody>
      </p:sp>
      <p:sp>
        <p:nvSpPr>
          <p:cNvPr id="15" name="Dolu Çerçeve 14"/>
          <p:cNvSpPr/>
          <p:nvPr/>
        </p:nvSpPr>
        <p:spPr>
          <a:xfrm>
            <a:off x="683569" y="1397486"/>
            <a:ext cx="3073092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yaz</a:t>
            </a:r>
          </a:p>
        </p:txBody>
      </p:sp>
      <p:sp>
        <p:nvSpPr>
          <p:cNvPr id="4" name="Dikdörtgen 3">
            <a:hlinkClick r:id="rId4" action="ppaction://hlinksldjump"/>
          </p:cNvPr>
          <p:cNvSpPr/>
          <p:nvPr/>
        </p:nvSpPr>
        <p:spPr>
          <a:xfrm>
            <a:off x="24711" y="0"/>
            <a:ext cx="9144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3" name="Grup 12"/>
          <p:cNvGrpSpPr/>
          <p:nvPr/>
        </p:nvGrpSpPr>
        <p:grpSpPr>
          <a:xfrm>
            <a:off x="3348759" y="4979149"/>
            <a:ext cx="2315382" cy="1661914"/>
            <a:chOff x="3424943" y="4753387"/>
            <a:chExt cx="2315382" cy="1661914"/>
          </a:xfrm>
        </p:grpSpPr>
        <p:pic>
          <p:nvPicPr>
            <p:cNvPr id="14" name="Picture 6" descr="tıkla PNG | Haber Aramızda | Samsun Haberleri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6661" y="4932645"/>
              <a:ext cx="1651946" cy="1482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Metin kutusu 15"/>
            <p:cNvSpPr txBox="1"/>
            <p:nvPr/>
          </p:nvSpPr>
          <p:spPr>
            <a:xfrm>
              <a:off x="3424943" y="4753387"/>
              <a:ext cx="2315382" cy="523220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r>
                <a:rPr lang="tr-TR" sz="2800" b="1" dirty="0"/>
                <a:t>Zıt anlamını</a:t>
              </a:r>
            </a:p>
          </p:txBody>
        </p:sp>
      </p:grpSp>
      <p:pic>
        <p:nvPicPr>
          <p:cNvPr id="17" name="Picture 6" descr="ISADAMI dan Ok gifleri,Hareketli Ok Gifleri aşağıyı gösteren el işaret,  Güzel ilginç Gifler, Ok işar | Goktepeliler.com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14963" y="5364354"/>
            <a:ext cx="1286484" cy="11906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Akış Çizelgesi: Öteki İşlem 17">
            <a:hlinkClick r:id="" action="ppaction://hlinkshowjump?jump=nextslide"/>
          </p:cNvPr>
          <p:cNvSpPr/>
          <p:nvPr/>
        </p:nvSpPr>
        <p:spPr>
          <a:xfrm>
            <a:off x="5868144" y="5502369"/>
            <a:ext cx="1656184" cy="950967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solidFill>
                  <a:schemeClr val="bg1"/>
                </a:solidFill>
              </a:rPr>
              <a:t>YENİ SORU</a:t>
            </a:r>
          </a:p>
        </p:txBody>
      </p:sp>
    </p:spTree>
    <p:extLst>
      <p:ext uri="{BB962C8B-B14F-4D97-AF65-F5344CB8AC3E}">
        <p14:creationId xmlns:p14="http://schemas.microsoft.com/office/powerpoint/2010/main" val="545206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59" grpId="0" animBg="1"/>
      <p:bldP spid="161" grpId="0" animBg="1"/>
      <p:bldP spid="9" grpId="0" animBg="1"/>
      <p:bldP spid="15" grpId="0" animBg="1"/>
      <p:bldP spid="4" grpId="0" animBg="1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Metin kutusu 111"/>
          <p:cNvSpPr txBox="1"/>
          <p:nvPr/>
        </p:nvSpPr>
        <p:spPr>
          <a:xfrm>
            <a:off x="264438" y="476672"/>
            <a:ext cx="8484025" cy="7078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8572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chemeClr val="bg1"/>
                </a:solidFill>
              </a:rPr>
              <a:t>Haydi. Zıt anlamlısını bul.</a:t>
            </a:r>
            <a:endParaRPr lang="tr-TR" sz="4000" b="1" dirty="0">
              <a:solidFill>
                <a:schemeClr val="bg1"/>
              </a:solidFill>
            </a:endParaRPr>
          </a:p>
        </p:txBody>
      </p:sp>
      <p:sp>
        <p:nvSpPr>
          <p:cNvPr id="159" name="Dolu Çerçeve 158"/>
          <p:cNvSpPr/>
          <p:nvPr/>
        </p:nvSpPr>
        <p:spPr>
          <a:xfrm>
            <a:off x="281198" y="1838969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1" name="Dolu Çerçeve 160"/>
          <p:cNvSpPr/>
          <p:nvPr/>
        </p:nvSpPr>
        <p:spPr>
          <a:xfrm>
            <a:off x="4949687" y="1769140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9796" y="3341036"/>
            <a:ext cx="2218319" cy="155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78091" y="2202128"/>
            <a:ext cx="3023356" cy="258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olu Çerçeve 8"/>
          <p:cNvSpPr/>
          <p:nvPr/>
        </p:nvSpPr>
        <p:spPr>
          <a:xfrm>
            <a:off x="5364088" y="1338032"/>
            <a:ext cx="3037359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çok</a:t>
            </a:r>
          </a:p>
        </p:txBody>
      </p:sp>
      <p:sp>
        <p:nvSpPr>
          <p:cNvPr id="15" name="Dolu Çerçeve 14"/>
          <p:cNvSpPr/>
          <p:nvPr/>
        </p:nvSpPr>
        <p:spPr>
          <a:xfrm>
            <a:off x="683569" y="1397486"/>
            <a:ext cx="3073092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az</a:t>
            </a:r>
          </a:p>
        </p:txBody>
      </p:sp>
      <p:sp>
        <p:nvSpPr>
          <p:cNvPr id="4" name="Dikdörtgen 3">
            <a:hlinkClick r:id="rId4" action="ppaction://hlinksldjump"/>
          </p:cNvPr>
          <p:cNvSpPr/>
          <p:nvPr/>
        </p:nvSpPr>
        <p:spPr>
          <a:xfrm>
            <a:off x="0" y="-87964"/>
            <a:ext cx="9144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3" name="Grup 12"/>
          <p:cNvGrpSpPr/>
          <p:nvPr/>
        </p:nvGrpSpPr>
        <p:grpSpPr>
          <a:xfrm>
            <a:off x="3348759" y="4979149"/>
            <a:ext cx="2315382" cy="1661914"/>
            <a:chOff x="3424943" y="4753387"/>
            <a:chExt cx="2315382" cy="1661914"/>
          </a:xfrm>
        </p:grpSpPr>
        <p:pic>
          <p:nvPicPr>
            <p:cNvPr id="14" name="Picture 6" descr="tıkla PNG | Haber Aramızda | Samsun Haberleri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6661" y="4932645"/>
              <a:ext cx="1651946" cy="1482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Metin kutusu 15"/>
            <p:cNvSpPr txBox="1"/>
            <p:nvPr/>
          </p:nvSpPr>
          <p:spPr>
            <a:xfrm>
              <a:off x="3424943" y="4753387"/>
              <a:ext cx="2315382" cy="523220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r>
                <a:rPr lang="tr-TR" sz="2800" b="1" dirty="0"/>
                <a:t>Zıt anlamını</a:t>
              </a:r>
            </a:p>
          </p:txBody>
        </p:sp>
      </p:grpSp>
      <p:pic>
        <p:nvPicPr>
          <p:cNvPr id="17" name="Picture 6" descr="ISADAMI dan Ok gifleri,Hareketli Ok Gifleri aşağıyı gösteren el işaret,  Güzel ilginç Gifler, Ok işar | Goktepeliler.com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14963" y="5364354"/>
            <a:ext cx="1286484" cy="11906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Akış Çizelgesi: Öteki İşlem 17">
            <a:hlinkClick r:id="" action="ppaction://hlinkshowjump?jump=nextslide"/>
          </p:cNvPr>
          <p:cNvSpPr/>
          <p:nvPr/>
        </p:nvSpPr>
        <p:spPr>
          <a:xfrm>
            <a:off x="5868144" y="5502369"/>
            <a:ext cx="1656184" cy="950967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solidFill>
                  <a:schemeClr val="bg1"/>
                </a:solidFill>
              </a:rPr>
              <a:t>YENİ SORU</a:t>
            </a:r>
          </a:p>
        </p:txBody>
      </p:sp>
    </p:spTree>
    <p:extLst>
      <p:ext uri="{BB962C8B-B14F-4D97-AF65-F5344CB8AC3E}">
        <p14:creationId xmlns:p14="http://schemas.microsoft.com/office/powerpoint/2010/main" val="309463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59" grpId="0" animBg="1"/>
      <p:bldP spid="161" grpId="0" animBg="1"/>
      <p:bldP spid="9" grpId="0" animBg="1"/>
      <p:bldP spid="15" grpId="0" animBg="1"/>
      <p:bldP spid="4" grpId="0" animBg="1"/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Metin kutusu 111"/>
          <p:cNvSpPr txBox="1"/>
          <p:nvPr/>
        </p:nvSpPr>
        <p:spPr>
          <a:xfrm>
            <a:off x="264438" y="476672"/>
            <a:ext cx="8484025" cy="7078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8572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chemeClr val="bg1"/>
                </a:solidFill>
              </a:rPr>
              <a:t>Haydi. Zıt anlamlısını bul.</a:t>
            </a:r>
            <a:endParaRPr lang="tr-TR" sz="4000" b="1" dirty="0">
              <a:solidFill>
                <a:schemeClr val="bg1"/>
              </a:solidFill>
            </a:endParaRPr>
          </a:p>
        </p:txBody>
      </p:sp>
      <p:sp>
        <p:nvSpPr>
          <p:cNvPr id="159" name="Dolu Çerçeve 158"/>
          <p:cNvSpPr/>
          <p:nvPr/>
        </p:nvSpPr>
        <p:spPr>
          <a:xfrm>
            <a:off x="281198" y="1838969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1" name="Dolu Çerçeve 160"/>
          <p:cNvSpPr/>
          <p:nvPr/>
        </p:nvSpPr>
        <p:spPr>
          <a:xfrm>
            <a:off x="4949687" y="1769140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8527" y="2520746"/>
            <a:ext cx="2996908" cy="2391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44634" y="3342691"/>
            <a:ext cx="2676266" cy="144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olu Çerçeve 8"/>
          <p:cNvSpPr/>
          <p:nvPr/>
        </p:nvSpPr>
        <p:spPr>
          <a:xfrm>
            <a:off x="5364088" y="1338032"/>
            <a:ext cx="3037359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kısa</a:t>
            </a:r>
          </a:p>
        </p:txBody>
      </p:sp>
      <p:sp>
        <p:nvSpPr>
          <p:cNvPr id="15" name="Dolu Çerçeve 14"/>
          <p:cNvSpPr/>
          <p:nvPr/>
        </p:nvSpPr>
        <p:spPr>
          <a:xfrm>
            <a:off x="683569" y="1397486"/>
            <a:ext cx="3073092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uzun</a:t>
            </a:r>
          </a:p>
        </p:txBody>
      </p:sp>
      <p:sp>
        <p:nvSpPr>
          <p:cNvPr id="4" name="Dikdörtgen 3">
            <a:hlinkClick r:id="rId4" action="ppaction://hlinksldjump"/>
          </p:cNvPr>
          <p:cNvSpPr/>
          <p:nvPr/>
        </p:nvSpPr>
        <p:spPr>
          <a:xfrm>
            <a:off x="-27957" y="-9473"/>
            <a:ext cx="9144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3" name="Grup 12"/>
          <p:cNvGrpSpPr/>
          <p:nvPr/>
        </p:nvGrpSpPr>
        <p:grpSpPr>
          <a:xfrm>
            <a:off x="3348759" y="4979149"/>
            <a:ext cx="2315382" cy="1661914"/>
            <a:chOff x="3424943" y="4753387"/>
            <a:chExt cx="2315382" cy="1661914"/>
          </a:xfrm>
        </p:grpSpPr>
        <p:pic>
          <p:nvPicPr>
            <p:cNvPr id="14" name="Picture 6" descr="tıkla PNG | Haber Aramızda | Samsun Haberleri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6661" y="4932645"/>
              <a:ext cx="1651946" cy="1482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Metin kutusu 15"/>
            <p:cNvSpPr txBox="1"/>
            <p:nvPr/>
          </p:nvSpPr>
          <p:spPr>
            <a:xfrm>
              <a:off x="3424943" y="4753387"/>
              <a:ext cx="2315382" cy="523220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r>
                <a:rPr lang="tr-TR" sz="2800" b="1" dirty="0"/>
                <a:t>Zıt anlamını</a:t>
              </a:r>
            </a:p>
          </p:txBody>
        </p:sp>
      </p:grpSp>
      <p:pic>
        <p:nvPicPr>
          <p:cNvPr id="17" name="Picture 6" descr="ISADAMI dan Ok gifleri,Hareketli Ok Gifleri aşağıyı gösteren el işaret,  Güzel ilginç Gifler, Ok işar | Goktepeliler.com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14963" y="5364354"/>
            <a:ext cx="1286484" cy="11906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Akış Çizelgesi: Öteki İşlem 17">
            <a:hlinkClick r:id="" action="ppaction://hlinkshowjump?jump=nextslide"/>
          </p:cNvPr>
          <p:cNvSpPr/>
          <p:nvPr/>
        </p:nvSpPr>
        <p:spPr>
          <a:xfrm>
            <a:off x="5868144" y="5502369"/>
            <a:ext cx="1656184" cy="950967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solidFill>
                  <a:schemeClr val="bg1"/>
                </a:solidFill>
              </a:rPr>
              <a:t>YENİ SORU</a:t>
            </a:r>
          </a:p>
        </p:txBody>
      </p:sp>
    </p:spTree>
    <p:extLst>
      <p:ext uri="{BB962C8B-B14F-4D97-AF65-F5344CB8AC3E}">
        <p14:creationId xmlns:p14="http://schemas.microsoft.com/office/powerpoint/2010/main" val="2877610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59" grpId="0" animBg="1"/>
      <p:bldP spid="161" grpId="0" animBg="1"/>
      <p:bldP spid="9" grpId="0" animBg="1"/>
      <p:bldP spid="15" grpId="0" animBg="1"/>
      <p:bldP spid="4" grpId="0" animBg="1"/>
      <p:bldP spid="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Metin kutusu 111"/>
          <p:cNvSpPr txBox="1"/>
          <p:nvPr/>
        </p:nvSpPr>
        <p:spPr>
          <a:xfrm>
            <a:off x="264438" y="476672"/>
            <a:ext cx="8484025" cy="7078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8572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chemeClr val="bg1"/>
                </a:solidFill>
              </a:rPr>
              <a:t>Haydi. Zıt anlamlısını bul.</a:t>
            </a:r>
            <a:endParaRPr lang="tr-TR" sz="4000" b="1" dirty="0">
              <a:solidFill>
                <a:schemeClr val="bg1"/>
              </a:solidFill>
            </a:endParaRPr>
          </a:p>
        </p:txBody>
      </p:sp>
      <p:sp>
        <p:nvSpPr>
          <p:cNvPr id="159" name="Dolu Çerçeve 158"/>
          <p:cNvSpPr/>
          <p:nvPr/>
        </p:nvSpPr>
        <p:spPr>
          <a:xfrm>
            <a:off x="281198" y="1838969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1" name="Dolu Çerçeve 160"/>
          <p:cNvSpPr/>
          <p:nvPr/>
        </p:nvSpPr>
        <p:spPr>
          <a:xfrm>
            <a:off x="4949687" y="1769140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V="1">
            <a:off x="865172" y="2483733"/>
            <a:ext cx="2707567" cy="228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50659" y="2491641"/>
            <a:ext cx="2676264" cy="2314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olu Çerçeve 8"/>
          <p:cNvSpPr/>
          <p:nvPr/>
        </p:nvSpPr>
        <p:spPr>
          <a:xfrm>
            <a:off x="5364088" y="1338032"/>
            <a:ext cx="3037359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tatlı</a:t>
            </a:r>
          </a:p>
        </p:txBody>
      </p:sp>
      <p:sp>
        <p:nvSpPr>
          <p:cNvPr id="15" name="Dolu Çerçeve 14"/>
          <p:cNvSpPr/>
          <p:nvPr/>
        </p:nvSpPr>
        <p:spPr>
          <a:xfrm>
            <a:off x="683569" y="1397486"/>
            <a:ext cx="3073092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acı</a:t>
            </a:r>
          </a:p>
        </p:txBody>
      </p:sp>
      <p:sp>
        <p:nvSpPr>
          <p:cNvPr id="4" name="Dikdörtgen 3">
            <a:hlinkClick r:id="rId4" action="ppaction://hlinksldjump"/>
          </p:cNvPr>
          <p:cNvSpPr/>
          <p:nvPr/>
        </p:nvSpPr>
        <p:spPr>
          <a:xfrm>
            <a:off x="0" y="7002"/>
            <a:ext cx="9144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3" name="Grup 12"/>
          <p:cNvGrpSpPr/>
          <p:nvPr/>
        </p:nvGrpSpPr>
        <p:grpSpPr>
          <a:xfrm>
            <a:off x="3348759" y="4979149"/>
            <a:ext cx="2315382" cy="1661914"/>
            <a:chOff x="3424943" y="4753387"/>
            <a:chExt cx="2315382" cy="1661914"/>
          </a:xfrm>
        </p:grpSpPr>
        <p:pic>
          <p:nvPicPr>
            <p:cNvPr id="14" name="Picture 6" descr="tıkla PNG | Haber Aramızda | Samsun Haberleri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6661" y="4932645"/>
              <a:ext cx="1651946" cy="1482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Metin kutusu 15"/>
            <p:cNvSpPr txBox="1"/>
            <p:nvPr/>
          </p:nvSpPr>
          <p:spPr>
            <a:xfrm>
              <a:off x="3424943" y="4753387"/>
              <a:ext cx="2315382" cy="523220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r>
                <a:rPr lang="tr-TR" sz="2800" b="1" dirty="0"/>
                <a:t>Zıt anlamını</a:t>
              </a:r>
            </a:p>
          </p:txBody>
        </p:sp>
      </p:grpSp>
      <p:pic>
        <p:nvPicPr>
          <p:cNvPr id="17" name="Picture 6" descr="ISADAMI dan Ok gifleri,Hareketli Ok Gifleri aşağıyı gösteren el işaret,  Güzel ilginç Gifler, Ok işar | Goktepeliler.com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14963" y="5364354"/>
            <a:ext cx="1286484" cy="11906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Akış Çizelgesi: Öteki İşlem 17">
            <a:hlinkClick r:id="" action="ppaction://hlinkshowjump?jump=nextslide"/>
          </p:cNvPr>
          <p:cNvSpPr/>
          <p:nvPr/>
        </p:nvSpPr>
        <p:spPr>
          <a:xfrm>
            <a:off x="5868144" y="5502369"/>
            <a:ext cx="1656184" cy="950967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solidFill>
                  <a:schemeClr val="bg1"/>
                </a:solidFill>
              </a:rPr>
              <a:t>YENİ SORU</a:t>
            </a:r>
          </a:p>
        </p:txBody>
      </p:sp>
    </p:spTree>
    <p:extLst>
      <p:ext uri="{BB962C8B-B14F-4D97-AF65-F5344CB8AC3E}">
        <p14:creationId xmlns:p14="http://schemas.microsoft.com/office/powerpoint/2010/main" val="305246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59" grpId="0" animBg="1"/>
      <p:bldP spid="161" grpId="0" animBg="1"/>
      <p:bldP spid="9" grpId="0" animBg="1"/>
      <p:bldP spid="15" grpId="0" animBg="1"/>
      <p:bldP spid="4" grpId="0" animBg="1"/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Metin kutusu 111"/>
          <p:cNvSpPr txBox="1"/>
          <p:nvPr/>
        </p:nvSpPr>
        <p:spPr>
          <a:xfrm>
            <a:off x="264438" y="476672"/>
            <a:ext cx="8484025" cy="7078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8572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chemeClr val="bg1"/>
                </a:solidFill>
              </a:rPr>
              <a:t>Haydi. Zıt anlamlısını bul.</a:t>
            </a:r>
            <a:endParaRPr lang="tr-TR" sz="4000" b="1" dirty="0">
              <a:solidFill>
                <a:schemeClr val="bg1"/>
              </a:solidFill>
            </a:endParaRPr>
          </a:p>
        </p:txBody>
      </p:sp>
      <p:sp>
        <p:nvSpPr>
          <p:cNvPr id="159" name="Dolu Çerçeve 158"/>
          <p:cNvSpPr/>
          <p:nvPr/>
        </p:nvSpPr>
        <p:spPr>
          <a:xfrm>
            <a:off x="281198" y="1838969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1" name="Dolu Çerçeve 160"/>
          <p:cNvSpPr/>
          <p:nvPr/>
        </p:nvSpPr>
        <p:spPr>
          <a:xfrm>
            <a:off x="4949687" y="1769140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69426" y="3133774"/>
            <a:ext cx="2516762" cy="1510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85208" y="2456044"/>
            <a:ext cx="2233945" cy="2314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olu Çerçeve 8"/>
          <p:cNvSpPr/>
          <p:nvPr/>
        </p:nvSpPr>
        <p:spPr>
          <a:xfrm>
            <a:off x="5364088" y="1338032"/>
            <a:ext cx="3037359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açık</a:t>
            </a:r>
          </a:p>
        </p:txBody>
      </p:sp>
      <p:sp>
        <p:nvSpPr>
          <p:cNvPr id="15" name="Dolu Çerçeve 14"/>
          <p:cNvSpPr/>
          <p:nvPr/>
        </p:nvSpPr>
        <p:spPr>
          <a:xfrm>
            <a:off x="683569" y="1397486"/>
            <a:ext cx="3073092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kapalı</a:t>
            </a:r>
          </a:p>
        </p:txBody>
      </p:sp>
      <p:sp>
        <p:nvSpPr>
          <p:cNvPr id="4" name="Dikdörtgen 3">
            <a:hlinkClick r:id="rId4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3" name="Grup 12"/>
          <p:cNvGrpSpPr/>
          <p:nvPr/>
        </p:nvGrpSpPr>
        <p:grpSpPr>
          <a:xfrm>
            <a:off x="3348759" y="4979149"/>
            <a:ext cx="2315382" cy="1661914"/>
            <a:chOff x="3424943" y="4753387"/>
            <a:chExt cx="2315382" cy="1661914"/>
          </a:xfrm>
        </p:grpSpPr>
        <p:pic>
          <p:nvPicPr>
            <p:cNvPr id="14" name="Picture 6" descr="tıkla PNG | Haber Aramızda | Samsun Haberleri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6661" y="4932645"/>
              <a:ext cx="1651946" cy="1482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Metin kutusu 15"/>
            <p:cNvSpPr txBox="1"/>
            <p:nvPr/>
          </p:nvSpPr>
          <p:spPr>
            <a:xfrm>
              <a:off x="3424943" y="4753387"/>
              <a:ext cx="2315382" cy="523220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r>
                <a:rPr lang="tr-TR" sz="2800" b="1" dirty="0"/>
                <a:t>Zıt anlamını</a:t>
              </a:r>
            </a:p>
          </p:txBody>
        </p:sp>
      </p:grpSp>
      <p:pic>
        <p:nvPicPr>
          <p:cNvPr id="17" name="Picture 6" descr="ISADAMI dan Ok gifleri,Hareketli Ok Gifleri aşağıyı gösteren el işaret,  Güzel ilginç Gifler, Ok işar | Goktepeliler.com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14963" y="5364354"/>
            <a:ext cx="1286484" cy="11906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Akış Çizelgesi: Öteki İşlem 17">
            <a:hlinkClick r:id="" action="ppaction://hlinkshowjump?jump=nextslide"/>
          </p:cNvPr>
          <p:cNvSpPr/>
          <p:nvPr/>
        </p:nvSpPr>
        <p:spPr>
          <a:xfrm>
            <a:off x="5868144" y="5502369"/>
            <a:ext cx="1656184" cy="950967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solidFill>
                  <a:schemeClr val="bg1"/>
                </a:solidFill>
              </a:rPr>
              <a:t>YENİ SORU</a:t>
            </a:r>
          </a:p>
        </p:txBody>
      </p:sp>
    </p:spTree>
    <p:extLst>
      <p:ext uri="{BB962C8B-B14F-4D97-AF65-F5344CB8AC3E}">
        <p14:creationId xmlns:p14="http://schemas.microsoft.com/office/powerpoint/2010/main" val="3409038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59" grpId="0" animBg="1"/>
      <p:bldP spid="161" grpId="0" animBg="1"/>
      <p:bldP spid="9" grpId="0" animBg="1"/>
      <p:bldP spid="15" grpId="0" animBg="1"/>
      <p:bldP spid="4" grpId="0" animBg="1"/>
      <p:bldP spid="1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Metin kutusu 111"/>
          <p:cNvSpPr txBox="1"/>
          <p:nvPr/>
        </p:nvSpPr>
        <p:spPr>
          <a:xfrm>
            <a:off x="264438" y="476672"/>
            <a:ext cx="8484025" cy="7078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8572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chemeClr val="bg1"/>
                </a:solidFill>
              </a:rPr>
              <a:t>Haydi. Zıt anlamlısını bul.</a:t>
            </a:r>
            <a:endParaRPr lang="tr-TR" sz="4000" b="1" dirty="0">
              <a:solidFill>
                <a:schemeClr val="bg1"/>
              </a:solidFill>
            </a:endParaRPr>
          </a:p>
        </p:txBody>
      </p:sp>
      <p:sp>
        <p:nvSpPr>
          <p:cNvPr id="159" name="Dolu Çerçeve 158"/>
          <p:cNvSpPr/>
          <p:nvPr/>
        </p:nvSpPr>
        <p:spPr>
          <a:xfrm>
            <a:off x="281198" y="1838969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1" name="Dolu Çerçeve 160"/>
          <p:cNvSpPr/>
          <p:nvPr/>
        </p:nvSpPr>
        <p:spPr>
          <a:xfrm>
            <a:off x="4949687" y="1769140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96573" y="2261582"/>
            <a:ext cx="1644766" cy="2696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19085" y="3010767"/>
            <a:ext cx="1739120" cy="173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olu Çerçeve 8"/>
          <p:cNvSpPr/>
          <p:nvPr/>
        </p:nvSpPr>
        <p:spPr>
          <a:xfrm>
            <a:off x="5364088" y="1338032"/>
            <a:ext cx="3037359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küçük</a:t>
            </a:r>
          </a:p>
        </p:txBody>
      </p:sp>
      <p:sp>
        <p:nvSpPr>
          <p:cNvPr id="15" name="Dolu Çerçeve 14"/>
          <p:cNvSpPr/>
          <p:nvPr/>
        </p:nvSpPr>
        <p:spPr>
          <a:xfrm>
            <a:off x="683569" y="1397486"/>
            <a:ext cx="3073092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büyük</a:t>
            </a:r>
          </a:p>
        </p:txBody>
      </p:sp>
      <p:sp>
        <p:nvSpPr>
          <p:cNvPr id="4" name="Dikdörtgen 3">
            <a:hlinkClick r:id="rId4" action="ppaction://hlinksldjump"/>
          </p:cNvPr>
          <p:cNvSpPr/>
          <p:nvPr/>
        </p:nvSpPr>
        <p:spPr>
          <a:xfrm>
            <a:off x="2126" y="27460"/>
            <a:ext cx="9144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3" name="Grup 12"/>
          <p:cNvGrpSpPr/>
          <p:nvPr/>
        </p:nvGrpSpPr>
        <p:grpSpPr>
          <a:xfrm>
            <a:off x="3348759" y="4979149"/>
            <a:ext cx="2315382" cy="1661914"/>
            <a:chOff x="3424943" y="4753387"/>
            <a:chExt cx="2315382" cy="1661914"/>
          </a:xfrm>
        </p:grpSpPr>
        <p:pic>
          <p:nvPicPr>
            <p:cNvPr id="14" name="Picture 6" descr="tıkla PNG | Haber Aramızda | Samsun Haberleri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6661" y="4932645"/>
              <a:ext cx="1651946" cy="1482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Metin kutusu 15"/>
            <p:cNvSpPr txBox="1"/>
            <p:nvPr/>
          </p:nvSpPr>
          <p:spPr>
            <a:xfrm>
              <a:off x="3424943" y="4753387"/>
              <a:ext cx="2315382" cy="523220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r>
                <a:rPr lang="tr-TR" sz="2800" b="1" dirty="0"/>
                <a:t>Zıt anlamını</a:t>
              </a:r>
            </a:p>
          </p:txBody>
        </p:sp>
      </p:grpSp>
      <p:pic>
        <p:nvPicPr>
          <p:cNvPr id="17" name="Picture 6" descr="ISADAMI dan Ok gifleri,Hareketli Ok Gifleri aşağıyı gösteren el işaret,  Güzel ilginç Gifler, Ok işar | Goktepeliler.com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14963" y="5364354"/>
            <a:ext cx="1286484" cy="11906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Akış Çizelgesi: Öteki İşlem 17">
            <a:hlinkClick r:id="" action="ppaction://hlinkshowjump?jump=nextslide"/>
          </p:cNvPr>
          <p:cNvSpPr/>
          <p:nvPr/>
        </p:nvSpPr>
        <p:spPr>
          <a:xfrm>
            <a:off x="5868144" y="5502369"/>
            <a:ext cx="1656184" cy="950967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solidFill>
                  <a:schemeClr val="bg1"/>
                </a:solidFill>
              </a:rPr>
              <a:t>YENİ SORU</a:t>
            </a:r>
          </a:p>
        </p:txBody>
      </p:sp>
    </p:spTree>
    <p:extLst>
      <p:ext uri="{BB962C8B-B14F-4D97-AF65-F5344CB8AC3E}">
        <p14:creationId xmlns:p14="http://schemas.microsoft.com/office/powerpoint/2010/main" val="3917149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59" grpId="0" animBg="1"/>
      <p:bldP spid="161" grpId="0" animBg="1"/>
      <p:bldP spid="9" grpId="0" animBg="1"/>
      <p:bldP spid="15" grpId="0" animBg="1"/>
      <p:bldP spid="4" grpId="0" animBg="1"/>
      <p:bldP spid="1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Metin kutusu 111"/>
          <p:cNvSpPr txBox="1"/>
          <p:nvPr/>
        </p:nvSpPr>
        <p:spPr>
          <a:xfrm>
            <a:off x="264438" y="476672"/>
            <a:ext cx="8484025" cy="7078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8572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chemeClr val="bg1"/>
                </a:solidFill>
              </a:rPr>
              <a:t>Haydi. Zıt anlamlısını bul.</a:t>
            </a:r>
            <a:endParaRPr lang="tr-TR" sz="4000" b="1" dirty="0">
              <a:solidFill>
                <a:schemeClr val="bg1"/>
              </a:solidFill>
            </a:endParaRPr>
          </a:p>
        </p:txBody>
      </p:sp>
      <p:sp>
        <p:nvSpPr>
          <p:cNvPr id="159" name="Dolu Çerçeve 158"/>
          <p:cNvSpPr/>
          <p:nvPr/>
        </p:nvSpPr>
        <p:spPr>
          <a:xfrm>
            <a:off x="281198" y="1838969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1" name="Dolu Çerçeve 160"/>
          <p:cNvSpPr/>
          <p:nvPr/>
        </p:nvSpPr>
        <p:spPr>
          <a:xfrm>
            <a:off x="4949687" y="1769140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1252" y="2482500"/>
            <a:ext cx="3009226" cy="2169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85208" y="2496556"/>
            <a:ext cx="2233945" cy="2233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olu Çerçeve 8"/>
          <p:cNvSpPr/>
          <p:nvPr/>
        </p:nvSpPr>
        <p:spPr>
          <a:xfrm>
            <a:off x="5364088" y="1338032"/>
            <a:ext cx="3037359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eğri</a:t>
            </a:r>
          </a:p>
        </p:txBody>
      </p:sp>
      <p:sp>
        <p:nvSpPr>
          <p:cNvPr id="15" name="Dolu Çerçeve 14"/>
          <p:cNvSpPr/>
          <p:nvPr/>
        </p:nvSpPr>
        <p:spPr>
          <a:xfrm>
            <a:off x="683569" y="1397486"/>
            <a:ext cx="3073092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düz</a:t>
            </a:r>
          </a:p>
        </p:txBody>
      </p:sp>
      <p:sp>
        <p:nvSpPr>
          <p:cNvPr id="4" name="Dikdörtgen 3">
            <a:hlinkClick r:id="rId4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3" name="Grup 12"/>
          <p:cNvGrpSpPr/>
          <p:nvPr/>
        </p:nvGrpSpPr>
        <p:grpSpPr>
          <a:xfrm>
            <a:off x="3348759" y="4979149"/>
            <a:ext cx="2315382" cy="1661914"/>
            <a:chOff x="3424943" y="4753387"/>
            <a:chExt cx="2315382" cy="1661914"/>
          </a:xfrm>
        </p:grpSpPr>
        <p:pic>
          <p:nvPicPr>
            <p:cNvPr id="14" name="Picture 6" descr="tıkla PNG | Haber Aramızda | Samsun Haberleri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6661" y="4932645"/>
              <a:ext cx="1651946" cy="1482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Metin kutusu 15"/>
            <p:cNvSpPr txBox="1"/>
            <p:nvPr/>
          </p:nvSpPr>
          <p:spPr>
            <a:xfrm>
              <a:off x="3424943" y="4753387"/>
              <a:ext cx="2315382" cy="523220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r>
                <a:rPr lang="tr-TR" sz="2800" b="1" dirty="0"/>
                <a:t>Zıt anlamını</a:t>
              </a:r>
            </a:p>
          </p:txBody>
        </p:sp>
      </p:grpSp>
      <p:pic>
        <p:nvPicPr>
          <p:cNvPr id="17" name="Picture 6" descr="ISADAMI dan Ok gifleri,Hareketli Ok Gifleri aşağıyı gösteren el işaret,  Güzel ilginç Gifler, Ok işar | Goktepeliler.com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14963" y="5364354"/>
            <a:ext cx="1286484" cy="11906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Akış Çizelgesi: Öteki İşlem 17">
            <a:hlinkClick r:id="" action="ppaction://hlinkshowjump?jump=nextslide"/>
          </p:cNvPr>
          <p:cNvSpPr/>
          <p:nvPr/>
        </p:nvSpPr>
        <p:spPr>
          <a:xfrm>
            <a:off x="5868144" y="5502369"/>
            <a:ext cx="1656184" cy="950967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solidFill>
                  <a:schemeClr val="bg1"/>
                </a:solidFill>
              </a:rPr>
              <a:t>YENİ SORU</a:t>
            </a:r>
          </a:p>
        </p:txBody>
      </p:sp>
    </p:spTree>
    <p:extLst>
      <p:ext uri="{BB962C8B-B14F-4D97-AF65-F5344CB8AC3E}">
        <p14:creationId xmlns:p14="http://schemas.microsoft.com/office/powerpoint/2010/main" val="2793460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59" grpId="0" animBg="1"/>
      <p:bldP spid="161" grpId="0" animBg="1"/>
      <p:bldP spid="9" grpId="0" animBg="1"/>
      <p:bldP spid="15" grpId="0" animBg="1"/>
      <p:bldP spid="4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Metin kutusu 111"/>
          <p:cNvSpPr txBox="1"/>
          <p:nvPr/>
        </p:nvSpPr>
        <p:spPr>
          <a:xfrm>
            <a:off x="264438" y="476672"/>
            <a:ext cx="8484025" cy="7078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8572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chemeClr val="bg1"/>
                </a:solidFill>
              </a:rPr>
              <a:t>Haydi. Zıt anlamlısını bul.</a:t>
            </a:r>
            <a:endParaRPr lang="tr-TR" sz="4000" b="1" dirty="0">
              <a:solidFill>
                <a:schemeClr val="bg1"/>
              </a:solidFill>
            </a:endParaRPr>
          </a:p>
        </p:txBody>
      </p:sp>
      <p:sp>
        <p:nvSpPr>
          <p:cNvPr id="159" name="Dolu Çerçeve 158"/>
          <p:cNvSpPr/>
          <p:nvPr/>
        </p:nvSpPr>
        <p:spPr>
          <a:xfrm>
            <a:off x="281198" y="1838969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1" name="Dolu Çerçeve 160"/>
          <p:cNvSpPr/>
          <p:nvPr/>
        </p:nvSpPr>
        <p:spPr>
          <a:xfrm>
            <a:off x="4949687" y="1769140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91680" y="2286601"/>
            <a:ext cx="1512168" cy="253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13410" y="2060954"/>
            <a:ext cx="951856" cy="2810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olu Çerçeve 8"/>
          <p:cNvSpPr/>
          <p:nvPr/>
        </p:nvSpPr>
        <p:spPr>
          <a:xfrm>
            <a:off x="5364088" y="1338032"/>
            <a:ext cx="3037359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Yaşlı</a:t>
            </a:r>
          </a:p>
        </p:txBody>
      </p:sp>
      <p:sp>
        <p:nvSpPr>
          <p:cNvPr id="15" name="Dolu Çerçeve 14"/>
          <p:cNvSpPr/>
          <p:nvPr/>
        </p:nvSpPr>
        <p:spPr>
          <a:xfrm>
            <a:off x="683569" y="1397486"/>
            <a:ext cx="3073092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Genç</a:t>
            </a:r>
          </a:p>
        </p:txBody>
      </p:sp>
      <p:sp>
        <p:nvSpPr>
          <p:cNvPr id="4" name="Dikdörtgen 3">
            <a:hlinkClick r:id="rId5" action="ppaction://hlinksldjump"/>
          </p:cNvPr>
          <p:cNvSpPr/>
          <p:nvPr/>
        </p:nvSpPr>
        <p:spPr>
          <a:xfrm>
            <a:off x="0" y="36967"/>
            <a:ext cx="9144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3" name="Grup 12"/>
          <p:cNvGrpSpPr/>
          <p:nvPr/>
        </p:nvGrpSpPr>
        <p:grpSpPr>
          <a:xfrm>
            <a:off x="3348759" y="4979149"/>
            <a:ext cx="2315382" cy="1661914"/>
            <a:chOff x="3424943" y="4753387"/>
            <a:chExt cx="2315382" cy="1661914"/>
          </a:xfrm>
        </p:grpSpPr>
        <p:pic>
          <p:nvPicPr>
            <p:cNvPr id="14" name="Picture 6" descr="tıkla PNG | Haber Aramızda | Samsun Haberleri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6661" y="4932645"/>
              <a:ext cx="1651946" cy="1482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Metin kutusu 15"/>
            <p:cNvSpPr txBox="1"/>
            <p:nvPr/>
          </p:nvSpPr>
          <p:spPr>
            <a:xfrm>
              <a:off x="3424943" y="4753387"/>
              <a:ext cx="2315382" cy="523220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r>
                <a:rPr lang="tr-TR" sz="2800" b="1" dirty="0"/>
                <a:t>Zıt anlamını</a:t>
              </a:r>
            </a:p>
          </p:txBody>
        </p:sp>
      </p:grpSp>
      <p:pic>
        <p:nvPicPr>
          <p:cNvPr id="5126" name="Picture 6" descr="ISADAMI dan Ok gifleri,Hareketli Ok Gifleri aşağıyı gösteren el işaret,  Güzel ilginç Gifler, Ok işar | Goktepeliler.com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14963" y="5364354"/>
            <a:ext cx="1286484" cy="11906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kış Çizelgesi: Öteki İşlem 4">
            <a:hlinkClick r:id="" action="ppaction://hlinkshowjump?jump=nextslide"/>
          </p:cNvPr>
          <p:cNvSpPr/>
          <p:nvPr/>
        </p:nvSpPr>
        <p:spPr>
          <a:xfrm>
            <a:off x="5868144" y="5502369"/>
            <a:ext cx="1656184" cy="950967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solidFill>
                  <a:schemeClr val="bg1"/>
                </a:solidFill>
              </a:rPr>
              <a:t>YENİ SORU</a:t>
            </a:r>
          </a:p>
        </p:txBody>
      </p:sp>
    </p:spTree>
    <p:extLst>
      <p:ext uri="{BB962C8B-B14F-4D97-AF65-F5344CB8AC3E}">
        <p14:creationId xmlns:p14="http://schemas.microsoft.com/office/powerpoint/2010/main" val="1334121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59" grpId="0" animBg="1"/>
      <p:bldP spid="161" grpId="0" animBg="1"/>
      <p:bldP spid="9" grpId="0" animBg="1"/>
      <p:bldP spid="15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Metin kutusu 111"/>
          <p:cNvSpPr txBox="1"/>
          <p:nvPr/>
        </p:nvSpPr>
        <p:spPr>
          <a:xfrm>
            <a:off x="264438" y="476672"/>
            <a:ext cx="8484025" cy="7078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8572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chemeClr val="bg1"/>
                </a:solidFill>
              </a:rPr>
              <a:t>Haydi. Zıt anlamlısını bul.</a:t>
            </a:r>
            <a:endParaRPr lang="tr-TR" sz="4000" b="1" dirty="0">
              <a:solidFill>
                <a:schemeClr val="bg1"/>
              </a:solidFill>
            </a:endParaRPr>
          </a:p>
        </p:txBody>
      </p:sp>
      <p:sp>
        <p:nvSpPr>
          <p:cNvPr id="159" name="Dolu Çerçeve 158"/>
          <p:cNvSpPr/>
          <p:nvPr/>
        </p:nvSpPr>
        <p:spPr>
          <a:xfrm>
            <a:off x="281198" y="1838969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1" name="Dolu Çerçeve 160"/>
          <p:cNvSpPr/>
          <p:nvPr/>
        </p:nvSpPr>
        <p:spPr>
          <a:xfrm>
            <a:off x="4949687" y="1769140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48511" y="2167926"/>
            <a:ext cx="2051904" cy="289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52860" y="2183653"/>
            <a:ext cx="1843376" cy="2866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olu Çerçeve 8"/>
          <p:cNvSpPr/>
          <p:nvPr/>
        </p:nvSpPr>
        <p:spPr>
          <a:xfrm>
            <a:off x="5364088" y="1338032"/>
            <a:ext cx="3037359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sol</a:t>
            </a:r>
          </a:p>
        </p:txBody>
      </p:sp>
      <p:sp>
        <p:nvSpPr>
          <p:cNvPr id="15" name="Dolu Çerçeve 14"/>
          <p:cNvSpPr/>
          <p:nvPr/>
        </p:nvSpPr>
        <p:spPr>
          <a:xfrm>
            <a:off x="683569" y="1397486"/>
            <a:ext cx="3073092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sağ</a:t>
            </a:r>
          </a:p>
        </p:txBody>
      </p:sp>
      <p:sp>
        <p:nvSpPr>
          <p:cNvPr id="4" name="Dikdörtgen 3">
            <a:hlinkClick r:id="rId4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3" name="Grup 12"/>
          <p:cNvGrpSpPr/>
          <p:nvPr/>
        </p:nvGrpSpPr>
        <p:grpSpPr>
          <a:xfrm>
            <a:off x="3348759" y="4979149"/>
            <a:ext cx="2315382" cy="1661914"/>
            <a:chOff x="3424943" y="4753387"/>
            <a:chExt cx="2315382" cy="1661914"/>
          </a:xfrm>
        </p:grpSpPr>
        <p:pic>
          <p:nvPicPr>
            <p:cNvPr id="14" name="Picture 6" descr="tıkla PNG | Haber Aramızda | Samsun Haberleri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6661" y="4932645"/>
              <a:ext cx="1651946" cy="1482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Metin kutusu 15"/>
            <p:cNvSpPr txBox="1"/>
            <p:nvPr/>
          </p:nvSpPr>
          <p:spPr>
            <a:xfrm>
              <a:off x="3424943" y="4753387"/>
              <a:ext cx="2315382" cy="523220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r>
                <a:rPr lang="tr-TR" sz="2800" b="1" dirty="0"/>
                <a:t>Zıt anlamını</a:t>
              </a:r>
            </a:p>
          </p:txBody>
        </p:sp>
      </p:grpSp>
      <p:pic>
        <p:nvPicPr>
          <p:cNvPr id="17" name="Picture 6" descr="ISADAMI dan Ok gifleri,Hareketli Ok Gifleri aşağıyı gösteren el işaret,  Güzel ilginç Gifler, Ok işar | Goktepeliler.com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14963" y="5364354"/>
            <a:ext cx="1286484" cy="11906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Akış Çizelgesi: Öteki İşlem 17">
            <a:hlinkClick r:id="" action="ppaction://hlinkshowjump?jump=nextslide"/>
          </p:cNvPr>
          <p:cNvSpPr/>
          <p:nvPr/>
        </p:nvSpPr>
        <p:spPr>
          <a:xfrm>
            <a:off x="5868144" y="5502369"/>
            <a:ext cx="1656184" cy="950967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solidFill>
                  <a:schemeClr val="bg1"/>
                </a:solidFill>
              </a:rPr>
              <a:t>YENİ SORU</a:t>
            </a:r>
          </a:p>
        </p:txBody>
      </p:sp>
    </p:spTree>
    <p:extLst>
      <p:ext uri="{BB962C8B-B14F-4D97-AF65-F5344CB8AC3E}">
        <p14:creationId xmlns:p14="http://schemas.microsoft.com/office/powerpoint/2010/main" val="2048948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59" grpId="0" animBg="1"/>
      <p:bldP spid="161" grpId="0" animBg="1"/>
      <p:bldP spid="9" grpId="0" animBg="1"/>
      <p:bldP spid="15" grpId="0" animBg="1"/>
      <p:bldP spid="4" grpId="0" animBg="1"/>
      <p:bldP spid="1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Metin kutusu 111"/>
          <p:cNvSpPr txBox="1"/>
          <p:nvPr/>
        </p:nvSpPr>
        <p:spPr>
          <a:xfrm>
            <a:off x="264438" y="476672"/>
            <a:ext cx="8484025" cy="7078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8572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chemeClr val="bg1"/>
                </a:solidFill>
              </a:rPr>
              <a:t>Haydi. Zıt anlamlısını bul.</a:t>
            </a:r>
            <a:endParaRPr lang="tr-TR" sz="4000" b="1" dirty="0">
              <a:solidFill>
                <a:schemeClr val="bg1"/>
              </a:solidFill>
            </a:endParaRPr>
          </a:p>
        </p:txBody>
      </p:sp>
      <p:sp>
        <p:nvSpPr>
          <p:cNvPr id="159" name="Dolu Çerçeve 158"/>
          <p:cNvSpPr/>
          <p:nvPr/>
        </p:nvSpPr>
        <p:spPr>
          <a:xfrm>
            <a:off x="281198" y="1838969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1" name="Dolu Çerçeve 160"/>
          <p:cNvSpPr/>
          <p:nvPr/>
        </p:nvSpPr>
        <p:spPr>
          <a:xfrm>
            <a:off x="4949687" y="1769140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3555" y="2912119"/>
            <a:ext cx="2248002" cy="2169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64641" y="2321437"/>
            <a:ext cx="2436251" cy="2442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olu Çerçeve 8"/>
          <p:cNvSpPr/>
          <p:nvPr/>
        </p:nvSpPr>
        <p:spPr>
          <a:xfrm>
            <a:off x="5364088" y="1338032"/>
            <a:ext cx="3037359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yukarı</a:t>
            </a:r>
          </a:p>
        </p:txBody>
      </p:sp>
      <p:sp>
        <p:nvSpPr>
          <p:cNvPr id="15" name="Dolu Çerçeve 14"/>
          <p:cNvSpPr/>
          <p:nvPr/>
        </p:nvSpPr>
        <p:spPr>
          <a:xfrm>
            <a:off x="683569" y="1397486"/>
            <a:ext cx="3073092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aşağı</a:t>
            </a:r>
          </a:p>
        </p:txBody>
      </p:sp>
      <p:sp>
        <p:nvSpPr>
          <p:cNvPr id="4" name="Dikdörtgen 3">
            <a:hlinkClick r:id="rId4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3" name="Grup 12"/>
          <p:cNvGrpSpPr/>
          <p:nvPr/>
        </p:nvGrpSpPr>
        <p:grpSpPr>
          <a:xfrm>
            <a:off x="3348759" y="4979149"/>
            <a:ext cx="2315382" cy="1661914"/>
            <a:chOff x="3424943" y="4753387"/>
            <a:chExt cx="2315382" cy="1661914"/>
          </a:xfrm>
        </p:grpSpPr>
        <p:pic>
          <p:nvPicPr>
            <p:cNvPr id="14" name="Picture 6" descr="tıkla PNG | Haber Aramızda | Samsun Haberleri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6661" y="4932645"/>
              <a:ext cx="1651946" cy="1482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Metin kutusu 15"/>
            <p:cNvSpPr txBox="1"/>
            <p:nvPr/>
          </p:nvSpPr>
          <p:spPr>
            <a:xfrm>
              <a:off x="3424943" y="4753387"/>
              <a:ext cx="2315382" cy="523220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r>
                <a:rPr lang="tr-TR" sz="2800" b="1" dirty="0"/>
                <a:t>Zıt anlamını</a:t>
              </a:r>
            </a:p>
          </p:txBody>
        </p:sp>
      </p:grpSp>
      <p:pic>
        <p:nvPicPr>
          <p:cNvPr id="17" name="Picture 6" descr="ISADAMI dan Ok gifleri,Hareketli Ok Gifleri aşağıyı gösteren el işaret,  Güzel ilginç Gifler, Ok işar | Goktepeliler.com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14963" y="5364354"/>
            <a:ext cx="1286484" cy="11906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Akış Çizelgesi: Öteki İşlem 17">
            <a:hlinkClick r:id="" action="ppaction://hlinkshowjump?jump=nextslide"/>
          </p:cNvPr>
          <p:cNvSpPr/>
          <p:nvPr/>
        </p:nvSpPr>
        <p:spPr>
          <a:xfrm>
            <a:off x="5868144" y="5502369"/>
            <a:ext cx="1656184" cy="950967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solidFill>
                  <a:schemeClr val="bg1"/>
                </a:solidFill>
              </a:rPr>
              <a:t>YENİ SORU</a:t>
            </a:r>
          </a:p>
        </p:txBody>
      </p:sp>
    </p:spTree>
    <p:extLst>
      <p:ext uri="{BB962C8B-B14F-4D97-AF65-F5344CB8AC3E}">
        <p14:creationId xmlns:p14="http://schemas.microsoft.com/office/powerpoint/2010/main" val="1350855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59" grpId="0" animBg="1"/>
      <p:bldP spid="161" grpId="0" animBg="1"/>
      <p:bldP spid="9" grpId="0" animBg="1"/>
      <p:bldP spid="15" grpId="0" animBg="1"/>
      <p:bldP spid="4" grpId="0" animBg="1"/>
      <p:bldP spid="1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Metin kutusu 111"/>
          <p:cNvSpPr txBox="1"/>
          <p:nvPr/>
        </p:nvSpPr>
        <p:spPr>
          <a:xfrm>
            <a:off x="264438" y="476672"/>
            <a:ext cx="8484025" cy="7078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8572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chemeClr val="bg1"/>
                </a:solidFill>
              </a:rPr>
              <a:t>Haydi. Zıt anlamlısını bul.</a:t>
            </a:r>
            <a:endParaRPr lang="tr-TR" sz="4000" b="1" dirty="0">
              <a:solidFill>
                <a:schemeClr val="bg1"/>
              </a:solidFill>
            </a:endParaRPr>
          </a:p>
        </p:txBody>
      </p:sp>
      <p:sp>
        <p:nvSpPr>
          <p:cNvPr id="159" name="Dolu Çerçeve 158"/>
          <p:cNvSpPr/>
          <p:nvPr/>
        </p:nvSpPr>
        <p:spPr>
          <a:xfrm>
            <a:off x="281198" y="1838969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1" name="Dolu Çerçeve 160"/>
          <p:cNvSpPr/>
          <p:nvPr/>
        </p:nvSpPr>
        <p:spPr>
          <a:xfrm>
            <a:off x="4949687" y="1769140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30377" y="2406848"/>
            <a:ext cx="2377158" cy="2413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2423" y="2406848"/>
            <a:ext cx="2861337" cy="2291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olu Çerçeve 8"/>
          <p:cNvSpPr/>
          <p:nvPr/>
        </p:nvSpPr>
        <p:spPr>
          <a:xfrm>
            <a:off x="5364088" y="1338032"/>
            <a:ext cx="3037359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kirli</a:t>
            </a:r>
          </a:p>
        </p:txBody>
      </p:sp>
      <p:sp>
        <p:nvSpPr>
          <p:cNvPr id="15" name="Dolu Çerçeve 14"/>
          <p:cNvSpPr/>
          <p:nvPr/>
        </p:nvSpPr>
        <p:spPr>
          <a:xfrm>
            <a:off x="683569" y="1397486"/>
            <a:ext cx="3073092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temiz</a:t>
            </a:r>
          </a:p>
        </p:txBody>
      </p:sp>
      <p:sp>
        <p:nvSpPr>
          <p:cNvPr id="4" name="Dikdörtgen 3">
            <a:hlinkClick r:id="rId4" action="ppaction://hlinksldjump"/>
          </p:cNvPr>
          <p:cNvSpPr/>
          <p:nvPr/>
        </p:nvSpPr>
        <p:spPr>
          <a:xfrm>
            <a:off x="24711" y="0"/>
            <a:ext cx="9144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3" name="Grup 12"/>
          <p:cNvGrpSpPr/>
          <p:nvPr/>
        </p:nvGrpSpPr>
        <p:grpSpPr>
          <a:xfrm>
            <a:off x="3348759" y="4979149"/>
            <a:ext cx="2315382" cy="1661914"/>
            <a:chOff x="3424943" y="4753387"/>
            <a:chExt cx="2315382" cy="1661914"/>
          </a:xfrm>
        </p:grpSpPr>
        <p:pic>
          <p:nvPicPr>
            <p:cNvPr id="14" name="Picture 6" descr="tıkla PNG | Haber Aramızda | Samsun Haberleri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6661" y="4932645"/>
              <a:ext cx="1651946" cy="1482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Metin kutusu 15"/>
            <p:cNvSpPr txBox="1"/>
            <p:nvPr/>
          </p:nvSpPr>
          <p:spPr>
            <a:xfrm>
              <a:off x="3424943" y="4753387"/>
              <a:ext cx="2315382" cy="523220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r>
                <a:rPr lang="tr-TR" sz="2800" b="1" dirty="0"/>
                <a:t>Zıt anlamını</a:t>
              </a:r>
            </a:p>
          </p:txBody>
        </p:sp>
      </p:grpSp>
      <p:pic>
        <p:nvPicPr>
          <p:cNvPr id="17" name="Picture 6" descr="ISADAMI dan Ok gifleri,Hareketli Ok Gifleri aşağıyı gösteren el işaret,  Güzel ilginç Gifler, Ok işar | Goktepeliler.com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14963" y="5364354"/>
            <a:ext cx="1286484" cy="11906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Akış Çizelgesi: Öteki İşlem 17">
            <a:hlinkClick r:id="" action="ppaction://hlinkshowjump?jump=nextslide"/>
          </p:cNvPr>
          <p:cNvSpPr/>
          <p:nvPr/>
        </p:nvSpPr>
        <p:spPr>
          <a:xfrm>
            <a:off x="5868144" y="5502369"/>
            <a:ext cx="1656184" cy="950967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solidFill>
                  <a:schemeClr val="bg1"/>
                </a:solidFill>
              </a:rPr>
              <a:t>YENİ SORU</a:t>
            </a:r>
          </a:p>
        </p:txBody>
      </p:sp>
    </p:spTree>
    <p:extLst>
      <p:ext uri="{BB962C8B-B14F-4D97-AF65-F5344CB8AC3E}">
        <p14:creationId xmlns:p14="http://schemas.microsoft.com/office/powerpoint/2010/main" val="4002081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59" grpId="0" animBg="1"/>
      <p:bldP spid="161" grpId="0" animBg="1"/>
      <p:bldP spid="9" grpId="0" animBg="1"/>
      <p:bldP spid="15" grpId="0" animBg="1"/>
      <p:bldP spid="4" grpId="0" animBg="1"/>
      <p:bldP spid="1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Metin kutusu 111"/>
          <p:cNvSpPr txBox="1"/>
          <p:nvPr/>
        </p:nvSpPr>
        <p:spPr>
          <a:xfrm>
            <a:off x="264438" y="476672"/>
            <a:ext cx="8484025" cy="7078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8572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chemeClr val="bg1"/>
                </a:solidFill>
              </a:rPr>
              <a:t>Haydi. Zıt anlamlısını bul.</a:t>
            </a:r>
            <a:endParaRPr lang="tr-TR" sz="4000" b="1" dirty="0">
              <a:solidFill>
                <a:schemeClr val="bg1"/>
              </a:solidFill>
            </a:endParaRPr>
          </a:p>
        </p:txBody>
      </p:sp>
      <p:sp>
        <p:nvSpPr>
          <p:cNvPr id="159" name="Dolu Çerçeve 158"/>
          <p:cNvSpPr/>
          <p:nvPr/>
        </p:nvSpPr>
        <p:spPr>
          <a:xfrm>
            <a:off x="281198" y="1838969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1" name="Dolu Çerçeve 160"/>
          <p:cNvSpPr/>
          <p:nvPr/>
        </p:nvSpPr>
        <p:spPr>
          <a:xfrm>
            <a:off x="4949687" y="1769140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813" y="2442351"/>
            <a:ext cx="1614285" cy="2427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17500" y="2261583"/>
            <a:ext cx="1130533" cy="2495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olu Çerçeve 8"/>
          <p:cNvSpPr/>
          <p:nvPr/>
        </p:nvSpPr>
        <p:spPr>
          <a:xfrm>
            <a:off x="5364088" y="1338032"/>
            <a:ext cx="3037359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kalkmak</a:t>
            </a:r>
          </a:p>
        </p:txBody>
      </p:sp>
      <p:sp>
        <p:nvSpPr>
          <p:cNvPr id="15" name="Dolu Çerçeve 14"/>
          <p:cNvSpPr/>
          <p:nvPr/>
        </p:nvSpPr>
        <p:spPr>
          <a:xfrm>
            <a:off x="683569" y="1397486"/>
            <a:ext cx="3073092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oturmak</a:t>
            </a:r>
          </a:p>
        </p:txBody>
      </p:sp>
      <p:sp>
        <p:nvSpPr>
          <p:cNvPr id="4" name="Dikdörtgen 3">
            <a:hlinkClick r:id="rId4" action="ppaction://hlinksldjump"/>
          </p:cNvPr>
          <p:cNvSpPr/>
          <p:nvPr/>
        </p:nvSpPr>
        <p:spPr>
          <a:xfrm>
            <a:off x="17892" y="0"/>
            <a:ext cx="9144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3" name="Grup 12"/>
          <p:cNvGrpSpPr/>
          <p:nvPr/>
        </p:nvGrpSpPr>
        <p:grpSpPr>
          <a:xfrm>
            <a:off x="3348759" y="4979149"/>
            <a:ext cx="2315382" cy="1661914"/>
            <a:chOff x="3424943" y="4753387"/>
            <a:chExt cx="2315382" cy="1661914"/>
          </a:xfrm>
        </p:grpSpPr>
        <p:pic>
          <p:nvPicPr>
            <p:cNvPr id="14" name="Picture 6" descr="tıkla PNG | Haber Aramızda | Samsun Haberleri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6661" y="4932645"/>
              <a:ext cx="1651946" cy="1482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Metin kutusu 15"/>
            <p:cNvSpPr txBox="1"/>
            <p:nvPr/>
          </p:nvSpPr>
          <p:spPr>
            <a:xfrm>
              <a:off x="3424943" y="4753387"/>
              <a:ext cx="2315382" cy="523220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r>
                <a:rPr lang="tr-TR" sz="2800" b="1" dirty="0"/>
                <a:t>Zıt anlamını</a:t>
              </a:r>
            </a:p>
          </p:txBody>
        </p:sp>
      </p:grpSp>
      <p:pic>
        <p:nvPicPr>
          <p:cNvPr id="17" name="Picture 6" descr="ISADAMI dan Ok gifleri,Hareketli Ok Gifleri aşağıyı gösteren el işaret,  Güzel ilginç Gifler, Ok işar | Goktepeliler.com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14963" y="5364354"/>
            <a:ext cx="1286484" cy="11906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Akış Çizelgesi: Öteki İşlem 17"/>
          <p:cNvSpPr/>
          <p:nvPr/>
        </p:nvSpPr>
        <p:spPr>
          <a:xfrm>
            <a:off x="5868144" y="5502369"/>
            <a:ext cx="1656184" cy="950967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solidFill>
                  <a:schemeClr val="bg1"/>
                </a:solidFill>
              </a:rPr>
              <a:t>YENİ SORU</a:t>
            </a:r>
          </a:p>
        </p:txBody>
      </p:sp>
    </p:spTree>
    <p:extLst>
      <p:ext uri="{BB962C8B-B14F-4D97-AF65-F5344CB8AC3E}">
        <p14:creationId xmlns:p14="http://schemas.microsoft.com/office/powerpoint/2010/main" val="62222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59" grpId="0" animBg="1"/>
      <p:bldP spid="161" grpId="0" animBg="1"/>
      <p:bldP spid="9" grpId="0" animBg="1"/>
      <p:bldP spid="15" grpId="0" animBg="1"/>
      <p:bldP spid="4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Metin kutusu 111"/>
          <p:cNvSpPr txBox="1"/>
          <p:nvPr/>
        </p:nvSpPr>
        <p:spPr>
          <a:xfrm>
            <a:off x="264438" y="476672"/>
            <a:ext cx="8484025" cy="7078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8572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chemeClr val="bg1"/>
                </a:solidFill>
              </a:rPr>
              <a:t>Haydi. Zıt anlamlısını bul.</a:t>
            </a:r>
            <a:endParaRPr lang="tr-TR" sz="4000" b="1" dirty="0">
              <a:solidFill>
                <a:schemeClr val="bg1"/>
              </a:solidFill>
            </a:endParaRPr>
          </a:p>
        </p:txBody>
      </p:sp>
      <p:sp>
        <p:nvSpPr>
          <p:cNvPr id="159" name="Dolu Çerçeve 158"/>
          <p:cNvSpPr/>
          <p:nvPr/>
        </p:nvSpPr>
        <p:spPr>
          <a:xfrm>
            <a:off x="281198" y="1838969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1" name="Dolu Çerçeve 160"/>
          <p:cNvSpPr/>
          <p:nvPr/>
        </p:nvSpPr>
        <p:spPr>
          <a:xfrm>
            <a:off x="4949687" y="1769140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24557" y="2531497"/>
            <a:ext cx="1988797" cy="2215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38748" y="2583048"/>
            <a:ext cx="1888037" cy="2236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olu Çerçeve 8"/>
          <p:cNvSpPr/>
          <p:nvPr/>
        </p:nvSpPr>
        <p:spPr>
          <a:xfrm>
            <a:off x="5364088" y="1338032"/>
            <a:ext cx="3037359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üstünde</a:t>
            </a:r>
          </a:p>
        </p:txBody>
      </p:sp>
      <p:sp>
        <p:nvSpPr>
          <p:cNvPr id="15" name="Dolu Çerçeve 14"/>
          <p:cNvSpPr/>
          <p:nvPr/>
        </p:nvSpPr>
        <p:spPr>
          <a:xfrm>
            <a:off x="699167" y="1358541"/>
            <a:ext cx="3073092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altında</a:t>
            </a:r>
          </a:p>
        </p:txBody>
      </p:sp>
      <p:sp>
        <p:nvSpPr>
          <p:cNvPr id="4" name="Dikdörtgen 3">
            <a:hlinkClick r:id="rId5" action="ppaction://hlinksldjump"/>
          </p:cNvPr>
          <p:cNvSpPr/>
          <p:nvPr/>
        </p:nvSpPr>
        <p:spPr>
          <a:xfrm>
            <a:off x="0" y="68332"/>
            <a:ext cx="9144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3" name="Grup 12"/>
          <p:cNvGrpSpPr/>
          <p:nvPr/>
        </p:nvGrpSpPr>
        <p:grpSpPr>
          <a:xfrm>
            <a:off x="3348759" y="4979149"/>
            <a:ext cx="2315382" cy="1661914"/>
            <a:chOff x="3424943" y="4753387"/>
            <a:chExt cx="2315382" cy="1661914"/>
          </a:xfrm>
        </p:grpSpPr>
        <p:pic>
          <p:nvPicPr>
            <p:cNvPr id="14" name="Picture 6" descr="tıkla PNG | Haber Aramızda | Samsun Haberleri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6661" y="4932645"/>
              <a:ext cx="1651946" cy="1482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Metin kutusu 15"/>
            <p:cNvSpPr txBox="1"/>
            <p:nvPr/>
          </p:nvSpPr>
          <p:spPr>
            <a:xfrm>
              <a:off x="3424943" y="4753387"/>
              <a:ext cx="2315382" cy="523220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r>
                <a:rPr lang="tr-TR" sz="2800" b="1" dirty="0"/>
                <a:t>Zıt anlamını</a:t>
              </a:r>
            </a:p>
          </p:txBody>
        </p:sp>
      </p:grpSp>
      <p:pic>
        <p:nvPicPr>
          <p:cNvPr id="5126" name="Picture 6" descr="ISADAMI dan Ok gifleri,Hareketli Ok Gifleri aşağıyı gösteren el işaret,  Güzel ilginç Gifler, Ok işar | Goktepeliler.com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14963" y="5364354"/>
            <a:ext cx="1286484" cy="11906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kış Çizelgesi: Öteki İşlem 4">
            <a:hlinkClick r:id="" action="ppaction://hlinkshowjump?jump=nextslide"/>
          </p:cNvPr>
          <p:cNvSpPr/>
          <p:nvPr/>
        </p:nvSpPr>
        <p:spPr>
          <a:xfrm>
            <a:off x="5868144" y="5502369"/>
            <a:ext cx="1656184" cy="950967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solidFill>
                  <a:schemeClr val="bg1"/>
                </a:solidFill>
              </a:rPr>
              <a:t>YENİ SORU</a:t>
            </a:r>
          </a:p>
        </p:txBody>
      </p:sp>
    </p:spTree>
    <p:extLst>
      <p:ext uri="{BB962C8B-B14F-4D97-AF65-F5344CB8AC3E}">
        <p14:creationId xmlns:p14="http://schemas.microsoft.com/office/powerpoint/2010/main" val="3864678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59" grpId="0" animBg="1"/>
      <p:bldP spid="161" grpId="0" animBg="1"/>
      <p:bldP spid="9" grpId="0" animBg="1"/>
      <p:bldP spid="15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Metin kutusu 111"/>
          <p:cNvSpPr txBox="1"/>
          <p:nvPr/>
        </p:nvSpPr>
        <p:spPr>
          <a:xfrm>
            <a:off x="264438" y="476672"/>
            <a:ext cx="8484025" cy="7078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8572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chemeClr val="bg1"/>
                </a:solidFill>
              </a:rPr>
              <a:t>Haydi. Zıt anlamlısını bul.</a:t>
            </a:r>
            <a:endParaRPr lang="tr-TR" sz="4000" b="1" dirty="0">
              <a:solidFill>
                <a:schemeClr val="bg1"/>
              </a:solidFill>
            </a:endParaRPr>
          </a:p>
        </p:txBody>
      </p:sp>
      <p:sp>
        <p:nvSpPr>
          <p:cNvPr id="159" name="Dolu Çerçeve 158"/>
          <p:cNvSpPr/>
          <p:nvPr/>
        </p:nvSpPr>
        <p:spPr>
          <a:xfrm>
            <a:off x="281198" y="1838969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1" name="Dolu Çerçeve 160"/>
          <p:cNvSpPr/>
          <p:nvPr/>
        </p:nvSpPr>
        <p:spPr>
          <a:xfrm>
            <a:off x="4949687" y="1769140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20721" y="2489648"/>
            <a:ext cx="1898070" cy="2258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71223" y="2123835"/>
            <a:ext cx="1586982" cy="2637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olu Çerçeve 8"/>
          <p:cNvSpPr/>
          <p:nvPr/>
        </p:nvSpPr>
        <p:spPr>
          <a:xfrm>
            <a:off x="5364088" y="1338032"/>
            <a:ext cx="3037359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dışında</a:t>
            </a:r>
          </a:p>
        </p:txBody>
      </p:sp>
      <p:sp>
        <p:nvSpPr>
          <p:cNvPr id="15" name="Dolu Çerçeve 14"/>
          <p:cNvSpPr/>
          <p:nvPr/>
        </p:nvSpPr>
        <p:spPr>
          <a:xfrm>
            <a:off x="683569" y="1397486"/>
            <a:ext cx="3073092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içinde</a:t>
            </a:r>
          </a:p>
        </p:txBody>
      </p:sp>
      <p:sp>
        <p:nvSpPr>
          <p:cNvPr id="4" name="Dikdörtgen 3">
            <a:hlinkClick r:id="rId5" action="ppaction://hlinksldjump"/>
          </p:cNvPr>
          <p:cNvSpPr/>
          <p:nvPr/>
        </p:nvSpPr>
        <p:spPr>
          <a:xfrm>
            <a:off x="0" y="68332"/>
            <a:ext cx="9144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3" name="Grup 12"/>
          <p:cNvGrpSpPr/>
          <p:nvPr/>
        </p:nvGrpSpPr>
        <p:grpSpPr>
          <a:xfrm>
            <a:off x="3348759" y="4979149"/>
            <a:ext cx="2315382" cy="1661914"/>
            <a:chOff x="3424943" y="4753387"/>
            <a:chExt cx="2315382" cy="1661914"/>
          </a:xfrm>
        </p:grpSpPr>
        <p:pic>
          <p:nvPicPr>
            <p:cNvPr id="14" name="Picture 6" descr="tıkla PNG | Haber Aramızda | Samsun Haberleri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6661" y="4932645"/>
              <a:ext cx="1651946" cy="1482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Metin kutusu 15"/>
            <p:cNvSpPr txBox="1"/>
            <p:nvPr/>
          </p:nvSpPr>
          <p:spPr>
            <a:xfrm>
              <a:off x="3424943" y="4753387"/>
              <a:ext cx="2315382" cy="523220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r>
                <a:rPr lang="tr-TR" sz="2800" b="1" dirty="0"/>
                <a:t>Zıt anlamını</a:t>
              </a:r>
            </a:p>
          </p:txBody>
        </p:sp>
      </p:grpSp>
      <p:pic>
        <p:nvPicPr>
          <p:cNvPr id="5126" name="Picture 6" descr="ISADAMI dan Ok gifleri,Hareketli Ok Gifleri aşağıyı gösteren el işaret,  Güzel ilginç Gifler, Ok işar | Goktepeliler.com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14963" y="5364354"/>
            <a:ext cx="1286484" cy="11906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kış Çizelgesi: Öteki İşlem 4">
            <a:hlinkClick r:id="" action="ppaction://hlinkshowjump?jump=nextslide"/>
          </p:cNvPr>
          <p:cNvSpPr/>
          <p:nvPr/>
        </p:nvSpPr>
        <p:spPr>
          <a:xfrm>
            <a:off x="5868144" y="5502369"/>
            <a:ext cx="1656184" cy="950967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solidFill>
                  <a:schemeClr val="bg1"/>
                </a:solidFill>
              </a:rPr>
              <a:t>YENİ SORU</a:t>
            </a:r>
          </a:p>
        </p:txBody>
      </p:sp>
    </p:spTree>
    <p:extLst>
      <p:ext uri="{BB962C8B-B14F-4D97-AF65-F5344CB8AC3E}">
        <p14:creationId xmlns:p14="http://schemas.microsoft.com/office/powerpoint/2010/main" val="1949972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59" grpId="0" animBg="1"/>
      <p:bldP spid="161" grpId="0" animBg="1"/>
      <p:bldP spid="9" grpId="0" animBg="1"/>
      <p:bldP spid="15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Metin kutusu 111"/>
          <p:cNvSpPr txBox="1"/>
          <p:nvPr/>
        </p:nvSpPr>
        <p:spPr>
          <a:xfrm>
            <a:off x="264438" y="476672"/>
            <a:ext cx="8484025" cy="7078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8572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chemeClr val="bg1"/>
                </a:solidFill>
              </a:rPr>
              <a:t>Haydi. Zıt anlamlısını bul.</a:t>
            </a:r>
            <a:endParaRPr lang="tr-TR" sz="4000" b="1" dirty="0">
              <a:solidFill>
                <a:schemeClr val="bg1"/>
              </a:solidFill>
            </a:endParaRPr>
          </a:p>
        </p:txBody>
      </p:sp>
      <p:sp>
        <p:nvSpPr>
          <p:cNvPr id="159" name="Dolu Çerçeve 158"/>
          <p:cNvSpPr/>
          <p:nvPr/>
        </p:nvSpPr>
        <p:spPr>
          <a:xfrm>
            <a:off x="281198" y="1838969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1" name="Dolu Çerçeve 160"/>
          <p:cNvSpPr/>
          <p:nvPr/>
        </p:nvSpPr>
        <p:spPr>
          <a:xfrm>
            <a:off x="4949687" y="1769140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21904" y="1769140"/>
            <a:ext cx="2081741" cy="3091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38748" y="2178920"/>
            <a:ext cx="1888037" cy="2512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olu Çerçeve 8"/>
          <p:cNvSpPr/>
          <p:nvPr/>
        </p:nvSpPr>
        <p:spPr>
          <a:xfrm>
            <a:off x="5364088" y="1338032"/>
            <a:ext cx="3037359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kuru</a:t>
            </a:r>
          </a:p>
        </p:txBody>
      </p:sp>
      <p:sp>
        <p:nvSpPr>
          <p:cNvPr id="15" name="Dolu Çerçeve 14"/>
          <p:cNvSpPr/>
          <p:nvPr/>
        </p:nvSpPr>
        <p:spPr>
          <a:xfrm>
            <a:off x="683569" y="1397486"/>
            <a:ext cx="3073092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ıslak</a:t>
            </a:r>
          </a:p>
        </p:txBody>
      </p:sp>
      <p:sp>
        <p:nvSpPr>
          <p:cNvPr id="4" name="Dikdörtgen 3">
            <a:hlinkClick r:id="rId5" action="ppaction://hlinksldjump"/>
          </p:cNvPr>
          <p:cNvSpPr/>
          <p:nvPr/>
        </p:nvSpPr>
        <p:spPr>
          <a:xfrm>
            <a:off x="109673" y="68332"/>
            <a:ext cx="9144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3" name="Grup 12"/>
          <p:cNvGrpSpPr/>
          <p:nvPr/>
        </p:nvGrpSpPr>
        <p:grpSpPr>
          <a:xfrm>
            <a:off x="3348759" y="4979149"/>
            <a:ext cx="2315382" cy="1661914"/>
            <a:chOff x="3424943" y="4753387"/>
            <a:chExt cx="2315382" cy="1661914"/>
          </a:xfrm>
        </p:grpSpPr>
        <p:pic>
          <p:nvPicPr>
            <p:cNvPr id="14" name="Picture 6" descr="tıkla PNG | Haber Aramızda | Samsun Haberleri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6661" y="4932645"/>
              <a:ext cx="1651946" cy="1482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Metin kutusu 15"/>
            <p:cNvSpPr txBox="1"/>
            <p:nvPr/>
          </p:nvSpPr>
          <p:spPr>
            <a:xfrm>
              <a:off x="3424943" y="4753387"/>
              <a:ext cx="2315382" cy="523220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r>
                <a:rPr lang="tr-TR" sz="2800" b="1" dirty="0"/>
                <a:t>Zıt anlamını</a:t>
              </a:r>
            </a:p>
          </p:txBody>
        </p:sp>
      </p:grpSp>
      <p:pic>
        <p:nvPicPr>
          <p:cNvPr id="5126" name="Picture 6" descr="ISADAMI dan Ok gifleri,Hareketli Ok Gifleri aşağıyı gösteren el işaret,  Güzel ilginç Gifler, Ok işar | Goktepeliler.com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14963" y="5364354"/>
            <a:ext cx="1286484" cy="11906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kış Çizelgesi: Öteki İşlem 4">
            <a:hlinkClick r:id="" action="ppaction://hlinkshowjump?jump=nextslide"/>
          </p:cNvPr>
          <p:cNvSpPr/>
          <p:nvPr/>
        </p:nvSpPr>
        <p:spPr>
          <a:xfrm>
            <a:off x="5868144" y="5502369"/>
            <a:ext cx="1656184" cy="950967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solidFill>
                  <a:schemeClr val="bg1"/>
                </a:solidFill>
              </a:rPr>
              <a:t>YENİ SORU</a:t>
            </a:r>
          </a:p>
        </p:txBody>
      </p:sp>
    </p:spTree>
    <p:extLst>
      <p:ext uri="{BB962C8B-B14F-4D97-AF65-F5344CB8AC3E}">
        <p14:creationId xmlns:p14="http://schemas.microsoft.com/office/powerpoint/2010/main" val="259254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59" grpId="0" animBg="1"/>
      <p:bldP spid="161" grpId="0" animBg="1"/>
      <p:bldP spid="9" grpId="0" animBg="1"/>
      <p:bldP spid="15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Metin kutusu 111"/>
          <p:cNvSpPr txBox="1"/>
          <p:nvPr/>
        </p:nvSpPr>
        <p:spPr>
          <a:xfrm>
            <a:off x="264438" y="476672"/>
            <a:ext cx="8484025" cy="7078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8572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chemeClr val="bg1"/>
                </a:solidFill>
              </a:rPr>
              <a:t>Haydi. Zıt anlamlısını bul.</a:t>
            </a:r>
            <a:endParaRPr lang="tr-TR" sz="4000" b="1" dirty="0">
              <a:solidFill>
                <a:schemeClr val="bg1"/>
              </a:solidFill>
            </a:endParaRPr>
          </a:p>
        </p:txBody>
      </p:sp>
      <p:sp>
        <p:nvSpPr>
          <p:cNvPr id="159" name="Dolu Çerçeve 158"/>
          <p:cNvSpPr/>
          <p:nvPr/>
        </p:nvSpPr>
        <p:spPr>
          <a:xfrm>
            <a:off x="281198" y="1838969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1" name="Dolu Çerçeve 160"/>
          <p:cNvSpPr/>
          <p:nvPr/>
        </p:nvSpPr>
        <p:spPr>
          <a:xfrm>
            <a:off x="4949687" y="1769140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73380" y="2286601"/>
            <a:ext cx="1348767" cy="253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40328" y="2305877"/>
            <a:ext cx="1685137" cy="2421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olu Çerçeve 8"/>
          <p:cNvSpPr/>
          <p:nvPr/>
        </p:nvSpPr>
        <p:spPr>
          <a:xfrm>
            <a:off x="5364088" y="1338032"/>
            <a:ext cx="3037359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hafif</a:t>
            </a:r>
          </a:p>
        </p:txBody>
      </p:sp>
      <p:sp>
        <p:nvSpPr>
          <p:cNvPr id="15" name="Dolu Çerçeve 14"/>
          <p:cNvSpPr/>
          <p:nvPr/>
        </p:nvSpPr>
        <p:spPr>
          <a:xfrm>
            <a:off x="683569" y="1397486"/>
            <a:ext cx="3073092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ağır</a:t>
            </a:r>
          </a:p>
        </p:txBody>
      </p:sp>
      <p:sp>
        <p:nvSpPr>
          <p:cNvPr id="4" name="Dikdörtgen 3">
            <a:hlinkClick r:id="rId5" action="ppaction://hlinksldjump"/>
          </p:cNvPr>
          <p:cNvSpPr/>
          <p:nvPr/>
        </p:nvSpPr>
        <p:spPr>
          <a:xfrm>
            <a:off x="7701" y="68332"/>
            <a:ext cx="9144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3" name="Grup 12"/>
          <p:cNvGrpSpPr/>
          <p:nvPr/>
        </p:nvGrpSpPr>
        <p:grpSpPr>
          <a:xfrm>
            <a:off x="3348759" y="4979149"/>
            <a:ext cx="2315382" cy="1661914"/>
            <a:chOff x="3424943" y="4753387"/>
            <a:chExt cx="2315382" cy="1661914"/>
          </a:xfrm>
        </p:grpSpPr>
        <p:pic>
          <p:nvPicPr>
            <p:cNvPr id="14" name="Picture 6" descr="tıkla PNG | Haber Aramızda | Samsun Haberleri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6661" y="4932645"/>
              <a:ext cx="1651946" cy="1482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Metin kutusu 15"/>
            <p:cNvSpPr txBox="1"/>
            <p:nvPr/>
          </p:nvSpPr>
          <p:spPr>
            <a:xfrm>
              <a:off x="3424943" y="4753387"/>
              <a:ext cx="2315382" cy="523220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r>
                <a:rPr lang="tr-TR" sz="2800" b="1" dirty="0"/>
                <a:t>Zıt anlamını</a:t>
              </a:r>
            </a:p>
          </p:txBody>
        </p:sp>
      </p:grpSp>
      <p:pic>
        <p:nvPicPr>
          <p:cNvPr id="5126" name="Picture 6" descr="ISADAMI dan Ok gifleri,Hareketli Ok Gifleri aşağıyı gösteren el işaret,  Güzel ilginç Gifler, Ok işar | Goktepeliler.com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14963" y="5364354"/>
            <a:ext cx="1286484" cy="11906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kış Çizelgesi: Öteki İşlem 4">
            <a:hlinkClick r:id="" action="ppaction://hlinkshowjump?jump=nextslide"/>
          </p:cNvPr>
          <p:cNvSpPr/>
          <p:nvPr/>
        </p:nvSpPr>
        <p:spPr>
          <a:xfrm>
            <a:off x="5868144" y="5502369"/>
            <a:ext cx="1656184" cy="950967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solidFill>
                  <a:schemeClr val="bg1"/>
                </a:solidFill>
              </a:rPr>
              <a:t>YENİ SORU</a:t>
            </a:r>
          </a:p>
        </p:txBody>
      </p:sp>
    </p:spTree>
    <p:extLst>
      <p:ext uri="{BB962C8B-B14F-4D97-AF65-F5344CB8AC3E}">
        <p14:creationId xmlns:p14="http://schemas.microsoft.com/office/powerpoint/2010/main" val="607080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59" grpId="0" animBg="1"/>
      <p:bldP spid="161" grpId="0" animBg="1"/>
      <p:bldP spid="9" grpId="0" animBg="1"/>
      <p:bldP spid="15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Metin kutusu 111"/>
          <p:cNvSpPr txBox="1"/>
          <p:nvPr/>
        </p:nvSpPr>
        <p:spPr>
          <a:xfrm>
            <a:off x="264438" y="476672"/>
            <a:ext cx="8484025" cy="7078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8572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chemeClr val="bg1"/>
                </a:solidFill>
              </a:rPr>
              <a:t>Haydi. Zıt anlamlısını bul.</a:t>
            </a:r>
            <a:endParaRPr lang="tr-TR" sz="4000" b="1" dirty="0">
              <a:solidFill>
                <a:schemeClr val="bg1"/>
              </a:solidFill>
            </a:endParaRPr>
          </a:p>
        </p:txBody>
      </p:sp>
      <p:sp>
        <p:nvSpPr>
          <p:cNvPr id="159" name="Dolu Çerçeve 158"/>
          <p:cNvSpPr/>
          <p:nvPr/>
        </p:nvSpPr>
        <p:spPr>
          <a:xfrm>
            <a:off x="281198" y="1838969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1" name="Dolu Çerçeve 160"/>
          <p:cNvSpPr/>
          <p:nvPr/>
        </p:nvSpPr>
        <p:spPr>
          <a:xfrm>
            <a:off x="4949687" y="1769140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91680" y="2373630"/>
            <a:ext cx="1512168" cy="2361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13410" y="2297975"/>
            <a:ext cx="1010918" cy="2207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olu Çerçeve 8"/>
          <p:cNvSpPr/>
          <p:nvPr/>
        </p:nvSpPr>
        <p:spPr>
          <a:xfrm>
            <a:off x="5364088" y="1338032"/>
            <a:ext cx="3037359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gülmek</a:t>
            </a:r>
          </a:p>
        </p:txBody>
      </p:sp>
      <p:sp>
        <p:nvSpPr>
          <p:cNvPr id="15" name="Dolu Çerçeve 14"/>
          <p:cNvSpPr/>
          <p:nvPr/>
        </p:nvSpPr>
        <p:spPr>
          <a:xfrm>
            <a:off x="683569" y="1397486"/>
            <a:ext cx="3073092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ağlamak</a:t>
            </a:r>
          </a:p>
        </p:txBody>
      </p:sp>
      <p:sp>
        <p:nvSpPr>
          <p:cNvPr id="4" name="Dikdörtgen 3">
            <a:hlinkClick r:id="rId5" action="ppaction://hlinksldjump"/>
          </p:cNvPr>
          <p:cNvSpPr/>
          <p:nvPr/>
        </p:nvSpPr>
        <p:spPr>
          <a:xfrm>
            <a:off x="0" y="68332"/>
            <a:ext cx="9144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3" name="Grup 12"/>
          <p:cNvGrpSpPr/>
          <p:nvPr/>
        </p:nvGrpSpPr>
        <p:grpSpPr>
          <a:xfrm>
            <a:off x="3348759" y="4979149"/>
            <a:ext cx="2315382" cy="1661914"/>
            <a:chOff x="3424943" y="4753387"/>
            <a:chExt cx="2315382" cy="1661914"/>
          </a:xfrm>
        </p:grpSpPr>
        <p:pic>
          <p:nvPicPr>
            <p:cNvPr id="14" name="Picture 6" descr="tıkla PNG | Haber Aramızda | Samsun Haberleri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6661" y="4932645"/>
              <a:ext cx="1651946" cy="1482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Metin kutusu 15"/>
            <p:cNvSpPr txBox="1"/>
            <p:nvPr/>
          </p:nvSpPr>
          <p:spPr>
            <a:xfrm>
              <a:off x="3424943" y="4753387"/>
              <a:ext cx="2315382" cy="523220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r>
                <a:rPr lang="tr-TR" sz="2800" b="1" dirty="0"/>
                <a:t>Zıt anlamını</a:t>
              </a:r>
            </a:p>
          </p:txBody>
        </p:sp>
      </p:grpSp>
      <p:pic>
        <p:nvPicPr>
          <p:cNvPr id="5126" name="Picture 6" descr="ISADAMI dan Ok gifleri,Hareketli Ok Gifleri aşağıyı gösteren el işaret,  Güzel ilginç Gifler, Ok işar | Goktepeliler.com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14963" y="5364354"/>
            <a:ext cx="1286484" cy="11906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kış Çizelgesi: Öteki İşlem 4">
            <a:hlinkClick r:id="" action="ppaction://hlinkshowjump?jump=nextslide"/>
          </p:cNvPr>
          <p:cNvSpPr/>
          <p:nvPr/>
        </p:nvSpPr>
        <p:spPr>
          <a:xfrm>
            <a:off x="5868144" y="5502369"/>
            <a:ext cx="1656184" cy="950967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solidFill>
                  <a:schemeClr val="bg1"/>
                </a:solidFill>
              </a:rPr>
              <a:t>YENİ SORU</a:t>
            </a:r>
          </a:p>
        </p:txBody>
      </p:sp>
    </p:spTree>
    <p:extLst>
      <p:ext uri="{BB962C8B-B14F-4D97-AF65-F5344CB8AC3E}">
        <p14:creationId xmlns:p14="http://schemas.microsoft.com/office/powerpoint/2010/main" val="1897856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59" grpId="0" animBg="1"/>
      <p:bldP spid="161" grpId="0" animBg="1"/>
      <p:bldP spid="9" grpId="0" animBg="1"/>
      <p:bldP spid="15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Metin kutusu 111"/>
          <p:cNvSpPr txBox="1"/>
          <p:nvPr/>
        </p:nvSpPr>
        <p:spPr>
          <a:xfrm>
            <a:off x="264438" y="476672"/>
            <a:ext cx="8484025" cy="7078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8572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chemeClr val="bg1"/>
                </a:solidFill>
              </a:rPr>
              <a:t>Haydi. Zıt anlamlısını bul.</a:t>
            </a:r>
            <a:endParaRPr lang="tr-TR" sz="4000" b="1" dirty="0">
              <a:solidFill>
                <a:schemeClr val="bg1"/>
              </a:solidFill>
            </a:endParaRPr>
          </a:p>
        </p:txBody>
      </p:sp>
      <p:sp>
        <p:nvSpPr>
          <p:cNvPr id="159" name="Dolu Çerçeve 158"/>
          <p:cNvSpPr/>
          <p:nvPr/>
        </p:nvSpPr>
        <p:spPr>
          <a:xfrm>
            <a:off x="281198" y="1838969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1" name="Dolu Çerçeve 160"/>
          <p:cNvSpPr/>
          <p:nvPr/>
        </p:nvSpPr>
        <p:spPr>
          <a:xfrm>
            <a:off x="4949687" y="1769140"/>
            <a:ext cx="3875516" cy="345638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39725" y="2202128"/>
            <a:ext cx="1189217" cy="298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5758888" y="2182064"/>
            <a:ext cx="1991024" cy="2609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olu Çerçeve 8"/>
          <p:cNvSpPr/>
          <p:nvPr/>
        </p:nvSpPr>
        <p:spPr>
          <a:xfrm>
            <a:off x="5364088" y="1338032"/>
            <a:ext cx="3037359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Çirkin</a:t>
            </a:r>
          </a:p>
        </p:txBody>
      </p:sp>
      <p:sp>
        <p:nvSpPr>
          <p:cNvPr id="15" name="Dolu Çerçeve 14"/>
          <p:cNvSpPr/>
          <p:nvPr/>
        </p:nvSpPr>
        <p:spPr>
          <a:xfrm>
            <a:off x="683569" y="1397486"/>
            <a:ext cx="3073092" cy="864096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/>
              <a:t>Güzel</a:t>
            </a:r>
          </a:p>
        </p:txBody>
      </p:sp>
      <p:sp>
        <p:nvSpPr>
          <p:cNvPr id="4" name="Dikdörtgen 3">
            <a:hlinkClick r:id="rId5" action="ppaction://hlinksldjump"/>
          </p:cNvPr>
          <p:cNvSpPr/>
          <p:nvPr/>
        </p:nvSpPr>
        <p:spPr>
          <a:xfrm>
            <a:off x="5498" y="68332"/>
            <a:ext cx="9144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3" name="Grup 12"/>
          <p:cNvGrpSpPr/>
          <p:nvPr/>
        </p:nvGrpSpPr>
        <p:grpSpPr>
          <a:xfrm>
            <a:off x="3348759" y="4979149"/>
            <a:ext cx="2315382" cy="1661914"/>
            <a:chOff x="3424943" y="4753387"/>
            <a:chExt cx="2315382" cy="1661914"/>
          </a:xfrm>
        </p:grpSpPr>
        <p:pic>
          <p:nvPicPr>
            <p:cNvPr id="14" name="Picture 6" descr="tıkla PNG | Haber Aramızda | Samsun Haberleri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6661" y="4932645"/>
              <a:ext cx="1651946" cy="1482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Metin kutusu 15"/>
            <p:cNvSpPr txBox="1"/>
            <p:nvPr/>
          </p:nvSpPr>
          <p:spPr>
            <a:xfrm>
              <a:off x="3424943" y="4753387"/>
              <a:ext cx="2315382" cy="523220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r>
                <a:rPr lang="tr-TR" sz="2800" b="1" dirty="0"/>
                <a:t>Zıt anlamını</a:t>
              </a:r>
            </a:p>
          </p:txBody>
        </p:sp>
      </p:grpSp>
      <p:pic>
        <p:nvPicPr>
          <p:cNvPr id="5126" name="Picture 6" descr="ISADAMI dan Ok gifleri,Hareketli Ok Gifleri aşağıyı gösteren el işaret,  Güzel ilginç Gifler, Ok işar | Goktepeliler.com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14963" y="5364354"/>
            <a:ext cx="1286484" cy="11906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FF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kış Çizelgesi: Öteki İşlem 4">
            <a:hlinkClick r:id="" action="ppaction://hlinkshowjump?jump=nextslide"/>
          </p:cNvPr>
          <p:cNvSpPr/>
          <p:nvPr/>
        </p:nvSpPr>
        <p:spPr>
          <a:xfrm>
            <a:off x="5868144" y="5502369"/>
            <a:ext cx="1656184" cy="950967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solidFill>
                  <a:schemeClr val="bg1"/>
                </a:solidFill>
              </a:rPr>
              <a:t>YENİ SORU</a:t>
            </a:r>
          </a:p>
        </p:txBody>
      </p:sp>
    </p:spTree>
    <p:extLst>
      <p:ext uri="{BB962C8B-B14F-4D97-AF65-F5344CB8AC3E}">
        <p14:creationId xmlns:p14="http://schemas.microsoft.com/office/powerpoint/2010/main" val="193404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59" grpId="0" animBg="1"/>
      <p:bldP spid="161" grpId="0" animBg="1"/>
      <p:bldP spid="9" grpId="0" animBg="1"/>
      <p:bldP spid="15" grpId="0" animBg="1"/>
      <p:bldP spid="4" grpId="0" animBg="1"/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ZIT ANLAMLI KELİMELER_2.SINIF">
  <a:themeElements>
    <a:clrScheme name="İy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İy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İy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ZIT ANLAMLI KELİMELER_2.SINIF</Template>
  <TotalTime>0</TotalTime>
  <Words>450</Words>
  <Application>Microsoft Office PowerPoint</Application>
  <PresentationFormat>Ekran Gösterisi (4:3)</PresentationFormat>
  <Paragraphs>179</Paragraphs>
  <Slides>33</Slides>
  <Notes>14</Notes>
  <HiddenSlides>0</HiddenSlides>
  <MMClips>0</MMClips>
  <ScaleCrop>false</ScaleCrop>
  <HeadingPairs>
    <vt:vector size="8" baseType="variant">
      <vt:variant>
        <vt:lpstr>Kullanılan Yazı Tipleri</vt:lpstr>
      </vt:variant>
      <vt:variant>
        <vt:i4>8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33</vt:i4>
      </vt:variant>
      <vt:variant>
        <vt:lpstr>Özel Gösteriler</vt:lpstr>
      </vt:variant>
      <vt:variant>
        <vt:i4>1</vt:i4>
      </vt:variant>
    </vt:vector>
  </HeadingPairs>
  <TitlesOfParts>
    <vt:vector size="43" baseType="lpstr">
      <vt:lpstr>Arial</vt:lpstr>
      <vt:lpstr>Arial Black</vt:lpstr>
      <vt:lpstr>Calibri</vt:lpstr>
      <vt:lpstr>Century Gothic</vt:lpstr>
      <vt:lpstr>Impact</vt:lpstr>
      <vt:lpstr>Kayra Aydin</vt:lpstr>
      <vt:lpstr>Times New Roman</vt:lpstr>
      <vt:lpstr>Wingdings 3</vt:lpstr>
      <vt:lpstr>ZIT ANLAMLI KELİMELER_2.SINIF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Özel Gösteri 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nesrin deniz</dc:creator>
  <cp:lastModifiedBy>SERKAN DEMİR</cp:lastModifiedBy>
  <cp:revision>2</cp:revision>
  <dcterms:created xsi:type="dcterms:W3CDTF">2021-11-01T18:35:53Z</dcterms:created>
  <dcterms:modified xsi:type="dcterms:W3CDTF">2021-11-09T15:38:52Z</dcterms:modified>
</cp:coreProperties>
</file>