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3" r:id="rId18"/>
    <p:sldId id="275" r:id="rId19"/>
    <p:sldId id="274" r:id="rId20"/>
    <p:sldId id="276" r:id="rId21"/>
    <p:sldId id="277" r:id="rId22"/>
    <p:sldId id="278" r:id="rId23"/>
    <p:sldId id="279" r:id="rId24"/>
    <p:sldId id="280" r:id="rId25"/>
    <p:sldId id="281"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969" autoAdjust="0"/>
  </p:normalViewPr>
  <p:slideViewPr>
    <p:cSldViewPr snapToGrid="0" showGuides="1">
      <p:cViewPr varScale="1">
        <p:scale>
          <a:sx n="64" d="100"/>
          <a:sy n="64" d="100"/>
        </p:scale>
        <p:origin x="978"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6A891B-3F1A-4615-ACE4-F84583840280}" type="datetimeFigureOut">
              <a:rPr lang="tr-TR" smtClean="0"/>
              <a:t>1.02.2022</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DCF676-76B7-451E-95F0-95B2A5AC0CDC}" type="slidenum">
              <a:rPr lang="tr-TR" smtClean="0"/>
              <a:t>‹#›</a:t>
            </a:fld>
            <a:endParaRPr lang="tr-TR"/>
          </a:p>
        </p:txBody>
      </p:sp>
    </p:spTree>
    <p:extLst>
      <p:ext uri="{BB962C8B-B14F-4D97-AF65-F5344CB8AC3E}">
        <p14:creationId xmlns:p14="http://schemas.microsoft.com/office/powerpoint/2010/main" val="2211692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EDDCF676-76B7-451E-95F0-95B2A5AC0CDC}" type="slidenum">
              <a:rPr lang="tr-TR" smtClean="0"/>
              <a:t>3</a:t>
            </a:fld>
            <a:endParaRPr lang="tr-TR"/>
          </a:p>
        </p:txBody>
      </p:sp>
    </p:spTree>
    <p:extLst>
      <p:ext uri="{BB962C8B-B14F-4D97-AF65-F5344CB8AC3E}">
        <p14:creationId xmlns:p14="http://schemas.microsoft.com/office/powerpoint/2010/main" val="18914454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EDDCF676-76B7-451E-95F0-95B2A5AC0CDC}" type="slidenum">
              <a:rPr lang="tr-TR" smtClean="0"/>
              <a:t>6</a:t>
            </a:fld>
            <a:endParaRPr lang="tr-TR"/>
          </a:p>
        </p:txBody>
      </p:sp>
    </p:spTree>
    <p:extLst>
      <p:ext uri="{BB962C8B-B14F-4D97-AF65-F5344CB8AC3E}">
        <p14:creationId xmlns:p14="http://schemas.microsoft.com/office/powerpoint/2010/main" val="813504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EDDCF676-76B7-451E-95F0-95B2A5AC0CDC}" type="slidenum">
              <a:rPr lang="tr-TR" smtClean="0"/>
              <a:t>9</a:t>
            </a:fld>
            <a:endParaRPr lang="tr-TR"/>
          </a:p>
        </p:txBody>
      </p:sp>
    </p:spTree>
    <p:extLst>
      <p:ext uri="{BB962C8B-B14F-4D97-AF65-F5344CB8AC3E}">
        <p14:creationId xmlns:p14="http://schemas.microsoft.com/office/powerpoint/2010/main" val="76690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EDDCF676-76B7-451E-95F0-95B2A5AC0CDC}" type="slidenum">
              <a:rPr lang="tr-TR" smtClean="0"/>
              <a:t>13</a:t>
            </a:fld>
            <a:endParaRPr lang="tr-TR"/>
          </a:p>
        </p:txBody>
      </p:sp>
    </p:spTree>
    <p:extLst>
      <p:ext uri="{BB962C8B-B14F-4D97-AF65-F5344CB8AC3E}">
        <p14:creationId xmlns:p14="http://schemas.microsoft.com/office/powerpoint/2010/main" val="25350761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EDDCF676-76B7-451E-95F0-95B2A5AC0CDC}" type="slidenum">
              <a:rPr lang="tr-TR" smtClean="0"/>
              <a:t>18</a:t>
            </a:fld>
            <a:endParaRPr lang="tr-TR"/>
          </a:p>
        </p:txBody>
      </p:sp>
    </p:spTree>
    <p:extLst>
      <p:ext uri="{BB962C8B-B14F-4D97-AF65-F5344CB8AC3E}">
        <p14:creationId xmlns:p14="http://schemas.microsoft.com/office/powerpoint/2010/main" val="7315750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EDDCF676-76B7-451E-95F0-95B2A5AC0CDC}" type="slidenum">
              <a:rPr lang="tr-TR" smtClean="0"/>
              <a:t>22</a:t>
            </a:fld>
            <a:endParaRPr lang="tr-TR"/>
          </a:p>
        </p:txBody>
      </p:sp>
    </p:spTree>
    <p:extLst>
      <p:ext uri="{BB962C8B-B14F-4D97-AF65-F5344CB8AC3E}">
        <p14:creationId xmlns:p14="http://schemas.microsoft.com/office/powerpoint/2010/main" val="22731299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EDDCF676-76B7-451E-95F0-95B2A5AC0CDC}" type="slidenum">
              <a:rPr lang="tr-TR" smtClean="0"/>
              <a:t>25</a:t>
            </a:fld>
            <a:endParaRPr lang="tr-TR"/>
          </a:p>
        </p:txBody>
      </p:sp>
    </p:spTree>
    <p:extLst>
      <p:ext uri="{BB962C8B-B14F-4D97-AF65-F5344CB8AC3E}">
        <p14:creationId xmlns:p14="http://schemas.microsoft.com/office/powerpoint/2010/main" val="11973138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tr-TR"/>
              <a:t>Asıl başlık stilini düzenlemek için tıklayın</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DD72ECB4-377D-40D1-9FC8-51EDEC01DA70}" type="datetimeFigureOut">
              <a:rPr lang="tr-TR" smtClean="0"/>
              <a:t>1.02.2022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6276AA5-03BB-48ED-834F-8F23AA46183D}" type="slidenum">
              <a:rPr lang="tr-TR" smtClean="0"/>
              <a:t>‹#›</a:t>
            </a:fld>
            <a:endParaRPr lang="tr-TR"/>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508018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düzenlemek için tıklayın</a:t>
            </a:r>
          </a:p>
        </p:txBody>
      </p:sp>
      <p:sp>
        <p:nvSpPr>
          <p:cNvPr id="3" name="Date Placeholder 2"/>
          <p:cNvSpPr>
            <a:spLocks noGrp="1"/>
          </p:cNvSpPr>
          <p:nvPr>
            <p:ph type="dt" sz="half" idx="10"/>
          </p:nvPr>
        </p:nvSpPr>
        <p:spPr/>
        <p:txBody>
          <a:bodyPr/>
          <a:lstStyle/>
          <a:p>
            <a:fld id="{DD72ECB4-377D-40D1-9FC8-51EDEC01DA70}" type="datetimeFigureOut">
              <a:rPr lang="tr-TR" smtClean="0"/>
              <a:t>1.02.2022</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46276AA5-03BB-48ED-834F-8F23AA46183D}" type="slidenum">
              <a:rPr lang="tr-TR" smtClean="0"/>
              <a:t>‹#›</a:t>
            </a:fld>
            <a:endParaRPr lang="tr-TR"/>
          </a:p>
        </p:txBody>
      </p:sp>
    </p:spTree>
    <p:extLst>
      <p:ext uri="{BB962C8B-B14F-4D97-AF65-F5344CB8AC3E}">
        <p14:creationId xmlns:p14="http://schemas.microsoft.com/office/powerpoint/2010/main" val="36115658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tr-TR"/>
              <a:t>Asıl başlık stilini düzenlemek için tıklayın</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DD72ECB4-377D-40D1-9FC8-51EDEC01DA70}" type="datetimeFigureOut">
              <a:rPr lang="tr-TR" smtClean="0"/>
              <a:t>1.02.2022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6276AA5-03BB-48ED-834F-8F23AA46183D}" type="slidenum">
              <a:rPr lang="tr-TR" smtClean="0"/>
              <a:t>‹#›</a:t>
            </a:fld>
            <a:endParaRPr lang="tr-TR"/>
          </a:p>
        </p:txBody>
      </p:sp>
    </p:spTree>
    <p:extLst>
      <p:ext uri="{BB962C8B-B14F-4D97-AF65-F5344CB8AC3E}">
        <p14:creationId xmlns:p14="http://schemas.microsoft.com/office/powerpoint/2010/main" val="16902185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tr-TR"/>
              <a:t>Asıl başlık stilini düzenlemek için tıklayın</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düzenlemek için tıklayın</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DD72ECB4-377D-40D1-9FC8-51EDEC01DA70}" type="datetimeFigureOut">
              <a:rPr lang="tr-TR" smtClean="0"/>
              <a:t>1.02.2022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6276AA5-03BB-48ED-834F-8F23AA46183D}" type="slidenum">
              <a:rPr lang="tr-TR" smtClean="0"/>
              <a:t>‹#›</a:t>
            </a:fld>
            <a:endParaRPr lang="tr-TR"/>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6015082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tr-TR"/>
              <a:t>Asıl başlık stilini düzenlemek için tıklayın</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DD72ECB4-377D-40D1-9FC8-51EDEC01DA70}" type="datetimeFigureOut">
              <a:rPr lang="tr-TR" smtClean="0"/>
              <a:t>1.02.2022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6276AA5-03BB-48ED-834F-8F23AA46183D}" type="slidenum">
              <a:rPr lang="tr-TR" smtClean="0"/>
              <a:t>‹#›</a:t>
            </a:fld>
            <a:endParaRPr lang="tr-TR"/>
          </a:p>
        </p:txBody>
      </p:sp>
    </p:spTree>
    <p:extLst>
      <p:ext uri="{BB962C8B-B14F-4D97-AF65-F5344CB8AC3E}">
        <p14:creationId xmlns:p14="http://schemas.microsoft.com/office/powerpoint/2010/main" val="9568964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tr-TR"/>
              <a:t>Asıl başlık stilini düzenlemek için tıklayın</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tr-TR"/>
              <a:t>Asıl metin stillerini düzenlemek için tıklayın</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DD72ECB4-377D-40D1-9FC8-51EDEC01DA70}" type="datetimeFigureOut">
              <a:rPr lang="tr-TR" smtClean="0"/>
              <a:t>1.02.2022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6276AA5-03BB-48ED-834F-8F23AA46183D}" type="slidenum">
              <a:rPr lang="tr-TR" smtClean="0"/>
              <a:t>‹#›</a:t>
            </a:fld>
            <a:endParaRPr lang="tr-TR"/>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0525802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tr-TR"/>
              <a:t>Asıl başlık stilini düzenlemek için tıklayın</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tr-TR"/>
              <a:t>Asıl metin stillerini düzenlemek için tıklayın</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DD72ECB4-377D-40D1-9FC8-51EDEC01DA70}" type="datetimeFigureOut">
              <a:rPr lang="tr-TR" smtClean="0"/>
              <a:t>1.02.2022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6276AA5-03BB-48ED-834F-8F23AA46183D}" type="slidenum">
              <a:rPr lang="tr-TR" smtClean="0"/>
              <a:t>‹#›</a:t>
            </a:fld>
            <a:endParaRPr lang="tr-TR"/>
          </a:p>
        </p:txBody>
      </p:sp>
    </p:spTree>
    <p:extLst>
      <p:ext uri="{BB962C8B-B14F-4D97-AF65-F5344CB8AC3E}">
        <p14:creationId xmlns:p14="http://schemas.microsoft.com/office/powerpoint/2010/main" val="6568147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ncho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DD72ECB4-377D-40D1-9FC8-51EDEC01DA70}" type="datetimeFigureOut">
              <a:rPr lang="tr-TR" smtClean="0"/>
              <a:t>1.02.2022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6276AA5-03BB-48ED-834F-8F23AA46183D}" type="slidenum">
              <a:rPr lang="tr-TR" smtClean="0"/>
              <a:t>‹#›</a:t>
            </a:fld>
            <a:endParaRPr lang="tr-TR"/>
          </a:p>
        </p:txBody>
      </p:sp>
    </p:spTree>
    <p:extLst>
      <p:ext uri="{BB962C8B-B14F-4D97-AF65-F5344CB8AC3E}">
        <p14:creationId xmlns:p14="http://schemas.microsoft.com/office/powerpoint/2010/main" val="38201130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DD72ECB4-377D-40D1-9FC8-51EDEC01DA70}" type="datetimeFigureOut">
              <a:rPr lang="tr-TR" smtClean="0"/>
              <a:t>1.02.2022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6276AA5-03BB-48ED-834F-8F23AA46183D}" type="slidenum">
              <a:rPr lang="tr-TR" smtClean="0"/>
              <a:t>‹#›</a:t>
            </a:fld>
            <a:endParaRPr lang="tr-TR"/>
          </a:p>
        </p:txBody>
      </p:sp>
    </p:spTree>
    <p:extLst>
      <p:ext uri="{BB962C8B-B14F-4D97-AF65-F5344CB8AC3E}">
        <p14:creationId xmlns:p14="http://schemas.microsoft.com/office/powerpoint/2010/main" val="1532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nchor="ct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DD72ECB4-377D-40D1-9FC8-51EDEC01DA70}" type="datetimeFigureOut">
              <a:rPr lang="tr-TR" smtClean="0"/>
              <a:t>1.02.2022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6276AA5-03BB-48ED-834F-8F23AA46183D}" type="slidenum">
              <a:rPr lang="tr-TR" smtClean="0"/>
              <a:t>‹#›</a:t>
            </a:fld>
            <a:endParaRPr lang="tr-TR"/>
          </a:p>
        </p:txBody>
      </p:sp>
    </p:spTree>
    <p:extLst>
      <p:ext uri="{BB962C8B-B14F-4D97-AF65-F5344CB8AC3E}">
        <p14:creationId xmlns:p14="http://schemas.microsoft.com/office/powerpoint/2010/main" val="25187100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tr-TR"/>
              <a:t>Asıl başlık stilini düzenlemek için tıklayın</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DD72ECB4-377D-40D1-9FC8-51EDEC01DA70}" type="datetimeFigureOut">
              <a:rPr lang="tr-TR" smtClean="0"/>
              <a:t>1.02.2022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6276AA5-03BB-48ED-834F-8F23AA46183D}" type="slidenum">
              <a:rPr lang="tr-TR" smtClean="0"/>
              <a:t>‹#›</a:t>
            </a:fld>
            <a:endParaRPr lang="tr-TR"/>
          </a:p>
        </p:txBody>
      </p:sp>
    </p:spTree>
    <p:extLst>
      <p:ext uri="{BB962C8B-B14F-4D97-AF65-F5344CB8AC3E}">
        <p14:creationId xmlns:p14="http://schemas.microsoft.com/office/powerpoint/2010/main" val="37439080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DD72ECB4-377D-40D1-9FC8-51EDEC01DA70}" type="datetimeFigureOut">
              <a:rPr lang="tr-TR" smtClean="0"/>
              <a:t>1.02.2022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46276AA5-03BB-48ED-834F-8F23AA46183D}" type="slidenum">
              <a:rPr lang="tr-TR" smtClean="0"/>
              <a:t>‹#›</a:t>
            </a:fld>
            <a:endParaRPr lang="tr-TR"/>
          </a:p>
        </p:txBody>
      </p:sp>
    </p:spTree>
    <p:extLst>
      <p:ext uri="{BB962C8B-B14F-4D97-AF65-F5344CB8AC3E}">
        <p14:creationId xmlns:p14="http://schemas.microsoft.com/office/powerpoint/2010/main" val="22944391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a:t>Asıl başlık stilini düzenlemek için tıklayın</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DD72ECB4-377D-40D1-9FC8-51EDEC01DA70}" type="datetimeFigureOut">
              <a:rPr lang="tr-TR" smtClean="0"/>
              <a:t>1.02.2022</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46276AA5-03BB-48ED-834F-8F23AA46183D}" type="slidenum">
              <a:rPr lang="tr-TR" smtClean="0"/>
              <a:t>‹#›</a:t>
            </a:fld>
            <a:endParaRPr lang="tr-TR"/>
          </a:p>
        </p:txBody>
      </p:sp>
    </p:spTree>
    <p:extLst>
      <p:ext uri="{BB962C8B-B14F-4D97-AF65-F5344CB8AC3E}">
        <p14:creationId xmlns:p14="http://schemas.microsoft.com/office/powerpoint/2010/main" val="21325044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DD72ECB4-377D-40D1-9FC8-51EDEC01DA70}" type="datetimeFigureOut">
              <a:rPr lang="tr-TR" smtClean="0"/>
              <a:t>1.02.2022</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46276AA5-03BB-48ED-834F-8F23AA46183D}" type="slidenum">
              <a:rPr lang="tr-TR" smtClean="0"/>
              <a:t>‹#›</a:t>
            </a:fld>
            <a:endParaRPr lang="tr-TR"/>
          </a:p>
        </p:txBody>
      </p:sp>
    </p:spTree>
    <p:extLst>
      <p:ext uri="{BB962C8B-B14F-4D97-AF65-F5344CB8AC3E}">
        <p14:creationId xmlns:p14="http://schemas.microsoft.com/office/powerpoint/2010/main" val="769568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72ECB4-377D-40D1-9FC8-51EDEC01DA70}" type="datetimeFigureOut">
              <a:rPr lang="tr-TR" smtClean="0"/>
              <a:t>1.02.2022</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46276AA5-03BB-48ED-834F-8F23AA46183D}" type="slidenum">
              <a:rPr lang="tr-TR" smtClean="0"/>
              <a:t>‹#›</a:t>
            </a:fld>
            <a:endParaRPr lang="tr-TR"/>
          </a:p>
        </p:txBody>
      </p:sp>
    </p:spTree>
    <p:extLst>
      <p:ext uri="{BB962C8B-B14F-4D97-AF65-F5344CB8AC3E}">
        <p14:creationId xmlns:p14="http://schemas.microsoft.com/office/powerpoint/2010/main" val="33326115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tr-TR"/>
              <a:t>Asıl başlık stilini düzenlemek için tıklayın</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DD72ECB4-377D-40D1-9FC8-51EDEC01DA70}" type="datetimeFigureOut">
              <a:rPr lang="tr-TR" smtClean="0"/>
              <a:t>1.02.2022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46276AA5-03BB-48ED-834F-8F23AA46183D}" type="slidenum">
              <a:rPr lang="tr-TR" smtClean="0"/>
              <a:t>‹#›</a:t>
            </a:fld>
            <a:endParaRPr lang="tr-TR"/>
          </a:p>
        </p:txBody>
      </p:sp>
    </p:spTree>
    <p:extLst>
      <p:ext uri="{BB962C8B-B14F-4D97-AF65-F5344CB8AC3E}">
        <p14:creationId xmlns:p14="http://schemas.microsoft.com/office/powerpoint/2010/main" val="23910407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tr-TR"/>
              <a:t>Asıl başlık stilini düzenlemek için tıklayın</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DD72ECB4-377D-40D1-9FC8-51EDEC01DA70}" type="datetimeFigureOut">
              <a:rPr lang="tr-TR" smtClean="0"/>
              <a:t>1.02.2022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46276AA5-03BB-48ED-834F-8F23AA46183D}" type="slidenum">
              <a:rPr lang="tr-TR" smtClean="0"/>
              <a:t>‹#›</a:t>
            </a:fld>
            <a:endParaRPr lang="tr-TR"/>
          </a:p>
        </p:txBody>
      </p:sp>
    </p:spTree>
    <p:extLst>
      <p:ext uri="{BB962C8B-B14F-4D97-AF65-F5344CB8AC3E}">
        <p14:creationId xmlns:p14="http://schemas.microsoft.com/office/powerpoint/2010/main" val="37762864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DD72ECB4-377D-40D1-9FC8-51EDEC01DA70}" type="datetimeFigureOut">
              <a:rPr lang="tr-TR" smtClean="0"/>
              <a:t>1.02.2022</a:t>
            </a:fld>
            <a:endParaRPr lang="tr-TR"/>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tr-TR"/>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46276AA5-03BB-48ED-834F-8F23AA46183D}" type="slidenum">
              <a:rPr lang="tr-TR" smtClean="0"/>
              <a:t>‹#›</a:t>
            </a:fld>
            <a:endParaRPr lang="tr-TR"/>
          </a:p>
        </p:txBody>
      </p:sp>
    </p:spTree>
    <p:extLst>
      <p:ext uri="{BB962C8B-B14F-4D97-AF65-F5344CB8AC3E}">
        <p14:creationId xmlns:p14="http://schemas.microsoft.com/office/powerpoint/2010/main" val="3808960960"/>
      </p:ext>
    </p:extLst>
  </p:cSld>
  <p:clrMap bg1="dk1" tx1="lt1" bg2="dk2" tx2="lt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dilbilgisi.net/sifat-konu-anlatimi/"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www.dilbilgisi.net/sifat-konu-anlatimi/"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dilbilgisi.net/sifat-konu-anlatimi/"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9EC084D-3465-46A6-AD31-257E2C6EF443}"/>
              </a:ext>
            </a:extLst>
          </p:cNvPr>
          <p:cNvSpPr>
            <a:spLocks noGrp="1"/>
          </p:cNvSpPr>
          <p:nvPr>
            <p:ph type="ctrTitle"/>
          </p:nvPr>
        </p:nvSpPr>
        <p:spPr/>
        <p:txBody>
          <a:bodyPr/>
          <a:lstStyle/>
          <a:p>
            <a:r>
              <a:rPr lang="tr-TR" dirty="0"/>
              <a:t>Zamirler [adlılar] 6. sınıf konu anlatımı</a:t>
            </a:r>
          </a:p>
        </p:txBody>
      </p:sp>
      <p:sp>
        <p:nvSpPr>
          <p:cNvPr id="3" name="Alt Başlık 2">
            <a:extLst>
              <a:ext uri="{FF2B5EF4-FFF2-40B4-BE49-F238E27FC236}">
                <a16:creationId xmlns:a16="http://schemas.microsoft.com/office/drawing/2014/main" id="{E65624C0-01FE-4CD3-9C2E-3AFD6E2A28E4}"/>
              </a:ext>
            </a:extLst>
          </p:cNvPr>
          <p:cNvSpPr>
            <a:spLocks noGrp="1"/>
          </p:cNvSpPr>
          <p:nvPr>
            <p:ph type="subTitle" idx="1"/>
          </p:nvPr>
        </p:nvSpPr>
        <p:spPr>
          <a:xfrm>
            <a:off x="684212" y="4074686"/>
            <a:ext cx="6400800" cy="1947333"/>
          </a:xfrm>
        </p:spPr>
        <p:txBody>
          <a:bodyPr/>
          <a:lstStyle/>
          <a:p>
            <a:r>
              <a:rPr lang="tr-TR" dirty="0"/>
              <a:t>Yapan-&gt; Fatma Naz KIVRAK</a:t>
            </a:r>
          </a:p>
        </p:txBody>
      </p:sp>
    </p:spTree>
    <p:extLst>
      <p:ext uri="{BB962C8B-B14F-4D97-AF65-F5344CB8AC3E}">
        <p14:creationId xmlns:p14="http://schemas.microsoft.com/office/powerpoint/2010/main" val="21629590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67EB0F63-7267-4C0C-8B31-A2B21AEA2923}"/>
              </a:ext>
            </a:extLst>
          </p:cNvPr>
          <p:cNvSpPr>
            <a:spLocks noGrp="1"/>
          </p:cNvSpPr>
          <p:nvPr>
            <p:ph idx="1"/>
          </p:nvPr>
        </p:nvSpPr>
        <p:spPr>
          <a:xfrm>
            <a:off x="1145851" y="1621366"/>
            <a:ext cx="8534400" cy="3615267"/>
          </a:xfrm>
        </p:spPr>
        <p:txBody>
          <a:bodyPr/>
          <a:lstStyle/>
          <a:p>
            <a:pPr algn="l"/>
            <a:r>
              <a:rPr lang="tr-TR" b="1" i="0" dirty="0">
                <a:solidFill>
                  <a:srgbClr val="FFFFFF"/>
                </a:solidFill>
                <a:effectLst/>
                <a:latin typeface="-apple-system"/>
              </a:rPr>
              <a:t> NOT </a:t>
            </a:r>
            <a:r>
              <a:rPr lang="tr-TR" b="0" i="0" dirty="0">
                <a:solidFill>
                  <a:srgbClr val="222222"/>
                </a:solidFill>
                <a:effectLst/>
                <a:latin typeface="-apple-system"/>
              </a:rPr>
              <a:t> “Bu, şu, o” sözcükleri bir isimden önce kullanılıyor, o ismi etkiliyorsa bu sözcükler zamir olmaktan çıkar, </a:t>
            </a:r>
            <a:r>
              <a:rPr lang="tr-TR" b="0" i="0" u="none" strike="noStrike" dirty="0">
                <a:solidFill>
                  <a:srgbClr val="4DB2EC"/>
                </a:solidFill>
                <a:effectLst/>
                <a:latin typeface="-apple-system"/>
                <a:hlinkClick r:id="rId2" tooltip="Sıfat (Ön Ad)"/>
              </a:rPr>
              <a:t>işaret sıfatı</a:t>
            </a:r>
            <a:r>
              <a:rPr lang="tr-TR" b="0" i="0" dirty="0">
                <a:solidFill>
                  <a:srgbClr val="222222"/>
                </a:solidFill>
                <a:effectLst/>
                <a:latin typeface="-apple-system"/>
              </a:rPr>
              <a:t> olurlar.</a:t>
            </a:r>
          </a:p>
          <a:p>
            <a:pPr algn="l"/>
            <a:r>
              <a:rPr lang="tr-TR" b="1" i="0" dirty="0">
                <a:solidFill>
                  <a:srgbClr val="DD0055"/>
                </a:solidFill>
                <a:effectLst/>
                <a:latin typeface="-apple-system"/>
              </a:rPr>
              <a:t>Örnek(</a:t>
            </a:r>
            <a:r>
              <a:rPr lang="tr-TR" b="1" i="0" dirty="0" err="1">
                <a:solidFill>
                  <a:srgbClr val="DD0055"/>
                </a:solidFill>
                <a:effectLst/>
                <a:latin typeface="-apple-system"/>
              </a:rPr>
              <a:t>ler</a:t>
            </a:r>
            <a:r>
              <a:rPr lang="tr-TR" b="1" i="0" dirty="0">
                <a:solidFill>
                  <a:srgbClr val="DD0055"/>
                </a:solidFill>
                <a:effectLst/>
                <a:latin typeface="-apple-system"/>
              </a:rPr>
              <a:t>)</a:t>
            </a:r>
          </a:p>
          <a:p>
            <a:pPr algn="l"/>
            <a:r>
              <a:rPr lang="tr-TR" b="1" i="0" dirty="0">
                <a:solidFill>
                  <a:srgbClr val="DD0055"/>
                </a:solidFill>
                <a:effectLst/>
                <a:latin typeface="-apple-system"/>
              </a:rPr>
              <a:t>»</a:t>
            </a:r>
            <a:r>
              <a:rPr lang="tr-TR" b="0" i="0" dirty="0">
                <a:solidFill>
                  <a:srgbClr val="222222"/>
                </a:solidFill>
                <a:effectLst/>
                <a:latin typeface="-apple-system"/>
              </a:rPr>
              <a:t> </a:t>
            </a:r>
            <a:r>
              <a:rPr lang="tr-TR" b="1" i="0" u="sng" dirty="0">
                <a:solidFill>
                  <a:srgbClr val="222222"/>
                </a:solidFill>
                <a:effectLst/>
                <a:latin typeface="-apple-system"/>
              </a:rPr>
              <a:t>Bu</a:t>
            </a:r>
            <a:r>
              <a:rPr lang="tr-TR" b="0" i="0" u="sng" dirty="0">
                <a:solidFill>
                  <a:srgbClr val="222222"/>
                </a:solidFill>
                <a:effectLst/>
                <a:latin typeface="-apple-system"/>
              </a:rPr>
              <a:t> telefon</a:t>
            </a:r>
            <a:r>
              <a:rPr lang="tr-TR" b="0" i="0" dirty="0">
                <a:solidFill>
                  <a:srgbClr val="222222"/>
                </a:solidFill>
                <a:effectLst/>
                <a:latin typeface="-apple-system"/>
              </a:rPr>
              <a:t> babama ait. (“telefon” sözcüğünü işaret ettiği için </a:t>
            </a:r>
            <a:r>
              <a:rPr lang="tr-TR" b="1" i="0" dirty="0">
                <a:solidFill>
                  <a:srgbClr val="222222"/>
                </a:solidFill>
                <a:effectLst/>
                <a:latin typeface="-apple-system"/>
              </a:rPr>
              <a:t>işaret sıfatı</a:t>
            </a:r>
            <a:r>
              <a:rPr lang="tr-TR" b="0" i="0" dirty="0">
                <a:solidFill>
                  <a:srgbClr val="222222"/>
                </a:solidFill>
                <a:effectLst/>
                <a:latin typeface="-apple-system"/>
              </a:rPr>
              <a:t>)</a:t>
            </a:r>
            <a:br>
              <a:rPr lang="tr-TR" b="0" i="0" dirty="0">
                <a:solidFill>
                  <a:srgbClr val="222222"/>
                </a:solidFill>
                <a:effectLst/>
                <a:latin typeface="-apple-system"/>
              </a:rPr>
            </a:br>
            <a:r>
              <a:rPr lang="tr-TR" b="1" i="0" dirty="0">
                <a:solidFill>
                  <a:srgbClr val="DD0055"/>
                </a:solidFill>
                <a:effectLst/>
                <a:latin typeface="-apple-system"/>
              </a:rPr>
              <a:t>»</a:t>
            </a:r>
            <a:r>
              <a:rPr lang="tr-TR" b="0" i="0" dirty="0">
                <a:solidFill>
                  <a:srgbClr val="222222"/>
                </a:solidFill>
                <a:effectLst/>
                <a:latin typeface="-apple-system"/>
              </a:rPr>
              <a:t> </a:t>
            </a:r>
            <a:r>
              <a:rPr lang="tr-TR" b="1" i="0" dirty="0">
                <a:solidFill>
                  <a:srgbClr val="222222"/>
                </a:solidFill>
                <a:effectLst/>
                <a:latin typeface="-apple-system"/>
              </a:rPr>
              <a:t>Bu</a:t>
            </a:r>
            <a:r>
              <a:rPr lang="tr-TR" b="0" i="0" dirty="0">
                <a:solidFill>
                  <a:srgbClr val="222222"/>
                </a:solidFill>
                <a:effectLst/>
                <a:latin typeface="-apple-system"/>
              </a:rPr>
              <a:t> babama ait. (bir ismin yerini tuttuğu için </a:t>
            </a:r>
            <a:r>
              <a:rPr lang="tr-TR" b="1" i="0" dirty="0">
                <a:solidFill>
                  <a:srgbClr val="222222"/>
                </a:solidFill>
                <a:effectLst/>
                <a:latin typeface="-apple-system"/>
              </a:rPr>
              <a:t>işaret zamiri</a:t>
            </a:r>
            <a:r>
              <a:rPr lang="tr-TR" b="0" i="0" dirty="0">
                <a:solidFill>
                  <a:srgbClr val="222222"/>
                </a:solidFill>
                <a:effectLst/>
                <a:latin typeface="-apple-system"/>
              </a:rPr>
              <a:t>)</a:t>
            </a:r>
          </a:p>
          <a:p>
            <a:endParaRPr lang="tr-TR" dirty="0"/>
          </a:p>
        </p:txBody>
      </p:sp>
    </p:spTree>
    <p:extLst>
      <p:ext uri="{BB962C8B-B14F-4D97-AF65-F5344CB8AC3E}">
        <p14:creationId xmlns:p14="http://schemas.microsoft.com/office/powerpoint/2010/main" val="11316773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1C7E1C41-FC58-4ECD-8365-E894A0CBB1FB}"/>
              </a:ext>
            </a:extLst>
          </p:cNvPr>
          <p:cNvSpPr>
            <a:spLocks noGrp="1"/>
          </p:cNvSpPr>
          <p:nvPr>
            <p:ph idx="1"/>
          </p:nvPr>
        </p:nvSpPr>
        <p:spPr>
          <a:xfrm>
            <a:off x="550417" y="124287"/>
            <a:ext cx="10875144" cy="6733713"/>
          </a:xfrm>
        </p:spPr>
        <p:txBody>
          <a:bodyPr>
            <a:normAutofit/>
          </a:bodyPr>
          <a:lstStyle/>
          <a:p>
            <a:pPr algn="l"/>
            <a:r>
              <a:rPr lang="tr-TR" b="0" i="0" dirty="0">
                <a:solidFill>
                  <a:srgbClr val="DD0055"/>
                </a:solidFill>
                <a:effectLst/>
                <a:latin typeface="-apple-system"/>
              </a:rPr>
              <a:t>1.3. </a:t>
            </a:r>
            <a:r>
              <a:rPr lang="tr-TR" b="0" i="0" dirty="0" err="1">
                <a:solidFill>
                  <a:srgbClr val="DD0055"/>
                </a:solidFill>
                <a:effectLst/>
                <a:latin typeface="-apple-system"/>
              </a:rPr>
              <a:t>Belgisiz</a:t>
            </a:r>
            <a:r>
              <a:rPr lang="tr-TR" b="0" i="0" dirty="0">
                <a:solidFill>
                  <a:srgbClr val="DD0055"/>
                </a:solidFill>
                <a:effectLst/>
                <a:latin typeface="-apple-system"/>
              </a:rPr>
              <a:t> Zamirler</a:t>
            </a:r>
          </a:p>
          <a:p>
            <a:pPr algn="l"/>
            <a:r>
              <a:rPr lang="tr-TR" b="0" i="0" dirty="0">
                <a:solidFill>
                  <a:srgbClr val="222222"/>
                </a:solidFill>
                <a:effectLst/>
                <a:latin typeface="-apple-system"/>
              </a:rPr>
              <a:t>Varlıkların yerini tutmalarına rağmen hangi varlığın yerine kullanıldığı tam ve açıkça belli olmayan sözcüklere </a:t>
            </a:r>
            <a:r>
              <a:rPr lang="tr-TR" b="1" i="0" dirty="0" err="1">
                <a:solidFill>
                  <a:srgbClr val="222222"/>
                </a:solidFill>
                <a:effectLst/>
                <a:latin typeface="-apple-system"/>
              </a:rPr>
              <a:t>belgisiz</a:t>
            </a:r>
            <a:r>
              <a:rPr lang="tr-TR" b="1" i="0" dirty="0">
                <a:solidFill>
                  <a:srgbClr val="222222"/>
                </a:solidFill>
                <a:effectLst/>
                <a:latin typeface="-apple-system"/>
              </a:rPr>
              <a:t> zamir</a:t>
            </a:r>
            <a:r>
              <a:rPr lang="tr-TR" b="0" i="0" dirty="0">
                <a:solidFill>
                  <a:srgbClr val="222222"/>
                </a:solidFill>
                <a:effectLst/>
                <a:latin typeface="-apple-system"/>
              </a:rPr>
              <a:t> denir. “Bazıları, biri, kimi, hepsi, herkes, kimse, birçoğu, birkaçı, şey vb.” sözcükler </a:t>
            </a:r>
            <a:r>
              <a:rPr lang="tr-TR" b="0" i="0" dirty="0" err="1">
                <a:solidFill>
                  <a:srgbClr val="222222"/>
                </a:solidFill>
                <a:effectLst/>
                <a:latin typeface="-apple-system"/>
              </a:rPr>
              <a:t>belgisiz</a:t>
            </a:r>
            <a:r>
              <a:rPr lang="tr-TR" b="0" i="0" dirty="0">
                <a:solidFill>
                  <a:srgbClr val="222222"/>
                </a:solidFill>
                <a:effectLst/>
                <a:latin typeface="-apple-system"/>
              </a:rPr>
              <a:t> zamirlerdir.</a:t>
            </a:r>
          </a:p>
          <a:p>
            <a:pPr algn="l"/>
            <a:r>
              <a:rPr lang="tr-TR" b="1" i="0" dirty="0">
                <a:solidFill>
                  <a:srgbClr val="DD0055"/>
                </a:solidFill>
                <a:effectLst/>
                <a:latin typeface="-apple-system"/>
              </a:rPr>
              <a:t>Örnek(</a:t>
            </a:r>
            <a:r>
              <a:rPr lang="tr-TR" b="1" i="0" dirty="0" err="1">
                <a:solidFill>
                  <a:srgbClr val="DD0055"/>
                </a:solidFill>
                <a:effectLst/>
                <a:latin typeface="-apple-system"/>
              </a:rPr>
              <a:t>ler</a:t>
            </a:r>
            <a:r>
              <a:rPr lang="tr-TR" b="1" i="0" dirty="0">
                <a:solidFill>
                  <a:srgbClr val="DD0055"/>
                </a:solidFill>
                <a:effectLst/>
                <a:latin typeface="-apple-system"/>
              </a:rPr>
              <a:t>)</a:t>
            </a:r>
          </a:p>
          <a:p>
            <a:pPr algn="l"/>
            <a:r>
              <a:rPr lang="tr-TR" b="1" i="0" dirty="0">
                <a:solidFill>
                  <a:srgbClr val="DD0055"/>
                </a:solidFill>
                <a:effectLst/>
                <a:latin typeface="-apple-system"/>
              </a:rPr>
              <a:t>»</a:t>
            </a:r>
            <a:r>
              <a:rPr lang="tr-TR" b="0" i="0" dirty="0">
                <a:solidFill>
                  <a:srgbClr val="222222"/>
                </a:solidFill>
                <a:effectLst/>
                <a:latin typeface="-apple-system"/>
              </a:rPr>
              <a:t> Testteki sorulardan </a:t>
            </a:r>
            <a:r>
              <a:rPr lang="tr-TR" b="1" i="0" dirty="0">
                <a:solidFill>
                  <a:srgbClr val="222222"/>
                </a:solidFill>
                <a:effectLst/>
                <a:latin typeface="-apple-system"/>
              </a:rPr>
              <a:t>birkaçı</a:t>
            </a:r>
            <a:r>
              <a:rPr lang="tr-TR" b="0" i="0" dirty="0">
                <a:solidFill>
                  <a:srgbClr val="222222"/>
                </a:solidFill>
                <a:effectLst/>
                <a:latin typeface="-apple-system"/>
              </a:rPr>
              <a:t> çok kolaydı.</a:t>
            </a:r>
            <a:br>
              <a:rPr lang="tr-TR" b="0" i="0" dirty="0">
                <a:solidFill>
                  <a:srgbClr val="222222"/>
                </a:solidFill>
                <a:effectLst/>
                <a:latin typeface="-apple-system"/>
              </a:rPr>
            </a:br>
            <a:r>
              <a:rPr lang="tr-TR" b="1" i="0" dirty="0">
                <a:solidFill>
                  <a:srgbClr val="DD0055"/>
                </a:solidFill>
                <a:effectLst/>
                <a:latin typeface="-apple-system"/>
              </a:rPr>
              <a:t>»</a:t>
            </a:r>
            <a:r>
              <a:rPr lang="tr-TR" b="0" i="0" dirty="0">
                <a:solidFill>
                  <a:srgbClr val="222222"/>
                </a:solidFill>
                <a:effectLst/>
                <a:latin typeface="-apple-system"/>
              </a:rPr>
              <a:t> Olanları </a:t>
            </a:r>
            <a:r>
              <a:rPr lang="tr-TR" b="1" i="0" dirty="0">
                <a:solidFill>
                  <a:srgbClr val="222222"/>
                </a:solidFill>
                <a:effectLst/>
                <a:latin typeface="-apple-system"/>
              </a:rPr>
              <a:t>kimse</a:t>
            </a:r>
            <a:r>
              <a:rPr lang="tr-TR" b="0" i="0" dirty="0">
                <a:solidFill>
                  <a:srgbClr val="222222"/>
                </a:solidFill>
                <a:effectLst/>
                <a:latin typeface="-apple-system"/>
              </a:rPr>
              <a:t> anlamıyordu.</a:t>
            </a:r>
            <a:br>
              <a:rPr lang="tr-TR" b="0" i="0" dirty="0">
                <a:solidFill>
                  <a:srgbClr val="222222"/>
                </a:solidFill>
                <a:effectLst/>
                <a:latin typeface="-apple-system"/>
              </a:rPr>
            </a:br>
            <a:r>
              <a:rPr lang="tr-TR" b="1" i="0" dirty="0">
                <a:solidFill>
                  <a:srgbClr val="DD0055"/>
                </a:solidFill>
                <a:effectLst/>
                <a:latin typeface="-apple-system"/>
              </a:rPr>
              <a:t>»</a:t>
            </a:r>
            <a:r>
              <a:rPr lang="tr-TR" b="0" i="0" dirty="0">
                <a:solidFill>
                  <a:srgbClr val="222222"/>
                </a:solidFill>
                <a:effectLst/>
                <a:latin typeface="-apple-system"/>
              </a:rPr>
              <a:t> </a:t>
            </a:r>
            <a:r>
              <a:rPr lang="tr-TR" b="1" i="0" dirty="0">
                <a:solidFill>
                  <a:srgbClr val="222222"/>
                </a:solidFill>
                <a:effectLst/>
                <a:latin typeface="-apple-system"/>
              </a:rPr>
              <a:t>Biri</a:t>
            </a:r>
            <a:r>
              <a:rPr lang="tr-TR" b="0" i="0" dirty="0">
                <a:solidFill>
                  <a:srgbClr val="222222"/>
                </a:solidFill>
                <a:effectLst/>
                <a:latin typeface="-apple-system"/>
              </a:rPr>
              <a:t> telefonuma çağrı bırakmış.</a:t>
            </a:r>
          </a:p>
          <a:p>
            <a:pPr algn="l"/>
            <a:r>
              <a:rPr lang="tr-TR" b="1" i="0" dirty="0">
                <a:solidFill>
                  <a:srgbClr val="FFFFFF"/>
                </a:solidFill>
                <a:effectLst/>
                <a:latin typeface="-apple-system"/>
              </a:rPr>
              <a:t>NOT </a:t>
            </a:r>
            <a:r>
              <a:rPr lang="tr-TR" b="0" i="0" dirty="0">
                <a:solidFill>
                  <a:srgbClr val="222222"/>
                </a:solidFill>
                <a:effectLst/>
                <a:latin typeface="-apple-system"/>
              </a:rPr>
              <a:t> Belirsizlik bildiren sözcükler bir isimden önce kullanılıyor, o ismi etkiliyorsa bu sözcükler </a:t>
            </a:r>
            <a:r>
              <a:rPr lang="tr-TR" b="0" i="0" u="none" strike="noStrike" dirty="0" err="1">
                <a:solidFill>
                  <a:srgbClr val="4DB2EC"/>
                </a:solidFill>
                <a:effectLst/>
                <a:latin typeface="-apple-system"/>
                <a:hlinkClick r:id="rId2" tooltip="Sıfat (Ön Ad)"/>
              </a:rPr>
              <a:t>belgisiz</a:t>
            </a:r>
            <a:r>
              <a:rPr lang="tr-TR" b="0" i="0" u="none" strike="noStrike" dirty="0">
                <a:solidFill>
                  <a:srgbClr val="4DB2EC"/>
                </a:solidFill>
                <a:effectLst/>
                <a:latin typeface="-apple-system"/>
                <a:hlinkClick r:id="rId2" tooltip="Sıfat (Ön Ad)"/>
              </a:rPr>
              <a:t> sıfat</a:t>
            </a:r>
            <a:r>
              <a:rPr lang="tr-TR" b="0" i="0" dirty="0">
                <a:solidFill>
                  <a:srgbClr val="222222"/>
                </a:solidFill>
                <a:effectLst/>
                <a:latin typeface="-apple-system"/>
              </a:rPr>
              <a:t>, bir ismin yerini tutuyorsa </a:t>
            </a:r>
            <a:r>
              <a:rPr lang="tr-TR" b="0" i="0" dirty="0" err="1">
                <a:solidFill>
                  <a:srgbClr val="222222"/>
                </a:solidFill>
                <a:effectLst/>
                <a:latin typeface="-apple-system"/>
              </a:rPr>
              <a:t>belgisiz</a:t>
            </a:r>
            <a:r>
              <a:rPr lang="tr-TR" b="0" i="0" dirty="0">
                <a:solidFill>
                  <a:srgbClr val="222222"/>
                </a:solidFill>
                <a:effectLst/>
                <a:latin typeface="-apple-system"/>
              </a:rPr>
              <a:t> zamir olur.</a:t>
            </a:r>
          </a:p>
          <a:p>
            <a:pPr algn="l"/>
            <a:r>
              <a:rPr lang="tr-TR" b="1" i="0" dirty="0">
                <a:solidFill>
                  <a:srgbClr val="DD0055"/>
                </a:solidFill>
                <a:effectLst/>
                <a:latin typeface="-apple-system"/>
              </a:rPr>
              <a:t>Örnek(</a:t>
            </a:r>
            <a:r>
              <a:rPr lang="tr-TR" b="1" i="0" dirty="0" err="1">
                <a:solidFill>
                  <a:srgbClr val="DD0055"/>
                </a:solidFill>
                <a:effectLst/>
                <a:latin typeface="-apple-system"/>
              </a:rPr>
              <a:t>ler</a:t>
            </a:r>
            <a:r>
              <a:rPr lang="tr-TR" b="1" i="0" dirty="0">
                <a:solidFill>
                  <a:srgbClr val="DD0055"/>
                </a:solidFill>
                <a:effectLst/>
                <a:latin typeface="-apple-system"/>
              </a:rPr>
              <a:t>)</a:t>
            </a:r>
          </a:p>
          <a:p>
            <a:pPr algn="l"/>
            <a:r>
              <a:rPr lang="tr-TR" b="1" i="0" dirty="0">
                <a:solidFill>
                  <a:srgbClr val="DD0055"/>
                </a:solidFill>
                <a:effectLst/>
                <a:latin typeface="-apple-system"/>
              </a:rPr>
              <a:t>»</a:t>
            </a:r>
            <a:r>
              <a:rPr lang="tr-TR" b="0" i="0" dirty="0">
                <a:solidFill>
                  <a:srgbClr val="222222"/>
                </a:solidFill>
                <a:effectLst/>
                <a:latin typeface="-apple-system"/>
              </a:rPr>
              <a:t> </a:t>
            </a:r>
            <a:r>
              <a:rPr lang="tr-TR" b="1" i="0" u="sng" dirty="0">
                <a:solidFill>
                  <a:srgbClr val="222222"/>
                </a:solidFill>
                <a:effectLst/>
                <a:latin typeface="-apple-system"/>
              </a:rPr>
              <a:t>Bazı</a:t>
            </a:r>
            <a:r>
              <a:rPr lang="tr-TR" b="0" i="0" u="sng" dirty="0">
                <a:solidFill>
                  <a:srgbClr val="222222"/>
                </a:solidFill>
                <a:effectLst/>
                <a:latin typeface="-apple-system"/>
              </a:rPr>
              <a:t> veliler</a:t>
            </a:r>
            <a:r>
              <a:rPr lang="tr-TR" b="0" i="0" dirty="0">
                <a:solidFill>
                  <a:srgbClr val="222222"/>
                </a:solidFill>
                <a:effectLst/>
                <a:latin typeface="-apple-system"/>
              </a:rPr>
              <a:t> toplantıya katılmadı. (“veliler” sözcüğünü belirttiği için </a:t>
            </a:r>
            <a:r>
              <a:rPr lang="tr-TR" b="1" i="0" dirty="0" err="1">
                <a:solidFill>
                  <a:srgbClr val="222222"/>
                </a:solidFill>
                <a:effectLst/>
                <a:latin typeface="-apple-system"/>
              </a:rPr>
              <a:t>belgisiz</a:t>
            </a:r>
            <a:r>
              <a:rPr lang="tr-TR" b="1" i="0" dirty="0">
                <a:solidFill>
                  <a:srgbClr val="222222"/>
                </a:solidFill>
                <a:effectLst/>
                <a:latin typeface="-apple-system"/>
              </a:rPr>
              <a:t> sıfat</a:t>
            </a:r>
            <a:r>
              <a:rPr lang="tr-TR" b="0" i="0" dirty="0">
                <a:solidFill>
                  <a:srgbClr val="222222"/>
                </a:solidFill>
                <a:effectLst/>
                <a:latin typeface="-apple-system"/>
              </a:rPr>
              <a:t>)</a:t>
            </a:r>
            <a:br>
              <a:rPr lang="tr-TR" b="0" i="0" dirty="0">
                <a:solidFill>
                  <a:srgbClr val="222222"/>
                </a:solidFill>
                <a:effectLst/>
                <a:latin typeface="-apple-system"/>
              </a:rPr>
            </a:br>
            <a:r>
              <a:rPr lang="tr-TR" b="1" i="0" dirty="0">
                <a:solidFill>
                  <a:srgbClr val="DD0055"/>
                </a:solidFill>
                <a:effectLst/>
                <a:latin typeface="-apple-system"/>
              </a:rPr>
              <a:t>»</a:t>
            </a:r>
            <a:r>
              <a:rPr lang="tr-TR" b="0" i="0" dirty="0">
                <a:solidFill>
                  <a:srgbClr val="222222"/>
                </a:solidFill>
                <a:effectLst/>
                <a:latin typeface="-apple-system"/>
              </a:rPr>
              <a:t> </a:t>
            </a:r>
            <a:r>
              <a:rPr lang="tr-TR" b="1" i="0" dirty="0">
                <a:solidFill>
                  <a:srgbClr val="222222"/>
                </a:solidFill>
                <a:effectLst/>
                <a:latin typeface="-apple-system"/>
              </a:rPr>
              <a:t>Bazıları</a:t>
            </a:r>
            <a:r>
              <a:rPr lang="tr-TR" b="0" i="0" dirty="0">
                <a:solidFill>
                  <a:srgbClr val="222222"/>
                </a:solidFill>
                <a:effectLst/>
                <a:latin typeface="-apple-system"/>
              </a:rPr>
              <a:t> toplantıya katılmadı. (bir ismin yerini tuttuğu için </a:t>
            </a:r>
            <a:r>
              <a:rPr lang="tr-TR" b="1" i="0" dirty="0" err="1">
                <a:solidFill>
                  <a:srgbClr val="222222"/>
                </a:solidFill>
                <a:effectLst/>
                <a:latin typeface="-apple-system"/>
              </a:rPr>
              <a:t>belgisiz</a:t>
            </a:r>
            <a:r>
              <a:rPr lang="tr-TR" b="1" i="0" dirty="0">
                <a:solidFill>
                  <a:srgbClr val="222222"/>
                </a:solidFill>
                <a:effectLst/>
                <a:latin typeface="-apple-system"/>
              </a:rPr>
              <a:t> zamir</a:t>
            </a:r>
            <a:r>
              <a:rPr lang="tr-TR" b="0" i="0" dirty="0">
                <a:solidFill>
                  <a:srgbClr val="222222"/>
                </a:solidFill>
                <a:effectLst/>
                <a:latin typeface="-apple-system"/>
              </a:rPr>
              <a:t>)</a:t>
            </a:r>
            <a:br>
              <a:rPr lang="tr-TR" dirty="0"/>
            </a:br>
            <a:endParaRPr lang="tr-TR" dirty="0"/>
          </a:p>
        </p:txBody>
      </p:sp>
    </p:spTree>
    <p:extLst>
      <p:ext uri="{BB962C8B-B14F-4D97-AF65-F5344CB8AC3E}">
        <p14:creationId xmlns:p14="http://schemas.microsoft.com/office/powerpoint/2010/main" val="5122839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E8BF3DED-94EE-468B-8273-D9313F9C87FA}"/>
              </a:ext>
            </a:extLst>
          </p:cNvPr>
          <p:cNvSpPr>
            <a:spLocks noGrp="1"/>
          </p:cNvSpPr>
          <p:nvPr>
            <p:ph idx="1"/>
          </p:nvPr>
        </p:nvSpPr>
        <p:spPr>
          <a:xfrm>
            <a:off x="523783" y="71021"/>
            <a:ext cx="11017187" cy="6786979"/>
          </a:xfrm>
        </p:spPr>
        <p:txBody>
          <a:bodyPr>
            <a:normAutofit/>
          </a:bodyPr>
          <a:lstStyle/>
          <a:p>
            <a:pPr algn="l"/>
            <a:r>
              <a:rPr lang="tr-TR" b="0" i="0" dirty="0">
                <a:solidFill>
                  <a:srgbClr val="DD0055"/>
                </a:solidFill>
                <a:effectLst/>
                <a:latin typeface="-apple-system"/>
              </a:rPr>
              <a:t>1.4. Soru Zamirleri</a:t>
            </a:r>
          </a:p>
          <a:p>
            <a:pPr algn="l"/>
            <a:r>
              <a:rPr lang="tr-TR" b="0" i="0" dirty="0">
                <a:solidFill>
                  <a:srgbClr val="222222"/>
                </a:solidFill>
                <a:effectLst/>
                <a:latin typeface="-apple-system"/>
              </a:rPr>
              <a:t>İsimlerin yerini soru yoluyla tutan sözcüklere </a:t>
            </a:r>
            <a:r>
              <a:rPr lang="tr-TR" b="1" i="0" dirty="0">
                <a:solidFill>
                  <a:srgbClr val="222222"/>
                </a:solidFill>
                <a:effectLst/>
                <a:latin typeface="-apple-system"/>
              </a:rPr>
              <a:t>soru zamiri</a:t>
            </a:r>
            <a:r>
              <a:rPr lang="tr-TR" b="0" i="0" dirty="0">
                <a:solidFill>
                  <a:srgbClr val="222222"/>
                </a:solidFill>
                <a:effectLst/>
                <a:latin typeface="-apple-system"/>
              </a:rPr>
              <a:t> denir. “Ne, kim, kimi, hangisi, kaçı, nereye, nerede, nereden vb.” sözcükler soru zamirleridir.</a:t>
            </a:r>
          </a:p>
          <a:p>
            <a:pPr algn="l"/>
            <a:r>
              <a:rPr lang="tr-TR" b="1" i="0" dirty="0">
                <a:solidFill>
                  <a:srgbClr val="DD0055"/>
                </a:solidFill>
                <a:effectLst/>
                <a:latin typeface="-apple-system"/>
              </a:rPr>
              <a:t>Örnek(</a:t>
            </a:r>
            <a:r>
              <a:rPr lang="tr-TR" b="1" i="0" dirty="0" err="1">
                <a:solidFill>
                  <a:srgbClr val="DD0055"/>
                </a:solidFill>
                <a:effectLst/>
                <a:latin typeface="-apple-system"/>
              </a:rPr>
              <a:t>ler</a:t>
            </a:r>
            <a:r>
              <a:rPr lang="tr-TR" b="1" i="0" dirty="0">
                <a:solidFill>
                  <a:srgbClr val="DD0055"/>
                </a:solidFill>
                <a:effectLst/>
                <a:latin typeface="-apple-system"/>
              </a:rPr>
              <a:t>)</a:t>
            </a:r>
          </a:p>
          <a:p>
            <a:pPr algn="l"/>
            <a:r>
              <a:rPr lang="tr-TR" b="1" i="0" dirty="0">
                <a:solidFill>
                  <a:srgbClr val="DD0055"/>
                </a:solidFill>
                <a:effectLst/>
                <a:latin typeface="-apple-system"/>
              </a:rPr>
              <a:t>»</a:t>
            </a:r>
            <a:r>
              <a:rPr lang="tr-TR" b="0" i="0" dirty="0">
                <a:solidFill>
                  <a:srgbClr val="222222"/>
                </a:solidFill>
                <a:effectLst/>
                <a:latin typeface="-apple-system"/>
              </a:rPr>
              <a:t> Dolaptaki karpuzu </a:t>
            </a:r>
            <a:r>
              <a:rPr lang="tr-TR" b="1" i="0" dirty="0">
                <a:solidFill>
                  <a:srgbClr val="222222"/>
                </a:solidFill>
                <a:effectLst/>
                <a:latin typeface="-apple-system"/>
              </a:rPr>
              <a:t>kim</a:t>
            </a:r>
            <a:r>
              <a:rPr lang="tr-TR" b="0" i="0" dirty="0">
                <a:solidFill>
                  <a:srgbClr val="222222"/>
                </a:solidFill>
                <a:effectLst/>
                <a:latin typeface="-apple-system"/>
              </a:rPr>
              <a:t> yedi?</a:t>
            </a:r>
            <a:br>
              <a:rPr lang="tr-TR" b="0" i="0" dirty="0">
                <a:solidFill>
                  <a:srgbClr val="222222"/>
                </a:solidFill>
                <a:effectLst/>
                <a:latin typeface="-apple-system"/>
              </a:rPr>
            </a:br>
            <a:r>
              <a:rPr lang="tr-TR" b="1" i="0" dirty="0">
                <a:solidFill>
                  <a:srgbClr val="DD0055"/>
                </a:solidFill>
                <a:effectLst/>
                <a:latin typeface="-apple-system"/>
              </a:rPr>
              <a:t>»</a:t>
            </a:r>
            <a:r>
              <a:rPr lang="tr-TR" b="0" i="0" dirty="0">
                <a:solidFill>
                  <a:srgbClr val="222222"/>
                </a:solidFill>
                <a:effectLst/>
                <a:latin typeface="-apple-system"/>
              </a:rPr>
              <a:t> Marketten </a:t>
            </a:r>
            <a:r>
              <a:rPr lang="tr-TR" b="1" i="0" dirty="0">
                <a:solidFill>
                  <a:srgbClr val="222222"/>
                </a:solidFill>
                <a:effectLst/>
                <a:latin typeface="-apple-system"/>
              </a:rPr>
              <a:t>neler</a:t>
            </a:r>
            <a:r>
              <a:rPr lang="tr-TR" b="0" i="0" dirty="0">
                <a:solidFill>
                  <a:srgbClr val="222222"/>
                </a:solidFill>
                <a:effectLst/>
                <a:latin typeface="-apple-system"/>
              </a:rPr>
              <a:t> aldınız?</a:t>
            </a:r>
            <a:br>
              <a:rPr lang="tr-TR" b="0" i="0" dirty="0">
                <a:solidFill>
                  <a:srgbClr val="222222"/>
                </a:solidFill>
                <a:effectLst/>
                <a:latin typeface="-apple-system"/>
              </a:rPr>
            </a:br>
            <a:r>
              <a:rPr lang="tr-TR" b="1" i="0" dirty="0">
                <a:solidFill>
                  <a:srgbClr val="DD0055"/>
                </a:solidFill>
                <a:effectLst/>
                <a:latin typeface="-apple-system"/>
              </a:rPr>
              <a:t>»</a:t>
            </a:r>
            <a:r>
              <a:rPr lang="tr-TR" b="0" i="0" dirty="0">
                <a:solidFill>
                  <a:srgbClr val="222222"/>
                </a:solidFill>
                <a:effectLst/>
                <a:latin typeface="-apple-system"/>
              </a:rPr>
              <a:t> Bu saate kadar </a:t>
            </a:r>
            <a:r>
              <a:rPr lang="tr-TR" b="1" i="0" dirty="0">
                <a:solidFill>
                  <a:srgbClr val="222222"/>
                </a:solidFill>
                <a:effectLst/>
                <a:latin typeface="-apple-system"/>
              </a:rPr>
              <a:t>nerede </a:t>
            </a:r>
            <a:r>
              <a:rPr lang="tr-TR" b="0" i="0" dirty="0">
                <a:solidFill>
                  <a:srgbClr val="222222"/>
                </a:solidFill>
                <a:effectLst/>
                <a:latin typeface="-apple-system"/>
              </a:rPr>
              <a:t>kaldın?</a:t>
            </a:r>
          </a:p>
          <a:p>
            <a:pPr algn="l"/>
            <a:endParaRPr lang="tr-TR" b="0" i="0" dirty="0">
              <a:solidFill>
                <a:srgbClr val="222222"/>
              </a:solidFill>
              <a:effectLst/>
              <a:latin typeface="-apple-system"/>
            </a:endParaRPr>
          </a:p>
          <a:p>
            <a:pPr algn="l"/>
            <a:r>
              <a:rPr lang="tr-TR" b="1" i="0" dirty="0">
                <a:solidFill>
                  <a:srgbClr val="FFFFFF"/>
                </a:solidFill>
                <a:effectLst/>
                <a:latin typeface="-apple-system"/>
              </a:rPr>
              <a:t> NOT </a:t>
            </a:r>
            <a:r>
              <a:rPr lang="tr-TR" b="0" i="0" dirty="0">
                <a:solidFill>
                  <a:srgbClr val="222222"/>
                </a:solidFill>
                <a:effectLst/>
                <a:latin typeface="-apple-system"/>
              </a:rPr>
              <a:t> Soru bildiren sözcükler bir isimden önce kullanılıyor, o ismi etkiliyorsa bu sözcükler </a:t>
            </a:r>
            <a:r>
              <a:rPr lang="tr-TR" b="0" i="0" u="none" strike="noStrike" dirty="0">
                <a:solidFill>
                  <a:srgbClr val="4DB2EC"/>
                </a:solidFill>
                <a:effectLst/>
                <a:latin typeface="-apple-system"/>
                <a:hlinkClick r:id="rId2" tooltip="Sıfat (Ön Ad)"/>
              </a:rPr>
              <a:t>soru sıfatı</a:t>
            </a:r>
            <a:r>
              <a:rPr lang="tr-TR" b="0" i="0" dirty="0">
                <a:solidFill>
                  <a:srgbClr val="222222"/>
                </a:solidFill>
                <a:effectLst/>
                <a:latin typeface="-apple-system"/>
              </a:rPr>
              <a:t>, bir ismin yerini tutuyorsa soru zamiri olur.</a:t>
            </a:r>
          </a:p>
          <a:p>
            <a:pPr algn="l"/>
            <a:r>
              <a:rPr lang="tr-TR" b="1" i="0" dirty="0">
                <a:solidFill>
                  <a:srgbClr val="DD0055"/>
                </a:solidFill>
                <a:effectLst/>
                <a:latin typeface="-apple-system"/>
              </a:rPr>
              <a:t>Örnek(</a:t>
            </a:r>
            <a:r>
              <a:rPr lang="tr-TR" b="1" i="0" dirty="0" err="1">
                <a:solidFill>
                  <a:srgbClr val="DD0055"/>
                </a:solidFill>
                <a:effectLst/>
                <a:latin typeface="-apple-system"/>
              </a:rPr>
              <a:t>ler</a:t>
            </a:r>
            <a:r>
              <a:rPr lang="tr-TR" b="1" i="0" dirty="0">
                <a:solidFill>
                  <a:srgbClr val="DD0055"/>
                </a:solidFill>
                <a:effectLst/>
                <a:latin typeface="-apple-system"/>
              </a:rPr>
              <a:t>)</a:t>
            </a:r>
          </a:p>
          <a:p>
            <a:pPr algn="l"/>
            <a:r>
              <a:rPr lang="tr-TR" b="1" i="0" dirty="0">
                <a:solidFill>
                  <a:srgbClr val="DD0055"/>
                </a:solidFill>
                <a:effectLst/>
                <a:latin typeface="-apple-system"/>
              </a:rPr>
              <a:t>»</a:t>
            </a:r>
            <a:r>
              <a:rPr lang="tr-TR" b="0" i="0" dirty="0">
                <a:solidFill>
                  <a:srgbClr val="222222"/>
                </a:solidFill>
                <a:effectLst/>
                <a:latin typeface="-apple-system"/>
              </a:rPr>
              <a:t> </a:t>
            </a:r>
            <a:r>
              <a:rPr lang="tr-TR" b="1" i="0" u="sng" dirty="0">
                <a:solidFill>
                  <a:srgbClr val="222222"/>
                </a:solidFill>
                <a:effectLst/>
                <a:latin typeface="-apple-system"/>
              </a:rPr>
              <a:t>Hangi</a:t>
            </a:r>
            <a:r>
              <a:rPr lang="tr-TR" b="0" i="0" u="sng" dirty="0">
                <a:solidFill>
                  <a:srgbClr val="222222"/>
                </a:solidFill>
                <a:effectLst/>
                <a:latin typeface="-apple-system"/>
              </a:rPr>
              <a:t> soruyu</a:t>
            </a:r>
            <a:r>
              <a:rPr lang="tr-TR" b="0" i="0" dirty="0">
                <a:solidFill>
                  <a:srgbClr val="222222"/>
                </a:solidFill>
                <a:effectLst/>
                <a:latin typeface="-apple-system"/>
              </a:rPr>
              <a:t> yanlış yaptın? (“soru” sözcüğünü belirttiği için </a:t>
            </a:r>
            <a:r>
              <a:rPr lang="tr-TR" b="1" i="0" dirty="0">
                <a:solidFill>
                  <a:srgbClr val="222222"/>
                </a:solidFill>
                <a:effectLst/>
                <a:latin typeface="-apple-system"/>
              </a:rPr>
              <a:t>soru sıfatı</a:t>
            </a:r>
            <a:r>
              <a:rPr lang="tr-TR" b="0" i="0" dirty="0">
                <a:solidFill>
                  <a:srgbClr val="222222"/>
                </a:solidFill>
                <a:effectLst/>
                <a:latin typeface="-apple-system"/>
              </a:rPr>
              <a:t>)</a:t>
            </a:r>
            <a:br>
              <a:rPr lang="tr-TR" b="0" i="0" dirty="0">
                <a:solidFill>
                  <a:srgbClr val="222222"/>
                </a:solidFill>
                <a:effectLst/>
                <a:latin typeface="-apple-system"/>
              </a:rPr>
            </a:br>
            <a:r>
              <a:rPr lang="tr-TR" b="1" i="0" dirty="0">
                <a:solidFill>
                  <a:srgbClr val="DD0055"/>
                </a:solidFill>
                <a:effectLst/>
                <a:latin typeface="-apple-system"/>
              </a:rPr>
              <a:t>»</a:t>
            </a:r>
            <a:r>
              <a:rPr lang="tr-TR" b="0" i="0" dirty="0">
                <a:solidFill>
                  <a:srgbClr val="222222"/>
                </a:solidFill>
                <a:effectLst/>
                <a:latin typeface="-apple-system"/>
              </a:rPr>
              <a:t> </a:t>
            </a:r>
            <a:r>
              <a:rPr lang="tr-TR" b="1" i="0" dirty="0">
                <a:solidFill>
                  <a:srgbClr val="222222"/>
                </a:solidFill>
                <a:effectLst/>
                <a:latin typeface="-apple-system"/>
              </a:rPr>
              <a:t>Hangisini</a:t>
            </a:r>
            <a:r>
              <a:rPr lang="tr-TR" b="0" i="0" dirty="0">
                <a:solidFill>
                  <a:srgbClr val="222222"/>
                </a:solidFill>
                <a:effectLst/>
                <a:latin typeface="-apple-system"/>
              </a:rPr>
              <a:t> yanlış yaptın? (bir ismin yerini tuttuğu için </a:t>
            </a:r>
            <a:r>
              <a:rPr lang="tr-TR" b="1" i="0" dirty="0">
                <a:solidFill>
                  <a:srgbClr val="222222"/>
                </a:solidFill>
                <a:effectLst/>
                <a:latin typeface="-apple-system"/>
              </a:rPr>
              <a:t>soru zamiri</a:t>
            </a:r>
            <a:r>
              <a:rPr lang="tr-TR" b="0" i="0" dirty="0">
                <a:solidFill>
                  <a:srgbClr val="222222"/>
                </a:solidFill>
                <a:effectLst/>
                <a:latin typeface="-apple-system"/>
              </a:rPr>
              <a:t>)</a:t>
            </a:r>
          </a:p>
          <a:p>
            <a:endParaRPr lang="tr-TR" dirty="0"/>
          </a:p>
        </p:txBody>
      </p:sp>
    </p:spTree>
    <p:extLst>
      <p:ext uri="{BB962C8B-B14F-4D97-AF65-F5344CB8AC3E}">
        <p14:creationId xmlns:p14="http://schemas.microsoft.com/office/powerpoint/2010/main" val="6470376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458E9669-1083-4832-A479-B5BB3651BC93}"/>
              </a:ext>
            </a:extLst>
          </p:cNvPr>
          <p:cNvSpPr>
            <a:spLocks noGrp="1"/>
          </p:cNvSpPr>
          <p:nvPr>
            <p:ph idx="1"/>
          </p:nvPr>
        </p:nvSpPr>
        <p:spPr>
          <a:xfrm>
            <a:off x="1163606" y="704665"/>
            <a:ext cx="8534400" cy="5448670"/>
          </a:xfrm>
        </p:spPr>
        <p:txBody>
          <a:bodyPr>
            <a:normAutofit/>
          </a:bodyPr>
          <a:lstStyle/>
          <a:p>
            <a:pPr algn="l"/>
            <a:r>
              <a:rPr lang="tr-TR" b="0" i="0" dirty="0">
                <a:solidFill>
                  <a:srgbClr val="DD0055"/>
                </a:solidFill>
                <a:effectLst/>
                <a:latin typeface="-apple-system"/>
              </a:rPr>
              <a:t>2. Ek Durumundaki Zamirler</a:t>
            </a:r>
          </a:p>
          <a:p>
            <a:pPr algn="l"/>
            <a:r>
              <a:rPr lang="tr-TR" b="0" i="0" dirty="0">
                <a:solidFill>
                  <a:srgbClr val="DD0055"/>
                </a:solidFill>
                <a:effectLst/>
                <a:latin typeface="-apple-system"/>
              </a:rPr>
              <a:t>2.1. İyelik (Aitlik) Zamirleri</a:t>
            </a:r>
          </a:p>
          <a:p>
            <a:pPr algn="l"/>
            <a:r>
              <a:rPr lang="tr-TR" b="0" i="0" dirty="0">
                <a:solidFill>
                  <a:srgbClr val="222222"/>
                </a:solidFill>
                <a:effectLst/>
                <a:latin typeface="-apple-system"/>
              </a:rPr>
              <a:t>Ek halinde olup getirildiği ismin hangi şahsa ait olduğunu bildirir. Bunlar aynı zamanda iyelik ekleridir.</a:t>
            </a:r>
          </a:p>
          <a:p>
            <a:pPr algn="l"/>
            <a:r>
              <a:rPr lang="tr-TR" b="0" i="0" dirty="0">
                <a:solidFill>
                  <a:srgbClr val="222222"/>
                </a:solidFill>
                <a:effectLst/>
                <a:latin typeface="-apple-system"/>
              </a:rPr>
              <a:t>1. tekil şahıs iyelik eki → </a:t>
            </a:r>
            <a:r>
              <a:rPr lang="tr-TR" b="1" i="0" dirty="0">
                <a:solidFill>
                  <a:srgbClr val="222222"/>
                </a:solidFill>
                <a:effectLst/>
                <a:latin typeface="-apple-system"/>
              </a:rPr>
              <a:t>-(i)m</a:t>
            </a:r>
            <a:br>
              <a:rPr lang="tr-TR" b="0" i="0" dirty="0">
                <a:solidFill>
                  <a:srgbClr val="222222"/>
                </a:solidFill>
                <a:effectLst/>
                <a:latin typeface="-apple-system"/>
              </a:rPr>
            </a:br>
            <a:r>
              <a:rPr lang="tr-TR" b="0" i="0" dirty="0">
                <a:solidFill>
                  <a:srgbClr val="222222"/>
                </a:solidFill>
                <a:effectLst/>
                <a:latin typeface="-apple-system"/>
              </a:rPr>
              <a:t>2. tekil şahıs iyelik eki → </a:t>
            </a:r>
            <a:r>
              <a:rPr lang="tr-TR" b="1" i="0" dirty="0">
                <a:solidFill>
                  <a:srgbClr val="222222"/>
                </a:solidFill>
                <a:effectLst/>
                <a:latin typeface="-apple-system"/>
              </a:rPr>
              <a:t>-(i)n</a:t>
            </a:r>
            <a:br>
              <a:rPr lang="tr-TR" b="0" i="0" dirty="0">
                <a:solidFill>
                  <a:srgbClr val="222222"/>
                </a:solidFill>
                <a:effectLst/>
                <a:latin typeface="-apple-system"/>
              </a:rPr>
            </a:br>
            <a:r>
              <a:rPr lang="tr-TR" b="0" i="0" dirty="0">
                <a:solidFill>
                  <a:srgbClr val="222222"/>
                </a:solidFill>
                <a:effectLst/>
                <a:latin typeface="-apple-system"/>
              </a:rPr>
              <a:t>3. tekil şahıs iyelik eki → </a:t>
            </a:r>
            <a:r>
              <a:rPr lang="tr-TR" b="1" i="0" dirty="0">
                <a:solidFill>
                  <a:srgbClr val="222222"/>
                </a:solidFill>
                <a:effectLst/>
                <a:latin typeface="-apple-system"/>
              </a:rPr>
              <a:t>-ı, -i, -u, -ü, -(s)ı, -(s)i, -(s)u, -(s)ü</a:t>
            </a:r>
            <a:endParaRPr lang="tr-TR" b="0" i="0" dirty="0">
              <a:solidFill>
                <a:srgbClr val="222222"/>
              </a:solidFill>
              <a:effectLst/>
              <a:latin typeface="-apple-system"/>
            </a:endParaRPr>
          </a:p>
          <a:p>
            <a:pPr algn="l"/>
            <a:r>
              <a:rPr lang="tr-TR" b="0" i="0" dirty="0">
                <a:solidFill>
                  <a:srgbClr val="222222"/>
                </a:solidFill>
                <a:effectLst/>
                <a:latin typeface="-apple-system"/>
              </a:rPr>
              <a:t>1. çoğul şahıs iyelik eki → </a:t>
            </a:r>
            <a:r>
              <a:rPr lang="tr-TR" b="1" i="0" dirty="0">
                <a:solidFill>
                  <a:srgbClr val="222222"/>
                </a:solidFill>
                <a:effectLst/>
                <a:latin typeface="-apple-system"/>
              </a:rPr>
              <a:t>-(ı)</a:t>
            </a:r>
            <a:r>
              <a:rPr lang="tr-TR" b="1" i="0" dirty="0" err="1">
                <a:solidFill>
                  <a:srgbClr val="222222"/>
                </a:solidFill>
                <a:effectLst/>
                <a:latin typeface="-apple-system"/>
              </a:rPr>
              <a:t>mız</a:t>
            </a:r>
            <a:r>
              <a:rPr lang="tr-TR" b="1" i="0" dirty="0">
                <a:solidFill>
                  <a:srgbClr val="222222"/>
                </a:solidFill>
                <a:effectLst/>
                <a:latin typeface="-apple-system"/>
              </a:rPr>
              <a:t>, -(i)</a:t>
            </a:r>
            <a:r>
              <a:rPr lang="tr-TR" b="1" i="0" dirty="0" err="1">
                <a:solidFill>
                  <a:srgbClr val="222222"/>
                </a:solidFill>
                <a:effectLst/>
                <a:latin typeface="-apple-system"/>
              </a:rPr>
              <a:t>miz</a:t>
            </a:r>
            <a:r>
              <a:rPr lang="tr-TR" b="1" i="0" dirty="0">
                <a:solidFill>
                  <a:srgbClr val="222222"/>
                </a:solidFill>
                <a:effectLst/>
                <a:latin typeface="-apple-system"/>
              </a:rPr>
              <a:t>, -(u)muz, -(ü)</a:t>
            </a:r>
            <a:r>
              <a:rPr lang="tr-TR" b="1" i="0" dirty="0" err="1">
                <a:solidFill>
                  <a:srgbClr val="222222"/>
                </a:solidFill>
                <a:effectLst/>
                <a:latin typeface="-apple-system"/>
              </a:rPr>
              <a:t>müz</a:t>
            </a:r>
            <a:br>
              <a:rPr lang="tr-TR" b="0" i="0" dirty="0">
                <a:solidFill>
                  <a:srgbClr val="222222"/>
                </a:solidFill>
                <a:effectLst/>
                <a:latin typeface="-apple-system"/>
              </a:rPr>
            </a:br>
            <a:r>
              <a:rPr lang="tr-TR" b="0" i="0" dirty="0">
                <a:solidFill>
                  <a:srgbClr val="222222"/>
                </a:solidFill>
                <a:effectLst/>
                <a:latin typeface="-apple-system"/>
              </a:rPr>
              <a:t>2. çoğul şahıs iyelik eki → </a:t>
            </a:r>
            <a:r>
              <a:rPr lang="tr-TR" b="1" i="0" dirty="0">
                <a:solidFill>
                  <a:srgbClr val="222222"/>
                </a:solidFill>
                <a:effectLst/>
                <a:latin typeface="-apple-system"/>
              </a:rPr>
              <a:t>-(ı)</a:t>
            </a:r>
            <a:r>
              <a:rPr lang="tr-TR" b="1" i="0" dirty="0" err="1">
                <a:solidFill>
                  <a:srgbClr val="222222"/>
                </a:solidFill>
                <a:effectLst/>
                <a:latin typeface="-apple-system"/>
              </a:rPr>
              <a:t>nız</a:t>
            </a:r>
            <a:r>
              <a:rPr lang="tr-TR" b="1" i="0" dirty="0">
                <a:solidFill>
                  <a:srgbClr val="222222"/>
                </a:solidFill>
                <a:effectLst/>
                <a:latin typeface="-apple-system"/>
              </a:rPr>
              <a:t>, -(i)</a:t>
            </a:r>
            <a:r>
              <a:rPr lang="tr-TR" b="1" i="0" dirty="0" err="1">
                <a:solidFill>
                  <a:srgbClr val="222222"/>
                </a:solidFill>
                <a:effectLst/>
                <a:latin typeface="-apple-system"/>
              </a:rPr>
              <a:t>niz</a:t>
            </a:r>
            <a:r>
              <a:rPr lang="tr-TR" b="1" i="0" dirty="0">
                <a:solidFill>
                  <a:srgbClr val="222222"/>
                </a:solidFill>
                <a:effectLst/>
                <a:latin typeface="-apple-system"/>
              </a:rPr>
              <a:t>, -(u)</a:t>
            </a:r>
            <a:r>
              <a:rPr lang="tr-TR" b="1" i="0" dirty="0" err="1">
                <a:solidFill>
                  <a:srgbClr val="222222"/>
                </a:solidFill>
                <a:effectLst/>
                <a:latin typeface="-apple-system"/>
              </a:rPr>
              <a:t>nuz</a:t>
            </a:r>
            <a:r>
              <a:rPr lang="tr-TR" b="1" i="0" dirty="0">
                <a:solidFill>
                  <a:srgbClr val="222222"/>
                </a:solidFill>
                <a:effectLst/>
                <a:latin typeface="-apple-system"/>
              </a:rPr>
              <a:t>, -(ü)</a:t>
            </a:r>
            <a:r>
              <a:rPr lang="tr-TR" b="1" i="0" dirty="0" err="1">
                <a:solidFill>
                  <a:srgbClr val="222222"/>
                </a:solidFill>
                <a:effectLst/>
                <a:latin typeface="-apple-system"/>
              </a:rPr>
              <a:t>nüz</a:t>
            </a:r>
            <a:br>
              <a:rPr lang="tr-TR" b="0" i="0" dirty="0">
                <a:solidFill>
                  <a:srgbClr val="222222"/>
                </a:solidFill>
                <a:effectLst/>
                <a:latin typeface="-apple-system"/>
              </a:rPr>
            </a:br>
            <a:r>
              <a:rPr lang="tr-TR" b="0" i="0" dirty="0">
                <a:solidFill>
                  <a:srgbClr val="222222"/>
                </a:solidFill>
                <a:effectLst/>
                <a:latin typeface="-apple-system"/>
              </a:rPr>
              <a:t>3. çoğul şahıs iyelik eki → </a:t>
            </a:r>
            <a:r>
              <a:rPr lang="tr-TR" b="1" i="0" dirty="0">
                <a:solidFill>
                  <a:srgbClr val="222222"/>
                </a:solidFill>
                <a:effectLst/>
                <a:latin typeface="-apple-system"/>
              </a:rPr>
              <a:t>-</a:t>
            </a:r>
            <a:r>
              <a:rPr lang="tr-TR" b="1" i="0" dirty="0" err="1">
                <a:solidFill>
                  <a:srgbClr val="222222"/>
                </a:solidFill>
                <a:effectLst/>
                <a:latin typeface="-apple-system"/>
              </a:rPr>
              <a:t>ları</a:t>
            </a:r>
            <a:r>
              <a:rPr lang="tr-TR" b="1" i="0" dirty="0">
                <a:solidFill>
                  <a:srgbClr val="222222"/>
                </a:solidFill>
                <a:effectLst/>
                <a:latin typeface="-apple-system"/>
              </a:rPr>
              <a:t>, </a:t>
            </a:r>
            <a:r>
              <a:rPr lang="tr-TR" b="1" i="0" dirty="0" err="1">
                <a:solidFill>
                  <a:srgbClr val="222222"/>
                </a:solidFill>
                <a:effectLst/>
                <a:latin typeface="-apple-system"/>
              </a:rPr>
              <a:t>leri</a:t>
            </a:r>
            <a:endParaRPr lang="tr-TR" b="0" i="0" dirty="0">
              <a:solidFill>
                <a:srgbClr val="222222"/>
              </a:solidFill>
              <a:effectLst/>
              <a:latin typeface="-apple-system"/>
            </a:endParaRPr>
          </a:p>
          <a:p>
            <a:endParaRPr lang="tr-TR" dirty="0"/>
          </a:p>
        </p:txBody>
      </p:sp>
    </p:spTree>
    <p:extLst>
      <p:ext uri="{BB962C8B-B14F-4D97-AF65-F5344CB8AC3E}">
        <p14:creationId xmlns:p14="http://schemas.microsoft.com/office/powerpoint/2010/main" val="3468216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7A401703-238B-437C-8148-55F930A54D61}"/>
              </a:ext>
            </a:extLst>
          </p:cNvPr>
          <p:cNvSpPr>
            <a:spLocks noGrp="1"/>
          </p:cNvSpPr>
          <p:nvPr>
            <p:ph idx="1"/>
          </p:nvPr>
        </p:nvSpPr>
        <p:spPr>
          <a:xfrm>
            <a:off x="1296771" y="780125"/>
            <a:ext cx="8534400" cy="5297750"/>
          </a:xfrm>
        </p:spPr>
        <p:txBody>
          <a:bodyPr/>
          <a:lstStyle/>
          <a:p>
            <a:pPr algn="l"/>
            <a:r>
              <a:rPr lang="tr-TR" b="1" i="0" dirty="0">
                <a:solidFill>
                  <a:srgbClr val="DD0055"/>
                </a:solidFill>
                <a:effectLst/>
                <a:latin typeface="-apple-system"/>
              </a:rPr>
              <a:t>»</a:t>
            </a:r>
            <a:r>
              <a:rPr lang="tr-TR" b="0" i="0" dirty="0">
                <a:solidFill>
                  <a:srgbClr val="222222"/>
                </a:solidFill>
                <a:effectLst/>
                <a:latin typeface="-apple-system"/>
              </a:rPr>
              <a:t> (benim) defter</a:t>
            </a:r>
            <a:r>
              <a:rPr lang="tr-TR" b="1" i="0" dirty="0">
                <a:solidFill>
                  <a:srgbClr val="DD0055"/>
                </a:solidFill>
                <a:effectLst/>
                <a:latin typeface="-apple-system"/>
              </a:rPr>
              <a:t>im</a:t>
            </a:r>
            <a:br>
              <a:rPr lang="tr-TR" b="0" i="0" dirty="0">
                <a:solidFill>
                  <a:srgbClr val="222222"/>
                </a:solidFill>
                <a:effectLst/>
                <a:latin typeface="-apple-system"/>
              </a:rPr>
            </a:br>
            <a:r>
              <a:rPr lang="tr-TR" b="1" i="0" dirty="0">
                <a:solidFill>
                  <a:srgbClr val="DD0055"/>
                </a:solidFill>
                <a:effectLst/>
                <a:latin typeface="-apple-system"/>
              </a:rPr>
              <a:t>»</a:t>
            </a:r>
            <a:r>
              <a:rPr lang="tr-TR" b="0" i="0" dirty="0">
                <a:solidFill>
                  <a:srgbClr val="222222"/>
                </a:solidFill>
                <a:effectLst/>
                <a:latin typeface="-apple-system"/>
              </a:rPr>
              <a:t> (senin) defter</a:t>
            </a:r>
            <a:r>
              <a:rPr lang="tr-TR" b="1" i="0" dirty="0">
                <a:solidFill>
                  <a:srgbClr val="DD0055"/>
                </a:solidFill>
                <a:effectLst/>
                <a:latin typeface="-apple-system"/>
              </a:rPr>
              <a:t>in</a:t>
            </a:r>
            <a:br>
              <a:rPr lang="tr-TR" b="0" i="0" dirty="0">
                <a:solidFill>
                  <a:srgbClr val="222222"/>
                </a:solidFill>
                <a:effectLst/>
                <a:latin typeface="-apple-system"/>
              </a:rPr>
            </a:br>
            <a:r>
              <a:rPr lang="tr-TR" b="1" i="0" dirty="0">
                <a:solidFill>
                  <a:srgbClr val="DD0055"/>
                </a:solidFill>
                <a:effectLst/>
                <a:latin typeface="-apple-system"/>
              </a:rPr>
              <a:t>»</a:t>
            </a:r>
            <a:r>
              <a:rPr lang="tr-TR" b="0" i="0" dirty="0">
                <a:solidFill>
                  <a:srgbClr val="222222"/>
                </a:solidFill>
                <a:effectLst/>
                <a:latin typeface="-apple-system"/>
              </a:rPr>
              <a:t> (onun) defter</a:t>
            </a:r>
            <a:r>
              <a:rPr lang="tr-TR" b="1" i="0" dirty="0">
                <a:solidFill>
                  <a:srgbClr val="DD0055"/>
                </a:solidFill>
                <a:effectLst/>
                <a:latin typeface="-apple-system"/>
              </a:rPr>
              <a:t>i</a:t>
            </a:r>
            <a:br>
              <a:rPr lang="tr-TR" b="0" i="0" dirty="0">
                <a:solidFill>
                  <a:srgbClr val="222222"/>
                </a:solidFill>
                <a:effectLst/>
                <a:latin typeface="-apple-system"/>
              </a:rPr>
            </a:br>
            <a:r>
              <a:rPr lang="tr-TR" b="1" i="0" dirty="0">
                <a:solidFill>
                  <a:srgbClr val="DD0055"/>
                </a:solidFill>
                <a:effectLst/>
                <a:latin typeface="-apple-system"/>
              </a:rPr>
              <a:t>»</a:t>
            </a:r>
            <a:r>
              <a:rPr lang="tr-TR" b="0" i="0" dirty="0">
                <a:solidFill>
                  <a:srgbClr val="222222"/>
                </a:solidFill>
                <a:effectLst/>
                <a:latin typeface="-apple-system"/>
              </a:rPr>
              <a:t> (bizim) defter</a:t>
            </a:r>
            <a:r>
              <a:rPr lang="tr-TR" b="1" i="0" dirty="0">
                <a:solidFill>
                  <a:srgbClr val="DD0055"/>
                </a:solidFill>
                <a:effectLst/>
                <a:latin typeface="-apple-system"/>
              </a:rPr>
              <a:t>imiz</a:t>
            </a:r>
            <a:br>
              <a:rPr lang="tr-TR" b="0" i="0" dirty="0">
                <a:solidFill>
                  <a:srgbClr val="222222"/>
                </a:solidFill>
                <a:effectLst/>
                <a:latin typeface="-apple-system"/>
              </a:rPr>
            </a:br>
            <a:r>
              <a:rPr lang="tr-TR" b="1" i="0" dirty="0">
                <a:solidFill>
                  <a:srgbClr val="DD0055"/>
                </a:solidFill>
                <a:effectLst/>
                <a:latin typeface="-apple-system"/>
              </a:rPr>
              <a:t>»</a:t>
            </a:r>
            <a:r>
              <a:rPr lang="tr-TR" b="0" i="0" dirty="0">
                <a:solidFill>
                  <a:srgbClr val="222222"/>
                </a:solidFill>
                <a:effectLst/>
                <a:latin typeface="-apple-system"/>
              </a:rPr>
              <a:t> (sizin) defter</a:t>
            </a:r>
            <a:r>
              <a:rPr lang="tr-TR" b="1" i="0" dirty="0">
                <a:solidFill>
                  <a:srgbClr val="DD0055"/>
                </a:solidFill>
                <a:effectLst/>
                <a:latin typeface="-apple-system"/>
              </a:rPr>
              <a:t>iniz</a:t>
            </a:r>
            <a:br>
              <a:rPr lang="tr-TR" b="0" i="0" dirty="0">
                <a:solidFill>
                  <a:srgbClr val="222222"/>
                </a:solidFill>
                <a:effectLst/>
                <a:latin typeface="-apple-system"/>
              </a:rPr>
            </a:br>
            <a:r>
              <a:rPr lang="tr-TR" b="1" i="0" dirty="0">
                <a:solidFill>
                  <a:srgbClr val="DD0055"/>
                </a:solidFill>
                <a:effectLst/>
                <a:latin typeface="-apple-system"/>
              </a:rPr>
              <a:t>»</a:t>
            </a:r>
            <a:r>
              <a:rPr lang="tr-TR" b="0" i="0" dirty="0">
                <a:solidFill>
                  <a:srgbClr val="222222"/>
                </a:solidFill>
                <a:effectLst/>
                <a:latin typeface="-apple-system"/>
              </a:rPr>
              <a:t> (onların) defter</a:t>
            </a:r>
            <a:r>
              <a:rPr lang="tr-TR" b="1" i="0" dirty="0">
                <a:solidFill>
                  <a:srgbClr val="DD0055"/>
                </a:solidFill>
                <a:effectLst/>
                <a:latin typeface="-apple-system"/>
              </a:rPr>
              <a:t>leri</a:t>
            </a:r>
            <a:endParaRPr lang="tr-TR" b="0" i="0" dirty="0">
              <a:solidFill>
                <a:srgbClr val="222222"/>
              </a:solidFill>
              <a:effectLst/>
              <a:latin typeface="-apple-system"/>
            </a:endParaRPr>
          </a:p>
          <a:p>
            <a:pPr algn="l"/>
            <a:r>
              <a:rPr lang="tr-TR" b="1" i="0" dirty="0">
                <a:solidFill>
                  <a:srgbClr val="DD0055"/>
                </a:solidFill>
                <a:effectLst/>
                <a:latin typeface="-apple-system"/>
              </a:rPr>
              <a:t>»</a:t>
            </a:r>
            <a:r>
              <a:rPr lang="tr-TR" b="0" i="0" dirty="0">
                <a:solidFill>
                  <a:srgbClr val="222222"/>
                </a:solidFill>
                <a:effectLst/>
                <a:latin typeface="-apple-system"/>
              </a:rPr>
              <a:t> Kalem</a:t>
            </a:r>
            <a:r>
              <a:rPr lang="tr-TR" b="1" i="0" dirty="0">
                <a:solidFill>
                  <a:srgbClr val="DD0055"/>
                </a:solidFill>
                <a:effectLst/>
                <a:latin typeface="-apple-system"/>
              </a:rPr>
              <a:t>im</a:t>
            </a:r>
            <a:r>
              <a:rPr lang="tr-TR" b="0" i="0" dirty="0">
                <a:solidFill>
                  <a:srgbClr val="222222"/>
                </a:solidFill>
                <a:effectLst/>
                <a:latin typeface="-apple-system"/>
              </a:rPr>
              <a:t> kırılmış.</a:t>
            </a:r>
            <a:br>
              <a:rPr lang="tr-TR" b="0" i="0" dirty="0">
                <a:solidFill>
                  <a:srgbClr val="222222"/>
                </a:solidFill>
                <a:effectLst/>
                <a:latin typeface="-apple-system"/>
              </a:rPr>
            </a:br>
            <a:r>
              <a:rPr lang="tr-TR" b="1" i="0" dirty="0">
                <a:solidFill>
                  <a:srgbClr val="DD0055"/>
                </a:solidFill>
                <a:effectLst/>
                <a:latin typeface="-apple-system"/>
              </a:rPr>
              <a:t>»</a:t>
            </a:r>
            <a:r>
              <a:rPr lang="tr-TR" b="0" i="0" dirty="0">
                <a:solidFill>
                  <a:srgbClr val="222222"/>
                </a:solidFill>
                <a:effectLst/>
                <a:latin typeface="-apple-system"/>
              </a:rPr>
              <a:t> Dün ev</a:t>
            </a:r>
            <a:r>
              <a:rPr lang="tr-TR" b="1" i="0" dirty="0">
                <a:solidFill>
                  <a:srgbClr val="DD0055"/>
                </a:solidFill>
                <a:effectLst/>
                <a:latin typeface="-apple-system"/>
              </a:rPr>
              <a:t>leri</a:t>
            </a:r>
            <a:r>
              <a:rPr lang="tr-TR" b="0" i="0" dirty="0">
                <a:solidFill>
                  <a:srgbClr val="222222"/>
                </a:solidFill>
                <a:effectLst/>
                <a:latin typeface="-apple-system"/>
              </a:rPr>
              <a:t>ne misafir oldum.</a:t>
            </a:r>
          </a:p>
        </p:txBody>
      </p:sp>
    </p:spTree>
    <p:extLst>
      <p:ext uri="{BB962C8B-B14F-4D97-AF65-F5344CB8AC3E}">
        <p14:creationId xmlns:p14="http://schemas.microsoft.com/office/powerpoint/2010/main" val="12819517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A47FA89F-6E04-48B4-A9C7-6F989229E27D}"/>
              </a:ext>
            </a:extLst>
          </p:cNvPr>
          <p:cNvSpPr>
            <a:spLocks noGrp="1"/>
          </p:cNvSpPr>
          <p:nvPr>
            <p:ph idx="1"/>
          </p:nvPr>
        </p:nvSpPr>
        <p:spPr>
          <a:xfrm>
            <a:off x="755232" y="408372"/>
            <a:ext cx="10093279" cy="6098959"/>
          </a:xfrm>
        </p:spPr>
        <p:txBody>
          <a:bodyPr>
            <a:normAutofit/>
          </a:bodyPr>
          <a:lstStyle/>
          <a:p>
            <a:pPr algn="l"/>
            <a:r>
              <a:rPr lang="tr-TR" b="1" i="0" dirty="0">
                <a:solidFill>
                  <a:srgbClr val="FFFFFF"/>
                </a:solidFill>
                <a:effectLst/>
                <a:latin typeface="-apple-system"/>
              </a:rPr>
              <a:t> UYARI </a:t>
            </a:r>
            <a:r>
              <a:rPr lang="tr-TR" b="0" i="0" dirty="0">
                <a:solidFill>
                  <a:srgbClr val="222222"/>
                </a:solidFill>
                <a:effectLst/>
                <a:latin typeface="-apple-system"/>
              </a:rPr>
              <a:t> 3. tekil şahıs iyelik eki “ı, i, u, ü” ile belirtme hal eki olan “ı, i, u, ü” birbiriyle karıştırılmamalıdır.</a:t>
            </a:r>
          </a:p>
          <a:p>
            <a:pPr algn="l"/>
            <a:r>
              <a:rPr lang="tr-TR" b="0" i="0" dirty="0">
                <a:solidFill>
                  <a:srgbClr val="222222"/>
                </a:solidFill>
                <a:effectLst/>
                <a:latin typeface="-apple-system"/>
              </a:rPr>
              <a:t>Bu iki eki karıştırmamak için eki alan kelimenin başına “onun, onların” kelimelerinden uygun olanı getiririz. Cümlenin anlamında herhangi bir bozulma olmuyorsa o ek iyelik ekidir, cümlenin anlamında bozulma oluyorsa hal ekidir.</a:t>
            </a:r>
          </a:p>
          <a:p>
            <a:pPr algn="l"/>
            <a:r>
              <a:rPr lang="tr-TR" b="1" i="0" dirty="0">
                <a:solidFill>
                  <a:srgbClr val="DD0055"/>
                </a:solidFill>
                <a:effectLst/>
                <a:latin typeface="-apple-system"/>
              </a:rPr>
              <a:t>Örnek(</a:t>
            </a:r>
            <a:r>
              <a:rPr lang="tr-TR" b="1" i="0" dirty="0" err="1">
                <a:solidFill>
                  <a:srgbClr val="DD0055"/>
                </a:solidFill>
                <a:effectLst/>
                <a:latin typeface="-apple-system"/>
              </a:rPr>
              <a:t>ler</a:t>
            </a:r>
            <a:r>
              <a:rPr lang="tr-TR" b="1" i="0" dirty="0">
                <a:solidFill>
                  <a:srgbClr val="DD0055"/>
                </a:solidFill>
                <a:effectLst/>
                <a:latin typeface="-apple-system"/>
              </a:rPr>
              <a:t>)</a:t>
            </a:r>
          </a:p>
          <a:p>
            <a:pPr algn="l"/>
            <a:r>
              <a:rPr lang="tr-TR" b="1" i="0" dirty="0">
                <a:solidFill>
                  <a:srgbClr val="DD0055"/>
                </a:solidFill>
                <a:effectLst/>
                <a:latin typeface="-apple-system"/>
              </a:rPr>
              <a:t>»</a:t>
            </a:r>
            <a:r>
              <a:rPr lang="tr-TR" b="0" i="0" dirty="0">
                <a:solidFill>
                  <a:srgbClr val="222222"/>
                </a:solidFill>
                <a:effectLst/>
                <a:latin typeface="-apple-system"/>
              </a:rPr>
              <a:t> Telefon</a:t>
            </a:r>
            <a:r>
              <a:rPr lang="tr-TR" b="1" i="0" dirty="0">
                <a:solidFill>
                  <a:srgbClr val="222222"/>
                </a:solidFill>
                <a:effectLst/>
                <a:latin typeface="-apple-system"/>
              </a:rPr>
              <a:t>u</a:t>
            </a:r>
            <a:r>
              <a:rPr lang="tr-TR" b="0" i="0" dirty="0">
                <a:solidFill>
                  <a:srgbClr val="222222"/>
                </a:solidFill>
                <a:effectLst/>
                <a:latin typeface="-apple-system"/>
              </a:rPr>
              <a:t> benim telefonumdan hızlıydı.</a:t>
            </a:r>
            <a:br>
              <a:rPr lang="tr-TR" b="0" i="0" dirty="0">
                <a:solidFill>
                  <a:srgbClr val="222222"/>
                </a:solidFill>
                <a:effectLst/>
                <a:latin typeface="-apple-system"/>
              </a:rPr>
            </a:br>
            <a:r>
              <a:rPr lang="tr-TR" b="0" i="0" dirty="0">
                <a:solidFill>
                  <a:srgbClr val="222222"/>
                </a:solidFill>
                <a:effectLst/>
                <a:latin typeface="-apple-system"/>
              </a:rPr>
              <a:t>Bu cümlede “telefonu” sözcüğünün başına “onun” getirebiliyoruz: “Onun telefonu benim telefonumdan hızlıydı.” Bu yüzden “-u” eki iyelik ekidir.</a:t>
            </a:r>
            <a:br>
              <a:rPr lang="tr-TR" b="0" i="0" dirty="0">
                <a:solidFill>
                  <a:srgbClr val="222222"/>
                </a:solidFill>
                <a:effectLst/>
                <a:latin typeface="-apple-system"/>
              </a:rPr>
            </a:br>
            <a:r>
              <a:rPr lang="tr-TR" b="1" i="0" dirty="0">
                <a:solidFill>
                  <a:srgbClr val="DD0055"/>
                </a:solidFill>
                <a:effectLst/>
                <a:latin typeface="-apple-system"/>
              </a:rPr>
              <a:t>»</a:t>
            </a:r>
            <a:r>
              <a:rPr lang="tr-TR" b="0" i="0" dirty="0">
                <a:solidFill>
                  <a:srgbClr val="222222"/>
                </a:solidFill>
                <a:effectLst/>
                <a:latin typeface="-apple-system"/>
              </a:rPr>
              <a:t> Telefon</a:t>
            </a:r>
            <a:r>
              <a:rPr lang="tr-TR" b="1" i="0" dirty="0">
                <a:solidFill>
                  <a:srgbClr val="222222"/>
                </a:solidFill>
                <a:effectLst/>
                <a:latin typeface="-apple-system"/>
              </a:rPr>
              <a:t>u</a:t>
            </a:r>
            <a:r>
              <a:rPr lang="tr-TR" b="0" i="0" dirty="0">
                <a:solidFill>
                  <a:srgbClr val="222222"/>
                </a:solidFill>
                <a:effectLst/>
                <a:latin typeface="-apple-system"/>
              </a:rPr>
              <a:t> yere düşürdü.</a:t>
            </a:r>
            <a:br>
              <a:rPr lang="tr-TR" b="0" i="0" dirty="0">
                <a:solidFill>
                  <a:srgbClr val="222222"/>
                </a:solidFill>
                <a:effectLst/>
                <a:latin typeface="-apple-system"/>
              </a:rPr>
            </a:br>
            <a:r>
              <a:rPr lang="tr-TR" b="0" i="0" dirty="0">
                <a:solidFill>
                  <a:srgbClr val="222222"/>
                </a:solidFill>
                <a:effectLst/>
                <a:latin typeface="-apple-system"/>
              </a:rPr>
              <a:t>Bu cümlede “telefonu” sözcüğünün başına “onun” getiremiyoruz: “Onun telefonu yere düşürdü.” Bu yüzden “-u” eki hal ekidir.</a:t>
            </a:r>
          </a:p>
          <a:p>
            <a:endParaRPr lang="tr-TR" dirty="0"/>
          </a:p>
        </p:txBody>
      </p:sp>
    </p:spTree>
    <p:extLst>
      <p:ext uri="{BB962C8B-B14F-4D97-AF65-F5344CB8AC3E}">
        <p14:creationId xmlns:p14="http://schemas.microsoft.com/office/powerpoint/2010/main" val="25665013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57ACC015-E7A0-4DC7-95D4-6160334B1FBF}"/>
              </a:ext>
            </a:extLst>
          </p:cNvPr>
          <p:cNvSpPr>
            <a:spLocks noGrp="1"/>
          </p:cNvSpPr>
          <p:nvPr>
            <p:ph idx="1"/>
          </p:nvPr>
        </p:nvSpPr>
        <p:spPr>
          <a:xfrm>
            <a:off x="684211" y="355107"/>
            <a:ext cx="10572673" cy="6098959"/>
          </a:xfrm>
        </p:spPr>
        <p:txBody>
          <a:bodyPr>
            <a:normAutofit/>
          </a:bodyPr>
          <a:lstStyle/>
          <a:p>
            <a:pPr algn="l"/>
            <a:r>
              <a:rPr lang="tr-TR" b="0" i="0" dirty="0">
                <a:solidFill>
                  <a:srgbClr val="DD0055"/>
                </a:solidFill>
                <a:effectLst/>
                <a:latin typeface="-apple-system"/>
              </a:rPr>
              <a:t>2.2. İlgi Zamirleri</a:t>
            </a:r>
          </a:p>
          <a:p>
            <a:pPr algn="l"/>
            <a:r>
              <a:rPr lang="tr-TR" b="0" i="0" dirty="0">
                <a:solidFill>
                  <a:srgbClr val="222222"/>
                </a:solidFill>
                <a:effectLst/>
                <a:latin typeface="-apple-system"/>
              </a:rPr>
              <a:t>Cümlede daha önce geçmiş bir ismin yerini tutan “-ki”  eki </a:t>
            </a:r>
            <a:r>
              <a:rPr lang="tr-TR" b="1" i="0" dirty="0">
                <a:solidFill>
                  <a:srgbClr val="222222"/>
                </a:solidFill>
                <a:effectLst/>
                <a:latin typeface="-apple-system"/>
              </a:rPr>
              <a:t>ilgi zamiri</a:t>
            </a:r>
            <a:r>
              <a:rPr lang="tr-TR" b="0" i="0" dirty="0">
                <a:solidFill>
                  <a:srgbClr val="222222"/>
                </a:solidFill>
                <a:effectLst/>
                <a:latin typeface="-apple-system"/>
              </a:rPr>
              <a:t>dir. Bu zamir kendinden önceki kelimeye bitişik yazılır.</a:t>
            </a:r>
          </a:p>
          <a:p>
            <a:pPr algn="l"/>
            <a:r>
              <a:rPr lang="tr-TR" b="1" i="0" dirty="0">
                <a:solidFill>
                  <a:srgbClr val="DD0055"/>
                </a:solidFill>
                <a:effectLst/>
                <a:latin typeface="-apple-system"/>
              </a:rPr>
              <a:t>Örnek(</a:t>
            </a:r>
            <a:r>
              <a:rPr lang="tr-TR" b="1" i="0" dirty="0" err="1">
                <a:solidFill>
                  <a:srgbClr val="DD0055"/>
                </a:solidFill>
                <a:effectLst/>
                <a:latin typeface="-apple-system"/>
              </a:rPr>
              <a:t>ler</a:t>
            </a:r>
            <a:r>
              <a:rPr lang="tr-TR" b="1" i="0" dirty="0">
                <a:solidFill>
                  <a:srgbClr val="DD0055"/>
                </a:solidFill>
                <a:effectLst/>
                <a:latin typeface="-apple-system"/>
              </a:rPr>
              <a:t>)</a:t>
            </a:r>
          </a:p>
          <a:p>
            <a:pPr algn="l"/>
            <a:r>
              <a:rPr lang="tr-TR" b="1" i="0" dirty="0">
                <a:solidFill>
                  <a:srgbClr val="DD0055"/>
                </a:solidFill>
                <a:effectLst/>
                <a:latin typeface="-apple-system"/>
              </a:rPr>
              <a:t>»</a:t>
            </a:r>
            <a:r>
              <a:rPr lang="tr-TR" b="0" i="0" dirty="0">
                <a:solidFill>
                  <a:srgbClr val="222222"/>
                </a:solidFill>
                <a:effectLst/>
                <a:latin typeface="-apple-system"/>
              </a:rPr>
              <a:t> Benim kalemim kırmızı, senin</a:t>
            </a:r>
            <a:r>
              <a:rPr lang="tr-TR" b="1" i="0" dirty="0">
                <a:solidFill>
                  <a:srgbClr val="DD0055"/>
                </a:solidFill>
                <a:effectLst/>
                <a:latin typeface="-apple-system"/>
              </a:rPr>
              <a:t>ki</a:t>
            </a:r>
            <a:r>
              <a:rPr lang="tr-TR" b="0" i="0" dirty="0">
                <a:solidFill>
                  <a:srgbClr val="222222"/>
                </a:solidFill>
                <a:effectLst/>
                <a:latin typeface="-apple-system"/>
              </a:rPr>
              <a:t> siyah.</a:t>
            </a:r>
            <a:br>
              <a:rPr lang="tr-TR" b="0" i="0" dirty="0">
                <a:solidFill>
                  <a:srgbClr val="222222"/>
                </a:solidFill>
                <a:effectLst/>
                <a:latin typeface="-apple-system"/>
              </a:rPr>
            </a:br>
            <a:r>
              <a:rPr lang="tr-TR" b="0" i="0" dirty="0">
                <a:solidFill>
                  <a:srgbClr val="222222"/>
                </a:solidFill>
                <a:effectLst/>
                <a:latin typeface="-apple-system"/>
              </a:rPr>
              <a:t>Bu cümlede “kalem” sözcüğü iki kere tekrarlanmayarak “-ki” eki “kalem” sözcüğünün yerine kullanılmıştır. “-ki” eki ismin yerine kullanıldığı için ilgi zamiridir.</a:t>
            </a:r>
          </a:p>
          <a:p>
            <a:pPr algn="l"/>
            <a:r>
              <a:rPr lang="tr-TR" b="1" i="0" dirty="0">
                <a:solidFill>
                  <a:srgbClr val="DD0055"/>
                </a:solidFill>
                <a:effectLst/>
                <a:latin typeface="-apple-system"/>
              </a:rPr>
              <a:t>»</a:t>
            </a:r>
            <a:r>
              <a:rPr lang="tr-TR" b="0" i="0" dirty="0">
                <a:solidFill>
                  <a:srgbClr val="222222"/>
                </a:solidFill>
                <a:effectLst/>
                <a:latin typeface="-apple-system"/>
              </a:rPr>
              <a:t> Benim</a:t>
            </a:r>
            <a:r>
              <a:rPr lang="tr-TR" b="1" i="0" dirty="0">
                <a:solidFill>
                  <a:srgbClr val="DD0055"/>
                </a:solidFill>
                <a:effectLst/>
                <a:latin typeface="-apple-system"/>
              </a:rPr>
              <a:t>ki</a:t>
            </a:r>
            <a:r>
              <a:rPr lang="tr-TR" b="0" i="0" dirty="0">
                <a:solidFill>
                  <a:srgbClr val="222222"/>
                </a:solidFill>
                <a:effectLst/>
                <a:latin typeface="-apple-system"/>
              </a:rPr>
              <a:t> kırıldı, senin bardağını kullanabilir miyim?</a:t>
            </a:r>
            <a:br>
              <a:rPr lang="tr-TR" b="0" i="0" dirty="0">
                <a:solidFill>
                  <a:srgbClr val="222222"/>
                </a:solidFill>
                <a:effectLst/>
                <a:latin typeface="-apple-system"/>
              </a:rPr>
            </a:br>
            <a:r>
              <a:rPr lang="tr-TR" b="1" i="0" dirty="0">
                <a:solidFill>
                  <a:srgbClr val="DD0055"/>
                </a:solidFill>
                <a:effectLst/>
                <a:latin typeface="-apple-system"/>
              </a:rPr>
              <a:t>»</a:t>
            </a:r>
            <a:r>
              <a:rPr lang="tr-TR" b="0" i="0" dirty="0">
                <a:solidFill>
                  <a:srgbClr val="222222"/>
                </a:solidFill>
                <a:effectLst/>
                <a:latin typeface="-apple-system"/>
              </a:rPr>
              <a:t> Senin notların benim</a:t>
            </a:r>
            <a:r>
              <a:rPr lang="tr-TR" b="1" i="0" dirty="0">
                <a:solidFill>
                  <a:srgbClr val="DD0055"/>
                </a:solidFill>
                <a:effectLst/>
                <a:latin typeface="-apple-system"/>
              </a:rPr>
              <a:t>ki</a:t>
            </a:r>
            <a:r>
              <a:rPr lang="tr-TR" b="0" i="0" dirty="0">
                <a:solidFill>
                  <a:srgbClr val="222222"/>
                </a:solidFill>
                <a:effectLst/>
                <a:latin typeface="-apple-system"/>
              </a:rPr>
              <a:t>nden yüksek.</a:t>
            </a:r>
          </a:p>
          <a:p>
            <a:endParaRPr lang="tr-TR" dirty="0"/>
          </a:p>
        </p:txBody>
      </p:sp>
    </p:spTree>
    <p:extLst>
      <p:ext uri="{BB962C8B-B14F-4D97-AF65-F5344CB8AC3E}">
        <p14:creationId xmlns:p14="http://schemas.microsoft.com/office/powerpoint/2010/main" val="8707372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C9F1C87D-A797-4D7F-B6F0-3B3D7CD7982B}"/>
              </a:ext>
            </a:extLst>
          </p:cNvPr>
          <p:cNvSpPr>
            <a:spLocks noGrp="1"/>
          </p:cNvSpPr>
          <p:nvPr>
            <p:ph idx="1"/>
          </p:nvPr>
        </p:nvSpPr>
        <p:spPr>
          <a:xfrm>
            <a:off x="684212" y="685800"/>
            <a:ext cx="10776860" cy="5510814"/>
          </a:xfrm>
        </p:spPr>
        <p:txBody>
          <a:bodyPr/>
          <a:lstStyle/>
          <a:p>
            <a:pPr algn="l"/>
            <a:r>
              <a:rPr lang="tr-TR" b="1" i="0" dirty="0">
                <a:solidFill>
                  <a:srgbClr val="FFFFFF"/>
                </a:solidFill>
                <a:effectLst/>
                <a:latin typeface="-apple-system"/>
              </a:rPr>
              <a:t> UYARI </a:t>
            </a:r>
            <a:r>
              <a:rPr lang="tr-TR" b="0" i="0" dirty="0">
                <a:solidFill>
                  <a:srgbClr val="222222"/>
                </a:solidFill>
                <a:effectLst/>
                <a:latin typeface="-apple-system"/>
              </a:rPr>
              <a:t> İlgi zamiri olan “-ki”, bağlaç olan “ki” ve sıfat yapan “-ki” eki ile karıştırılmamalıdır.</a:t>
            </a:r>
          </a:p>
          <a:p>
            <a:pPr algn="l"/>
            <a:r>
              <a:rPr lang="tr-TR" b="1" i="0" dirty="0">
                <a:solidFill>
                  <a:srgbClr val="DD0055"/>
                </a:solidFill>
                <a:effectLst/>
                <a:latin typeface="-apple-system"/>
              </a:rPr>
              <a:t>Örnek(</a:t>
            </a:r>
            <a:r>
              <a:rPr lang="tr-TR" b="1" i="0" dirty="0" err="1">
                <a:solidFill>
                  <a:srgbClr val="DD0055"/>
                </a:solidFill>
                <a:effectLst/>
                <a:latin typeface="-apple-system"/>
              </a:rPr>
              <a:t>ler</a:t>
            </a:r>
            <a:r>
              <a:rPr lang="tr-TR" b="1" i="0" dirty="0">
                <a:solidFill>
                  <a:srgbClr val="DD0055"/>
                </a:solidFill>
                <a:effectLst/>
                <a:latin typeface="-apple-system"/>
              </a:rPr>
              <a:t>)</a:t>
            </a:r>
          </a:p>
          <a:p>
            <a:pPr algn="l"/>
            <a:r>
              <a:rPr lang="tr-TR" b="1" i="0" dirty="0">
                <a:solidFill>
                  <a:srgbClr val="DD0055"/>
                </a:solidFill>
                <a:effectLst/>
                <a:latin typeface="-apple-system"/>
              </a:rPr>
              <a:t>»</a:t>
            </a:r>
            <a:r>
              <a:rPr lang="tr-TR" b="0" i="0" dirty="0">
                <a:solidFill>
                  <a:srgbClr val="222222"/>
                </a:solidFill>
                <a:effectLst/>
                <a:latin typeface="-apple-system"/>
              </a:rPr>
              <a:t> </a:t>
            </a:r>
            <a:r>
              <a:rPr lang="tr-TR" b="0" i="0" u="sng" dirty="0">
                <a:solidFill>
                  <a:srgbClr val="222222"/>
                </a:solidFill>
                <a:effectLst/>
                <a:latin typeface="-apple-system"/>
              </a:rPr>
              <a:t>Evde</a:t>
            </a:r>
            <a:r>
              <a:rPr lang="tr-TR" b="1" i="0" u="sng" dirty="0">
                <a:solidFill>
                  <a:srgbClr val="222222"/>
                </a:solidFill>
                <a:effectLst/>
                <a:latin typeface="-apple-system"/>
              </a:rPr>
              <a:t>ki</a:t>
            </a:r>
            <a:r>
              <a:rPr lang="tr-TR" b="0" i="0" u="sng" dirty="0">
                <a:solidFill>
                  <a:srgbClr val="222222"/>
                </a:solidFill>
                <a:effectLst/>
                <a:latin typeface="-apple-system"/>
              </a:rPr>
              <a:t> hesap</a:t>
            </a:r>
            <a:r>
              <a:rPr lang="tr-TR" b="0" i="0" dirty="0">
                <a:solidFill>
                  <a:srgbClr val="222222"/>
                </a:solidFill>
                <a:effectLst/>
                <a:latin typeface="-apple-system"/>
              </a:rPr>
              <a:t> çarşıya uymaz. (“hesap” sözcüğünü nitelediği için </a:t>
            </a:r>
            <a:r>
              <a:rPr lang="tr-TR" b="1" i="0" dirty="0">
                <a:solidFill>
                  <a:srgbClr val="222222"/>
                </a:solidFill>
                <a:effectLst/>
                <a:latin typeface="-apple-system"/>
              </a:rPr>
              <a:t>sıfat yapan “-ki”</a:t>
            </a:r>
            <a:r>
              <a:rPr lang="tr-TR" b="0" i="0" dirty="0">
                <a:solidFill>
                  <a:srgbClr val="222222"/>
                </a:solidFill>
                <a:effectLst/>
                <a:latin typeface="-apple-system"/>
              </a:rPr>
              <a:t>)</a:t>
            </a:r>
            <a:br>
              <a:rPr lang="tr-TR" b="0" i="0" dirty="0">
                <a:solidFill>
                  <a:srgbClr val="222222"/>
                </a:solidFill>
                <a:effectLst/>
                <a:latin typeface="-apple-system"/>
              </a:rPr>
            </a:br>
            <a:r>
              <a:rPr lang="tr-TR" b="1" i="0" dirty="0">
                <a:solidFill>
                  <a:srgbClr val="DD0055"/>
                </a:solidFill>
                <a:effectLst/>
                <a:latin typeface="-apple-system"/>
              </a:rPr>
              <a:t>»</a:t>
            </a:r>
            <a:r>
              <a:rPr lang="tr-TR" b="0" i="0" dirty="0">
                <a:solidFill>
                  <a:srgbClr val="222222"/>
                </a:solidFill>
                <a:effectLst/>
                <a:latin typeface="-apple-system"/>
              </a:rPr>
              <a:t> Şemsiyen yoksa benim</a:t>
            </a:r>
            <a:r>
              <a:rPr lang="tr-TR" b="1" i="0" dirty="0">
                <a:solidFill>
                  <a:srgbClr val="222222"/>
                </a:solidFill>
                <a:effectLst/>
                <a:latin typeface="-apple-system"/>
              </a:rPr>
              <a:t>ki</a:t>
            </a:r>
            <a:r>
              <a:rPr lang="tr-TR" b="0" i="0" dirty="0">
                <a:solidFill>
                  <a:srgbClr val="222222"/>
                </a:solidFill>
                <a:effectLst/>
                <a:latin typeface="-apple-system"/>
              </a:rPr>
              <a:t>ni alabilirsin. (“şemsiye” sözcüğü yerine kullanıldığı için </a:t>
            </a:r>
            <a:r>
              <a:rPr lang="tr-TR" b="1" i="0" dirty="0">
                <a:solidFill>
                  <a:srgbClr val="222222"/>
                </a:solidFill>
                <a:effectLst/>
                <a:latin typeface="-apple-system"/>
              </a:rPr>
              <a:t>ilgi zamiri</a:t>
            </a:r>
            <a:r>
              <a:rPr lang="tr-TR" b="0" i="0" dirty="0">
                <a:solidFill>
                  <a:srgbClr val="222222"/>
                </a:solidFill>
                <a:effectLst/>
                <a:latin typeface="-apple-system"/>
              </a:rPr>
              <a:t>)</a:t>
            </a:r>
            <a:br>
              <a:rPr lang="tr-TR" b="0" i="0" dirty="0">
                <a:solidFill>
                  <a:srgbClr val="222222"/>
                </a:solidFill>
                <a:effectLst/>
                <a:latin typeface="-apple-system"/>
              </a:rPr>
            </a:br>
            <a:r>
              <a:rPr lang="tr-TR" b="1" i="0" dirty="0">
                <a:solidFill>
                  <a:srgbClr val="DD0055"/>
                </a:solidFill>
                <a:effectLst/>
                <a:latin typeface="-apple-system"/>
              </a:rPr>
              <a:t>»</a:t>
            </a:r>
            <a:r>
              <a:rPr lang="tr-TR" b="0" i="0" dirty="0">
                <a:solidFill>
                  <a:srgbClr val="222222"/>
                </a:solidFill>
                <a:effectLst/>
                <a:latin typeface="-apple-system"/>
              </a:rPr>
              <a:t> O kadar geveze </a:t>
            </a:r>
            <a:r>
              <a:rPr lang="tr-TR" b="1" i="0" dirty="0">
                <a:solidFill>
                  <a:srgbClr val="222222"/>
                </a:solidFill>
                <a:effectLst/>
                <a:latin typeface="-apple-system"/>
              </a:rPr>
              <a:t>ki</a:t>
            </a:r>
            <a:r>
              <a:rPr lang="tr-TR" b="0" i="0" dirty="0">
                <a:solidFill>
                  <a:srgbClr val="222222"/>
                </a:solidFill>
                <a:effectLst/>
                <a:latin typeface="-apple-system"/>
              </a:rPr>
              <a:t> hiç susmayacak sandım. (cümleleri </a:t>
            </a:r>
            <a:r>
              <a:rPr lang="tr-TR" b="0" i="0" dirty="0" err="1">
                <a:solidFill>
                  <a:srgbClr val="222222"/>
                </a:solidFill>
                <a:effectLst/>
                <a:latin typeface="-apple-system"/>
              </a:rPr>
              <a:t>birbirne</a:t>
            </a:r>
            <a:r>
              <a:rPr lang="tr-TR" b="0" i="0" dirty="0">
                <a:solidFill>
                  <a:srgbClr val="222222"/>
                </a:solidFill>
                <a:effectLst/>
                <a:latin typeface="-apple-system"/>
              </a:rPr>
              <a:t> bağladığı için </a:t>
            </a:r>
            <a:r>
              <a:rPr lang="tr-TR" b="1" i="0" dirty="0">
                <a:solidFill>
                  <a:srgbClr val="222222"/>
                </a:solidFill>
                <a:effectLst/>
                <a:latin typeface="-apple-system"/>
              </a:rPr>
              <a:t>bağlaç</a:t>
            </a:r>
            <a:r>
              <a:rPr lang="tr-TR" b="0" i="0" dirty="0">
                <a:solidFill>
                  <a:srgbClr val="222222"/>
                </a:solidFill>
                <a:effectLst/>
                <a:latin typeface="-apple-system"/>
              </a:rPr>
              <a:t>)</a:t>
            </a:r>
          </a:p>
          <a:p>
            <a:endParaRPr lang="tr-TR" dirty="0"/>
          </a:p>
        </p:txBody>
      </p:sp>
    </p:spTree>
    <p:extLst>
      <p:ext uri="{BB962C8B-B14F-4D97-AF65-F5344CB8AC3E}">
        <p14:creationId xmlns:p14="http://schemas.microsoft.com/office/powerpoint/2010/main" val="17880509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C2CBA1D-1CAD-4D4F-A3EB-B998D5FD700D}"/>
              </a:ext>
            </a:extLst>
          </p:cNvPr>
          <p:cNvSpPr>
            <a:spLocks noGrp="1"/>
          </p:cNvSpPr>
          <p:nvPr>
            <p:ph type="title"/>
          </p:nvPr>
        </p:nvSpPr>
        <p:spPr>
          <a:xfrm>
            <a:off x="1287895" y="2497912"/>
            <a:ext cx="8534400" cy="1507067"/>
          </a:xfrm>
        </p:spPr>
        <p:txBody>
          <a:bodyPr>
            <a:normAutofit fontScale="90000"/>
          </a:bodyPr>
          <a:lstStyle/>
          <a:p>
            <a:r>
              <a:rPr lang="tr-TR" dirty="0"/>
              <a:t>                 </a:t>
            </a:r>
            <a:r>
              <a:rPr lang="tr-TR" sz="9600" dirty="0"/>
              <a:t>- TESTLER -</a:t>
            </a:r>
          </a:p>
        </p:txBody>
      </p:sp>
    </p:spTree>
    <p:extLst>
      <p:ext uri="{BB962C8B-B14F-4D97-AF65-F5344CB8AC3E}">
        <p14:creationId xmlns:p14="http://schemas.microsoft.com/office/powerpoint/2010/main" val="15126007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142F1524-EA57-4D91-8480-4A11A28E58A1}"/>
              </a:ext>
            </a:extLst>
          </p:cNvPr>
          <p:cNvSpPr>
            <a:spLocks noGrp="1"/>
          </p:cNvSpPr>
          <p:nvPr>
            <p:ph idx="1"/>
          </p:nvPr>
        </p:nvSpPr>
        <p:spPr>
          <a:xfrm>
            <a:off x="684212" y="685800"/>
            <a:ext cx="8534400" cy="5111318"/>
          </a:xfrm>
        </p:spPr>
        <p:txBody>
          <a:bodyPr/>
          <a:lstStyle/>
          <a:p>
            <a:pPr marL="0" indent="0">
              <a:buNone/>
            </a:pPr>
            <a:r>
              <a:rPr lang="tr-TR" sz="1800" b="1" i="0" dirty="0">
                <a:solidFill>
                  <a:srgbClr val="006699"/>
                </a:solidFill>
                <a:effectLst/>
                <a:latin typeface="Arial" panose="020B0604020202020204" pitchFamily="34" charset="0"/>
              </a:rPr>
              <a:t>Soru 1</a:t>
            </a:r>
            <a:br>
              <a:rPr lang="tr-TR" dirty="0"/>
            </a:br>
            <a:endParaRPr lang="tr-TR" dirty="0"/>
          </a:p>
          <a:p>
            <a:r>
              <a:rPr lang="tr-TR" b="0" i="0" dirty="0">
                <a:solidFill>
                  <a:srgbClr val="000000"/>
                </a:solidFill>
                <a:effectLst/>
                <a:latin typeface="Arial" panose="020B0604020202020204" pitchFamily="34" charset="0"/>
              </a:rPr>
              <a:t>Aşağıdaki cümlelerin hangisinde zamir kullanılmıştır?</a:t>
            </a:r>
            <a:br>
              <a:rPr lang="tr-TR" b="0" i="0" dirty="0">
                <a:solidFill>
                  <a:srgbClr val="000000"/>
                </a:solidFill>
                <a:effectLst/>
                <a:latin typeface="Arial" panose="020B0604020202020204" pitchFamily="34" charset="0"/>
              </a:rPr>
            </a:br>
            <a:br>
              <a:rPr lang="tr-TR" b="0" i="0" dirty="0">
                <a:solidFill>
                  <a:srgbClr val="000000"/>
                </a:solidFill>
                <a:effectLst/>
                <a:latin typeface="Arial" panose="020B0604020202020204" pitchFamily="34" charset="0"/>
              </a:rPr>
            </a:br>
            <a:r>
              <a:rPr lang="tr-TR" b="1" i="0" dirty="0">
                <a:solidFill>
                  <a:srgbClr val="000000"/>
                </a:solidFill>
                <a:effectLst/>
                <a:latin typeface="Arial" panose="020B0604020202020204" pitchFamily="34" charset="0"/>
              </a:rPr>
              <a:t>A)</a:t>
            </a:r>
            <a:r>
              <a:rPr lang="tr-TR" b="0" i="0" dirty="0">
                <a:solidFill>
                  <a:srgbClr val="000000"/>
                </a:solidFill>
                <a:effectLst/>
                <a:latin typeface="Arial" panose="020B0604020202020204" pitchFamily="34" charset="0"/>
              </a:rPr>
              <a:t> Bu kitabı okumaya devam et.</a:t>
            </a:r>
            <a:br>
              <a:rPr lang="tr-TR" b="0" i="0" dirty="0">
                <a:solidFill>
                  <a:srgbClr val="000000"/>
                </a:solidFill>
                <a:effectLst/>
                <a:latin typeface="Arial" panose="020B0604020202020204" pitchFamily="34" charset="0"/>
              </a:rPr>
            </a:br>
            <a:r>
              <a:rPr lang="tr-TR" b="1" i="0" dirty="0">
                <a:solidFill>
                  <a:srgbClr val="000000"/>
                </a:solidFill>
                <a:effectLst/>
                <a:latin typeface="Arial" panose="020B0604020202020204" pitchFamily="34" charset="0"/>
              </a:rPr>
              <a:t>B)</a:t>
            </a:r>
            <a:r>
              <a:rPr lang="tr-TR" b="0" i="0" dirty="0">
                <a:solidFill>
                  <a:srgbClr val="000000"/>
                </a:solidFill>
                <a:effectLst/>
                <a:latin typeface="Arial" panose="020B0604020202020204" pitchFamily="34" charset="0"/>
              </a:rPr>
              <a:t> Tüm bunları artık unut.</a:t>
            </a:r>
            <a:br>
              <a:rPr lang="tr-TR" b="0" i="0" dirty="0">
                <a:solidFill>
                  <a:srgbClr val="000000"/>
                </a:solidFill>
                <a:effectLst/>
                <a:latin typeface="Arial" panose="020B0604020202020204" pitchFamily="34" charset="0"/>
              </a:rPr>
            </a:br>
            <a:r>
              <a:rPr lang="tr-TR" b="1" i="0" dirty="0">
                <a:solidFill>
                  <a:srgbClr val="000000"/>
                </a:solidFill>
                <a:effectLst/>
                <a:latin typeface="Arial" panose="020B0604020202020204" pitchFamily="34" charset="0"/>
              </a:rPr>
              <a:t>C)</a:t>
            </a:r>
            <a:r>
              <a:rPr lang="tr-TR" b="0" i="0" dirty="0">
                <a:solidFill>
                  <a:srgbClr val="000000"/>
                </a:solidFill>
                <a:effectLst/>
                <a:latin typeface="Arial" panose="020B0604020202020204" pitchFamily="34" charset="0"/>
              </a:rPr>
              <a:t> Yeni aldığım koltuk çok güzel.</a:t>
            </a:r>
            <a:br>
              <a:rPr lang="tr-TR" b="0" i="0" dirty="0">
                <a:solidFill>
                  <a:srgbClr val="000000"/>
                </a:solidFill>
                <a:effectLst/>
                <a:latin typeface="Arial" panose="020B0604020202020204" pitchFamily="34" charset="0"/>
              </a:rPr>
            </a:br>
            <a:r>
              <a:rPr lang="tr-TR" b="1" i="0" dirty="0">
                <a:solidFill>
                  <a:srgbClr val="000000"/>
                </a:solidFill>
                <a:effectLst/>
                <a:latin typeface="Arial" panose="020B0604020202020204" pitchFamily="34" charset="0"/>
              </a:rPr>
              <a:t>D)</a:t>
            </a:r>
            <a:r>
              <a:rPr lang="tr-TR" b="0" i="0" dirty="0">
                <a:solidFill>
                  <a:srgbClr val="000000"/>
                </a:solidFill>
                <a:effectLst/>
                <a:latin typeface="Arial" panose="020B0604020202020204" pitchFamily="34" charset="0"/>
              </a:rPr>
              <a:t> Güzel çantasıyla okula gelmiş.</a:t>
            </a:r>
          </a:p>
          <a:p>
            <a:endParaRPr lang="tr-TR" dirty="0">
              <a:solidFill>
                <a:srgbClr val="000000"/>
              </a:solidFill>
              <a:latin typeface="Arial" panose="020B0604020202020204" pitchFamily="34" charset="0"/>
            </a:endParaRPr>
          </a:p>
          <a:p>
            <a:r>
              <a:rPr lang="tr-TR" dirty="0">
                <a:solidFill>
                  <a:srgbClr val="000000"/>
                </a:solidFill>
                <a:latin typeface="Arial" panose="020B0604020202020204" pitchFamily="34" charset="0"/>
              </a:rPr>
              <a:t>Doğru cevap : B</a:t>
            </a:r>
            <a:endParaRPr lang="tr-TR" dirty="0"/>
          </a:p>
        </p:txBody>
      </p:sp>
    </p:spTree>
    <p:extLst>
      <p:ext uri="{BB962C8B-B14F-4D97-AF65-F5344CB8AC3E}">
        <p14:creationId xmlns:p14="http://schemas.microsoft.com/office/powerpoint/2010/main" val="2933311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2000"/>
                                        <p:tgtEl>
                                          <p:spTgt spid="3">
                                            <p:txEl>
                                              <p:pRg st="3" end="3"/>
                                            </p:txEl>
                                          </p:spTgt>
                                        </p:tgtEl>
                                      </p:cBhvr>
                                    </p:animEffect>
                                    <p:anim calcmode="lin" valueType="num">
                                      <p:cBhvr>
                                        <p:cTn id="8"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2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98BB9D9B-97A0-4168-9AF0-BAC94AB0BA39}"/>
              </a:ext>
            </a:extLst>
          </p:cNvPr>
          <p:cNvSpPr>
            <a:spLocks noGrp="1"/>
          </p:cNvSpPr>
          <p:nvPr>
            <p:ph idx="1"/>
          </p:nvPr>
        </p:nvSpPr>
        <p:spPr>
          <a:xfrm>
            <a:off x="1607490" y="1475913"/>
            <a:ext cx="8534400" cy="3615267"/>
          </a:xfrm>
        </p:spPr>
        <p:txBody>
          <a:bodyPr>
            <a:noAutofit/>
          </a:bodyPr>
          <a:lstStyle/>
          <a:p>
            <a:r>
              <a:rPr lang="tr-TR" sz="3200" b="0" i="0" dirty="0">
                <a:solidFill>
                  <a:srgbClr val="222222"/>
                </a:solidFill>
                <a:effectLst/>
                <a:latin typeface="-apple-system"/>
              </a:rPr>
              <a:t>Varlıkları ifade etmek istediğimizde onların ismini söyleriz: Musa, kalem, masa, çiçek vb.</a:t>
            </a:r>
            <a:br>
              <a:rPr lang="tr-TR" sz="3200" dirty="0"/>
            </a:br>
            <a:r>
              <a:rPr lang="tr-TR" sz="3200" b="0" i="0" dirty="0">
                <a:solidFill>
                  <a:srgbClr val="222222"/>
                </a:solidFill>
                <a:effectLst/>
                <a:latin typeface="-apple-system"/>
              </a:rPr>
              <a:t>“Hasan kalemi aldı.” cümlesini bazen varlığın yerine farklı kelimeler kullanarak ifade ederiz, örneğin “Ahmet  onu aldı.” deriz. “Ahmet onu aldı.” dediğimizde “onu” sözcüğünün “kalem” sözcüğü yerine kullanıldığını anlarız. Bu şekilde ismin yerine kullanılan kelimelere </a:t>
            </a:r>
            <a:r>
              <a:rPr lang="tr-TR" sz="3200" b="1" i="0" dirty="0">
                <a:solidFill>
                  <a:srgbClr val="222222"/>
                </a:solidFill>
                <a:effectLst/>
                <a:latin typeface="-apple-system"/>
              </a:rPr>
              <a:t>zamir (adıl)</a:t>
            </a:r>
            <a:r>
              <a:rPr lang="tr-TR" sz="3200" b="0" i="0" dirty="0">
                <a:solidFill>
                  <a:srgbClr val="222222"/>
                </a:solidFill>
                <a:effectLst/>
                <a:latin typeface="-apple-system"/>
              </a:rPr>
              <a:t> adı verilir.</a:t>
            </a:r>
            <a:endParaRPr lang="tr-TR" sz="3200" dirty="0"/>
          </a:p>
        </p:txBody>
      </p:sp>
    </p:spTree>
    <p:extLst>
      <p:ext uri="{BB962C8B-B14F-4D97-AF65-F5344CB8AC3E}">
        <p14:creationId xmlns:p14="http://schemas.microsoft.com/office/powerpoint/2010/main" val="22378584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aşlık 1">
            <a:extLst>
              <a:ext uri="{FF2B5EF4-FFF2-40B4-BE49-F238E27FC236}">
                <a16:creationId xmlns:a16="http://schemas.microsoft.com/office/drawing/2014/main" id="{2A26C226-4179-4D9D-BD75-4BABD75C9264}"/>
              </a:ext>
            </a:extLst>
          </p:cNvPr>
          <p:cNvSpPr>
            <a:spLocks noGrp="1"/>
          </p:cNvSpPr>
          <p:nvPr>
            <p:ph idx="1"/>
          </p:nvPr>
        </p:nvSpPr>
        <p:spPr>
          <a:xfrm>
            <a:off x="897277" y="1422646"/>
            <a:ext cx="8534400" cy="3850689"/>
          </a:xfrm>
        </p:spPr>
        <p:txBody>
          <a:bodyPr/>
          <a:lstStyle/>
          <a:p>
            <a:pPr marL="0" indent="0">
              <a:buNone/>
            </a:pPr>
            <a:r>
              <a:rPr lang="tr-TR" sz="1800" b="1" i="0" dirty="0">
                <a:solidFill>
                  <a:srgbClr val="006699"/>
                </a:solidFill>
                <a:effectLst/>
                <a:latin typeface="Arial" panose="020B0604020202020204" pitchFamily="34" charset="0"/>
              </a:rPr>
              <a:t>Soru 2</a:t>
            </a:r>
            <a:br>
              <a:rPr lang="tr-TR" dirty="0"/>
            </a:br>
            <a:endParaRPr lang="tr-TR" dirty="0"/>
          </a:p>
          <a:p>
            <a:r>
              <a:rPr lang="tr-TR" b="0" i="0" dirty="0">
                <a:solidFill>
                  <a:srgbClr val="000000"/>
                </a:solidFill>
                <a:effectLst/>
                <a:latin typeface="Arial" panose="020B0604020202020204" pitchFamily="34" charset="0"/>
              </a:rPr>
              <a:t>Aşağıdaki cümlelerin hangisinde zamir (adıl) yoktur?</a:t>
            </a:r>
            <a:br>
              <a:rPr lang="tr-TR" b="0" i="0" dirty="0">
                <a:solidFill>
                  <a:srgbClr val="000000"/>
                </a:solidFill>
                <a:effectLst/>
                <a:latin typeface="Arial" panose="020B0604020202020204" pitchFamily="34" charset="0"/>
              </a:rPr>
            </a:br>
            <a:br>
              <a:rPr lang="tr-TR" b="0" i="0" dirty="0">
                <a:solidFill>
                  <a:srgbClr val="000000"/>
                </a:solidFill>
                <a:effectLst/>
                <a:latin typeface="Arial" panose="020B0604020202020204" pitchFamily="34" charset="0"/>
              </a:rPr>
            </a:br>
            <a:r>
              <a:rPr lang="tr-TR" b="1" i="0" dirty="0">
                <a:solidFill>
                  <a:srgbClr val="000000"/>
                </a:solidFill>
                <a:effectLst/>
                <a:latin typeface="Arial" panose="020B0604020202020204" pitchFamily="34" charset="0"/>
              </a:rPr>
              <a:t>A)</a:t>
            </a:r>
            <a:r>
              <a:rPr lang="tr-TR" b="0" i="0" dirty="0">
                <a:solidFill>
                  <a:srgbClr val="000000"/>
                </a:solidFill>
                <a:effectLst/>
                <a:latin typeface="Arial" panose="020B0604020202020204" pitchFamily="34" charset="0"/>
              </a:rPr>
              <a:t> Senin bu kadar kaba olduğunu bilmiyordum.</a:t>
            </a:r>
            <a:br>
              <a:rPr lang="tr-TR" b="0" i="0" dirty="0">
                <a:solidFill>
                  <a:srgbClr val="000000"/>
                </a:solidFill>
                <a:effectLst/>
                <a:latin typeface="Arial" panose="020B0604020202020204" pitchFamily="34" charset="0"/>
              </a:rPr>
            </a:br>
            <a:r>
              <a:rPr lang="tr-TR" b="1" i="0" dirty="0">
                <a:solidFill>
                  <a:srgbClr val="000000"/>
                </a:solidFill>
                <a:effectLst/>
                <a:latin typeface="Arial" panose="020B0604020202020204" pitchFamily="34" charset="0"/>
              </a:rPr>
              <a:t>B)</a:t>
            </a:r>
            <a:r>
              <a:rPr lang="tr-TR" b="0" i="0" dirty="0">
                <a:solidFill>
                  <a:srgbClr val="000000"/>
                </a:solidFill>
                <a:effectLst/>
                <a:latin typeface="Arial" panose="020B0604020202020204" pitchFamily="34" charset="0"/>
              </a:rPr>
              <a:t> Bunu değil, ötekini getireceksin.</a:t>
            </a:r>
            <a:br>
              <a:rPr lang="tr-TR" b="0" i="0" dirty="0">
                <a:solidFill>
                  <a:srgbClr val="000000"/>
                </a:solidFill>
                <a:effectLst/>
                <a:latin typeface="Arial" panose="020B0604020202020204" pitchFamily="34" charset="0"/>
              </a:rPr>
            </a:br>
            <a:r>
              <a:rPr lang="tr-TR" b="1" i="0" dirty="0">
                <a:solidFill>
                  <a:srgbClr val="000000"/>
                </a:solidFill>
                <a:effectLst/>
                <a:latin typeface="Arial" panose="020B0604020202020204" pitchFamily="34" charset="0"/>
              </a:rPr>
              <a:t>C)</a:t>
            </a:r>
            <a:r>
              <a:rPr lang="tr-TR" b="0" i="0" dirty="0">
                <a:solidFill>
                  <a:srgbClr val="000000"/>
                </a:solidFill>
                <a:effectLst/>
                <a:latin typeface="Arial" panose="020B0604020202020204" pitchFamily="34" charset="0"/>
              </a:rPr>
              <a:t> Kimileri kahve içmeyi çok sever.</a:t>
            </a:r>
            <a:br>
              <a:rPr lang="tr-TR" b="0" i="0" dirty="0">
                <a:solidFill>
                  <a:srgbClr val="000000"/>
                </a:solidFill>
                <a:effectLst/>
                <a:latin typeface="Arial" panose="020B0604020202020204" pitchFamily="34" charset="0"/>
              </a:rPr>
            </a:br>
            <a:r>
              <a:rPr lang="tr-TR" b="1" i="0" dirty="0">
                <a:solidFill>
                  <a:srgbClr val="000000"/>
                </a:solidFill>
                <a:effectLst/>
                <a:latin typeface="Arial" panose="020B0604020202020204" pitchFamily="34" charset="0"/>
              </a:rPr>
              <a:t>D)</a:t>
            </a:r>
            <a:r>
              <a:rPr lang="tr-TR" b="0" i="0" dirty="0">
                <a:solidFill>
                  <a:srgbClr val="000000"/>
                </a:solidFill>
                <a:effectLst/>
                <a:latin typeface="Arial" panose="020B0604020202020204" pitchFamily="34" charset="0"/>
              </a:rPr>
              <a:t> En sevdiğim çiçek güldür.</a:t>
            </a:r>
          </a:p>
          <a:p>
            <a:endParaRPr lang="tr-TR" dirty="0">
              <a:solidFill>
                <a:srgbClr val="000000"/>
              </a:solidFill>
              <a:latin typeface="Arial" panose="020B0604020202020204" pitchFamily="34" charset="0"/>
            </a:endParaRPr>
          </a:p>
          <a:p>
            <a:r>
              <a:rPr lang="tr-TR" dirty="0">
                <a:solidFill>
                  <a:srgbClr val="000000"/>
                </a:solidFill>
                <a:latin typeface="Arial" panose="020B0604020202020204" pitchFamily="34" charset="0"/>
              </a:rPr>
              <a:t>Doğru cevap : D</a:t>
            </a:r>
            <a:endParaRPr lang="tr-TR" dirty="0"/>
          </a:p>
        </p:txBody>
      </p:sp>
    </p:spTree>
    <p:extLst>
      <p:ext uri="{BB962C8B-B14F-4D97-AF65-F5344CB8AC3E}">
        <p14:creationId xmlns:p14="http://schemas.microsoft.com/office/powerpoint/2010/main" val="3492678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fade">
                                      <p:cBhvr>
                                        <p:cTn id="7" dur="2000"/>
                                        <p:tgtEl>
                                          <p:spTgt spid="5">
                                            <p:txEl>
                                              <p:pRg st="3" end="3"/>
                                            </p:txEl>
                                          </p:spTgt>
                                        </p:tgtEl>
                                      </p:cBhvr>
                                    </p:animEffect>
                                    <p:anim calcmode="lin" valueType="num">
                                      <p:cBhvr>
                                        <p:cTn id="8" dur="2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9" dur="2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AD10A6DF-2699-4B7F-98B8-8CA17919C791}"/>
              </a:ext>
            </a:extLst>
          </p:cNvPr>
          <p:cNvSpPr>
            <a:spLocks noGrp="1"/>
          </p:cNvSpPr>
          <p:nvPr>
            <p:ph idx="1"/>
          </p:nvPr>
        </p:nvSpPr>
        <p:spPr>
          <a:xfrm>
            <a:off x="684211" y="390617"/>
            <a:ext cx="10537163" cy="6045693"/>
          </a:xfrm>
        </p:spPr>
        <p:txBody>
          <a:bodyPr>
            <a:normAutofit/>
          </a:bodyPr>
          <a:lstStyle/>
          <a:p>
            <a:pPr marL="0" indent="0">
              <a:buNone/>
            </a:pPr>
            <a:r>
              <a:rPr lang="tr-TR" sz="1800" b="1" i="0" dirty="0">
                <a:solidFill>
                  <a:srgbClr val="006699"/>
                </a:solidFill>
                <a:effectLst/>
                <a:latin typeface="Arial" panose="020B0604020202020204" pitchFamily="34" charset="0"/>
              </a:rPr>
              <a:t>Soru 3</a:t>
            </a:r>
            <a:br>
              <a:rPr lang="tr-TR" dirty="0"/>
            </a:br>
            <a:endParaRPr lang="tr-TR" dirty="0"/>
          </a:p>
          <a:p>
            <a:pPr marL="0" indent="0">
              <a:buNone/>
            </a:pPr>
            <a:r>
              <a:rPr lang="tr-TR" b="0" i="0" dirty="0">
                <a:solidFill>
                  <a:srgbClr val="000000"/>
                </a:solidFill>
                <a:effectLst/>
                <a:latin typeface="Arial" panose="020B0604020202020204" pitchFamily="34" charset="0"/>
              </a:rPr>
              <a:t>Kitap okumayı çok seviyordu. Kitaplarına ayrı bir özen gösterirdi. Bu yüzden kütüphanesine onları tek tek yerleştirirdi. Yerleştirirken kitapları türlerine göre ayırırdı. Masal kitaplarını bir bölüme, şiir kitaplarını başka bir bölüme koyardı.</a:t>
            </a:r>
            <a:br>
              <a:rPr lang="tr-TR" b="0" i="0" dirty="0">
                <a:solidFill>
                  <a:srgbClr val="000000"/>
                </a:solidFill>
                <a:effectLst/>
                <a:latin typeface="Arial" panose="020B0604020202020204" pitchFamily="34" charset="0"/>
              </a:rPr>
            </a:br>
            <a:br>
              <a:rPr lang="tr-TR" b="0" i="0" dirty="0">
                <a:solidFill>
                  <a:srgbClr val="000000"/>
                </a:solidFill>
                <a:effectLst/>
                <a:latin typeface="Arial" panose="020B0604020202020204" pitchFamily="34" charset="0"/>
              </a:rPr>
            </a:br>
            <a:r>
              <a:rPr lang="tr-TR" b="0" i="0" dirty="0">
                <a:solidFill>
                  <a:srgbClr val="000000"/>
                </a:solidFill>
                <a:effectLst/>
                <a:latin typeface="Arial" panose="020B0604020202020204" pitchFamily="34" charset="0"/>
              </a:rPr>
              <a:t>Yukarıdaki parçada altı çizili zamir hangi ismin yerini tutmuştur?</a:t>
            </a:r>
            <a:br>
              <a:rPr lang="tr-TR" b="0" i="0" dirty="0">
                <a:solidFill>
                  <a:srgbClr val="000000"/>
                </a:solidFill>
                <a:effectLst/>
                <a:latin typeface="Arial" panose="020B0604020202020204" pitchFamily="34" charset="0"/>
              </a:rPr>
            </a:br>
            <a:br>
              <a:rPr lang="tr-TR" b="0" i="0" dirty="0">
                <a:solidFill>
                  <a:srgbClr val="000000"/>
                </a:solidFill>
                <a:effectLst/>
                <a:latin typeface="Arial" panose="020B0604020202020204" pitchFamily="34" charset="0"/>
              </a:rPr>
            </a:br>
            <a:r>
              <a:rPr lang="tr-TR" b="1" i="0" dirty="0">
                <a:solidFill>
                  <a:srgbClr val="000000"/>
                </a:solidFill>
                <a:effectLst/>
                <a:latin typeface="Arial" panose="020B0604020202020204" pitchFamily="34" charset="0"/>
              </a:rPr>
              <a:t>A)</a:t>
            </a:r>
            <a:r>
              <a:rPr lang="tr-TR" b="0" i="0" dirty="0">
                <a:solidFill>
                  <a:srgbClr val="000000"/>
                </a:solidFill>
                <a:effectLst/>
                <a:latin typeface="Arial" panose="020B0604020202020204" pitchFamily="34" charset="0"/>
              </a:rPr>
              <a:t> Masal kitabı</a:t>
            </a:r>
            <a:br>
              <a:rPr lang="tr-TR" b="0" i="0" dirty="0">
                <a:solidFill>
                  <a:srgbClr val="000000"/>
                </a:solidFill>
                <a:effectLst/>
                <a:latin typeface="Arial" panose="020B0604020202020204" pitchFamily="34" charset="0"/>
              </a:rPr>
            </a:br>
            <a:r>
              <a:rPr lang="tr-TR" b="1" i="0" dirty="0">
                <a:solidFill>
                  <a:srgbClr val="000000"/>
                </a:solidFill>
                <a:effectLst/>
                <a:latin typeface="Arial" panose="020B0604020202020204" pitchFamily="34" charset="0"/>
              </a:rPr>
              <a:t>B)</a:t>
            </a:r>
            <a:r>
              <a:rPr lang="tr-TR" b="0" i="0" dirty="0">
                <a:solidFill>
                  <a:srgbClr val="000000"/>
                </a:solidFill>
                <a:effectLst/>
                <a:latin typeface="Arial" panose="020B0604020202020204" pitchFamily="34" charset="0"/>
              </a:rPr>
              <a:t> Kitaplar</a:t>
            </a:r>
            <a:br>
              <a:rPr lang="tr-TR" b="0" i="0" dirty="0">
                <a:solidFill>
                  <a:srgbClr val="000000"/>
                </a:solidFill>
                <a:effectLst/>
                <a:latin typeface="Arial" panose="020B0604020202020204" pitchFamily="34" charset="0"/>
              </a:rPr>
            </a:br>
            <a:r>
              <a:rPr lang="tr-TR" b="1" i="0" dirty="0">
                <a:solidFill>
                  <a:srgbClr val="000000"/>
                </a:solidFill>
                <a:effectLst/>
                <a:latin typeface="Arial" panose="020B0604020202020204" pitchFamily="34" charset="0"/>
              </a:rPr>
              <a:t>C)</a:t>
            </a:r>
            <a:r>
              <a:rPr lang="tr-TR" b="0" i="0" dirty="0">
                <a:solidFill>
                  <a:srgbClr val="000000"/>
                </a:solidFill>
                <a:effectLst/>
                <a:latin typeface="Arial" panose="020B0604020202020204" pitchFamily="34" charset="0"/>
              </a:rPr>
              <a:t> Şiir kitapları</a:t>
            </a:r>
            <a:br>
              <a:rPr lang="tr-TR" b="0" i="0" dirty="0">
                <a:solidFill>
                  <a:srgbClr val="000000"/>
                </a:solidFill>
                <a:effectLst/>
                <a:latin typeface="Arial" panose="020B0604020202020204" pitchFamily="34" charset="0"/>
              </a:rPr>
            </a:br>
            <a:r>
              <a:rPr lang="tr-TR" b="1" i="0" dirty="0">
                <a:solidFill>
                  <a:srgbClr val="000000"/>
                </a:solidFill>
                <a:effectLst/>
                <a:latin typeface="Arial" panose="020B0604020202020204" pitchFamily="34" charset="0"/>
              </a:rPr>
              <a:t>D)</a:t>
            </a:r>
            <a:r>
              <a:rPr lang="tr-TR" b="0" i="0" dirty="0">
                <a:solidFill>
                  <a:srgbClr val="000000"/>
                </a:solidFill>
                <a:effectLst/>
                <a:latin typeface="Arial" panose="020B0604020202020204" pitchFamily="34" charset="0"/>
              </a:rPr>
              <a:t> Kütüphane</a:t>
            </a:r>
          </a:p>
          <a:p>
            <a:pPr marL="0" indent="0">
              <a:buNone/>
            </a:pPr>
            <a:endParaRPr lang="tr-TR" dirty="0">
              <a:solidFill>
                <a:srgbClr val="000000"/>
              </a:solidFill>
              <a:latin typeface="Arial" panose="020B0604020202020204" pitchFamily="34" charset="0"/>
            </a:endParaRPr>
          </a:p>
          <a:p>
            <a:pPr marL="0" indent="0">
              <a:buNone/>
            </a:pPr>
            <a:r>
              <a:rPr lang="tr-TR" dirty="0">
                <a:solidFill>
                  <a:srgbClr val="000000"/>
                </a:solidFill>
                <a:latin typeface="Arial" panose="020B0604020202020204" pitchFamily="34" charset="0"/>
              </a:rPr>
              <a:t>Doğru cevap : B</a:t>
            </a:r>
            <a:endParaRPr lang="tr-TR" dirty="0"/>
          </a:p>
        </p:txBody>
      </p:sp>
    </p:spTree>
    <p:extLst>
      <p:ext uri="{BB962C8B-B14F-4D97-AF65-F5344CB8AC3E}">
        <p14:creationId xmlns:p14="http://schemas.microsoft.com/office/powerpoint/2010/main" val="127734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2000"/>
                                        <p:tgtEl>
                                          <p:spTgt spid="3">
                                            <p:txEl>
                                              <p:pRg st="3" end="3"/>
                                            </p:txEl>
                                          </p:spTgt>
                                        </p:tgtEl>
                                      </p:cBhvr>
                                    </p:animEffect>
                                    <p:anim calcmode="lin" valueType="num">
                                      <p:cBhvr>
                                        <p:cTn id="8"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2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A57447A9-F51F-4151-BFB5-E207B843B0EB}"/>
              </a:ext>
            </a:extLst>
          </p:cNvPr>
          <p:cNvSpPr>
            <a:spLocks noGrp="1"/>
          </p:cNvSpPr>
          <p:nvPr>
            <p:ph idx="1"/>
          </p:nvPr>
        </p:nvSpPr>
        <p:spPr>
          <a:xfrm>
            <a:off x="684212" y="685800"/>
            <a:ext cx="8534400" cy="5484181"/>
          </a:xfrm>
        </p:spPr>
        <p:txBody>
          <a:bodyPr>
            <a:normAutofit/>
          </a:bodyPr>
          <a:lstStyle/>
          <a:p>
            <a:pPr marL="0" indent="0">
              <a:buNone/>
            </a:pPr>
            <a:r>
              <a:rPr lang="tr-TR" sz="1800" b="1" i="0" dirty="0">
                <a:solidFill>
                  <a:srgbClr val="006699"/>
                </a:solidFill>
                <a:effectLst/>
                <a:latin typeface="Arial" panose="020B0604020202020204" pitchFamily="34" charset="0"/>
              </a:rPr>
              <a:t>Soru 4</a:t>
            </a:r>
            <a:br>
              <a:rPr lang="tr-TR" dirty="0"/>
            </a:br>
            <a:endParaRPr lang="tr-TR" dirty="0"/>
          </a:p>
          <a:p>
            <a:r>
              <a:rPr lang="tr-TR" b="0" i="0" dirty="0">
                <a:solidFill>
                  <a:srgbClr val="000000"/>
                </a:solidFill>
                <a:effectLst/>
                <a:latin typeface="Arial" panose="020B0604020202020204" pitchFamily="34" charset="0"/>
              </a:rPr>
              <a:t>Aşağıdaki cümlelerin hangisinde ismin yerini tutan bir sözcük kullanılmıştır?</a:t>
            </a:r>
            <a:br>
              <a:rPr lang="tr-TR" b="0" i="0" dirty="0">
                <a:solidFill>
                  <a:srgbClr val="000000"/>
                </a:solidFill>
                <a:effectLst/>
                <a:latin typeface="Arial" panose="020B0604020202020204" pitchFamily="34" charset="0"/>
              </a:rPr>
            </a:br>
            <a:br>
              <a:rPr lang="tr-TR" b="0" i="0" dirty="0">
                <a:solidFill>
                  <a:srgbClr val="000000"/>
                </a:solidFill>
                <a:effectLst/>
                <a:latin typeface="Arial" panose="020B0604020202020204" pitchFamily="34" charset="0"/>
              </a:rPr>
            </a:br>
            <a:r>
              <a:rPr lang="tr-TR" b="1" i="0" dirty="0">
                <a:solidFill>
                  <a:srgbClr val="000000"/>
                </a:solidFill>
                <a:effectLst/>
                <a:latin typeface="Arial" panose="020B0604020202020204" pitchFamily="34" charset="0"/>
              </a:rPr>
              <a:t>A)</a:t>
            </a:r>
            <a:r>
              <a:rPr lang="tr-TR" b="0" i="0" dirty="0">
                <a:solidFill>
                  <a:srgbClr val="000000"/>
                </a:solidFill>
                <a:effectLst/>
                <a:latin typeface="Arial" panose="020B0604020202020204" pitchFamily="34" charset="0"/>
              </a:rPr>
              <a:t> Herkes tahtaya baksın.</a:t>
            </a:r>
            <a:br>
              <a:rPr lang="tr-TR" b="0" i="0" dirty="0">
                <a:solidFill>
                  <a:srgbClr val="000000"/>
                </a:solidFill>
                <a:effectLst/>
                <a:latin typeface="Arial" panose="020B0604020202020204" pitchFamily="34" charset="0"/>
              </a:rPr>
            </a:br>
            <a:r>
              <a:rPr lang="tr-TR" b="1" i="0" dirty="0">
                <a:solidFill>
                  <a:srgbClr val="000000"/>
                </a:solidFill>
                <a:effectLst/>
                <a:latin typeface="Arial" panose="020B0604020202020204" pitchFamily="34" charset="0"/>
              </a:rPr>
              <a:t>B)</a:t>
            </a:r>
            <a:r>
              <a:rPr lang="tr-TR" b="0" i="0" dirty="0">
                <a:solidFill>
                  <a:srgbClr val="000000"/>
                </a:solidFill>
                <a:effectLst/>
                <a:latin typeface="Arial" panose="020B0604020202020204" pitchFamily="34" charset="0"/>
              </a:rPr>
              <a:t> Bilgisayarını tamir için götürmüş.</a:t>
            </a:r>
            <a:br>
              <a:rPr lang="tr-TR" b="0" i="0" dirty="0">
                <a:solidFill>
                  <a:srgbClr val="000000"/>
                </a:solidFill>
                <a:effectLst/>
                <a:latin typeface="Arial" panose="020B0604020202020204" pitchFamily="34" charset="0"/>
              </a:rPr>
            </a:br>
            <a:r>
              <a:rPr lang="tr-TR" b="1" i="0" dirty="0">
                <a:solidFill>
                  <a:srgbClr val="000000"/>
                </a:solidFill>
                <a:effectLst/>
                <a:latin typeface="Arial" panose="020B0604020202020204" pitchFamily="34" charset="0"/>
              </a:rPr>
              <a:t>C)</a:t>
            </a:r>
            <a:r>
              <a:rPr lang="tr-TR" b="0" i="0" dirty="0">
                <a:solidFill>
                  <a:srgbClr val="000000"/>
                </a:solidFill>
                <a:effectLst/>
                <a:latin typeface="Arial" panose="020B0604020202020204" pitchFamily="34" charset="0"/>
              </a:rPr>
              <a:t> Trafik kurallarına dikkat ederdi.</a:t>
            </a:r>
            <a:br>
              <a:rPr lang="tr-TR" b="0" i="0" dirty="0">
                <a:solidFill>
                  <a:srgbClr val="000000"/>
                </a:solidFill>
                <a:effectLst/>
                <a:latin typeface="Arial" panose="020B0604020202020204" pitchFamily="34" charset="0"/>
              </a:rPr>
            </a:br>
            <a:r>
              <a:rPr lang="tr-TR" b="1" i="0" dirty="0">
                <a:solidFill>
                  <a:srgbClr val="000000"/>
                </a:solidFill>
                <a:effectLst/>
                <a:latin typeface="Arial" panose="020B0604020202020204" pitchFamily="34" charset="0"/>
              </a:rPr>
              <a:t>D)</a:t>
            </a:r>
            <a:r>
              <a:rPr lang="tr-TR" b="0" i="0" dirty="0">
                <a:solidFill>
                  <a:srgbClr val="000000"/>
                </a:solidFill>
                <a:effectLst/>
                <a:latin typeface="Arial" panose="020B0604020202020204" pitchFamily="34" charset="0"/>
              </a:rPr>
              <a:t> Öğretmenlik mesleğini severek yapıyor.</a:t>
            </a:r>
          </a:p>
          <a:p>
            <a:endParaRPr lang="tr-TR" dirty="0">
              <a:solidFill>
                <a:srgbClr val="000000"/>
              </a:solidFill>
              <a:latin typeface="Arial" panose="020B0604020202020204" pitchFamily="34" charset="0"/>
            </a:endParaRPr>
          </a:p>
          <a:p>
            <a:r>
              <a:rPr lang="tr-TR" b="0" i="0" dirty="0">
                <a:solidFill>
                  <a:srgbClr val="000000"/>
                </a:solidFill>
                <a:effectLst/>
                <a:latin typeface="Arial" panose="020B0604020202020204" pitchFamily="34" charset="0"/>
              </a:rPr>
              <a:t>Doğru cevap : A</a:t>
            </a:r>
          </a:p>
        </p:txBody>
      </p:sp>
    </p:spTree>
    <p:extLst>
      <p:ext uri="{BB962C8B-B14F-4D97-AF65-F5344CB8AC3E}">
        <p14:creationId xmlns:p14="http://schemas.microsoft.com/office/powerpoint/2010/main" val="2115214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2000"/>
                                        <p:tgtEl>
                                          <p:spTgt spid="3">
                                            <p:txEl>
                                              <p:pRg st="3" end="3"/>
                                            </p:txEl>
                                          </p:spTgt>
                                        </p:tgtEl>
                                      </p:cBhvr>
                                    </p:animEffect>
                                    <p:anim calcmode="lin" valueType="num">
                                      <p:cBhvr>
                                        <p:cTn id="8"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2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C56FF7C0-6247-401D-B349-694A1C0094E4}"/>
              </a:ext>
            </a:extLst>
          </p:cNvPr>
          <p:cNvSpPr>
            <a:spLocks noGrp="1"/>
          </p:cNvSpPr>
          <p:nvPr>
            <p:ph idx="1"/>
          </p:nvPr>
        </p:nvSpPr>
        <p:spPr>
          <a:xfrm>
            <a:off x="684212" y="685800"/>
            <a:ext cx="8534400" cy="5306627"/>
          </a:xfrm>
        </p:spPr>
        <p:txBody>
          <a:bodyPr/>
          <a:lstStyle/>
          <a:p>
            <a:pPr marL="0" indent="0">
              <a:buNone/>
            </a:pPr>
            <a:r>
              <a:rPr lang="tr-TR" sz="1800" b="1" i="0" dirty="0">
                <a:solidFill>
                  <a:srgbClr val="006699"/>
                </a:solidFill>
                <a:effectLst/>
                <a:latin typeface="Arial" panose="020B0604020202020204" pitchFamily="34" charset="0"/>
              </a:rPr>
              <a:t>Soru 5</a:t>
            </a:r>
            <a:br>
              <a:rPr lang="tr-TR" dirty="0"/>
            </a:br>
            <a:endParaRPr lang="tr-TR" dirty="0"/>
          </a:p>
          <a:p>
            <a:r>
              <a:rPr lang="tr-TR" b="0" i="0" dirty="0">
                <a:solidFill>
                  <a:srgbClr val="000000"/>
                </a:solidFill>
                <a:effectLst/>
                <a:latin typeface="Arial" panose="020B0604020202020204" pitchFamily="34" charset="0"/>
              </a:rPr>
              <a:t>Aşağıdakilerin hangisinde birden fazla zamir kullanılmıştır?</a:t>
            </a:r>
            <a:br>
              <a:rPr lang="tr-TR" b="0" i="0" dirty="0">
                <a:solidFill>
                  <a:srgbClr val="000000"/>
                </a:solidFill>
                <a:effectLst/>
                <a:latin typeface="Arial" panose="020B0604020202020204" pitchFamily="34" charset="0"/>
              </a:rPr>
            </a:br>
            <a:br>
              <a:rPr lang="tr-TR" b="0" i="0" dirty="0">
                <a:solidFill>
                  <a:srgbClr val="000000"/>
                </a:solidFill>
                <a:effectLst/>
                <a:latin typeface="Arial" panose="020B0604020202020204" pitchFamily="34" charset="0"/>
              </a:rPr>
            </a:br>
            <a:r>
              <a:rPr lang="tr-TR" b="1" i="0" dirty="0">
                <a:solidFill>
                  <a:srgbClr val="000000"/>
                </a:solidFill>
                <a:effectLst/>
                <a:latin typeface="Arial" panose="020B0604020202020204" pitchFamily="34" charset="0"/>
              </a:rPr>
              <a:t>A)</a:t>
            </a:r>
            <a:r>
              <a:rPr lang="tr-TR" b="0" i="0" dirty="0">
                <a:solidFill>
                  <a:srgbClr val="000000"/>
                </a:solidFill>
                <a:effectLst/>
                <a:latin typeface="Arial" panose="020B0604020202020204" pitchFamily="34" charset="0"/>
              </a:rPr>
              <a:t> Elif, buraya iki yıl önce gelmiş.</a:t>
            </a:r>
            <a:br>
              <a:rPr lang="tr-TR" b="0" i="0" dirty="0">
                <a:solidFill>
                  <a:srgbClr val="000000"/>
                </a:solidFill>
                <a:effectLst/>
                <a:latin typeface="Arial" panose="020B0604020202020204" pitchFamily="34" charset="0"/>
              </a:rPr>
            </a:br>
            <a:r>
              <a:rPr lang="tr-TR" b="1" i="0" dirty="0">
                <a:solidFill>
                  <a:srgbClr val="000000"/>
                </a:solidFill>
                <a:effectLst/>
                <a:latin typeface="Arial" panose="020B0604020202020204" pitchFamily="34" charset="0"/>
              </a:rPr>
              <a:t>B)</a:t>
            </a:r>
            <a:r>
              <a:rPr lang="tr-TR" b="0" i="0" dirty="0">
                <a:solidFill>
                  <a:srgbClr val="000000"/>
                </a:solidFill>
                <a:effectLst/>
                <a:latin typeface="Arial" panose="020B0604020202020204" pitchFamily="34" charset="0"/>
              </a:rPr>
              <a:t> Bana artık bunlardan bahsetme.</a:t>
            </a:r>
            <a:br>
              <a:rPr lang="tr-TR" b="0" i="0" dirty="0">
                <a:solidFill>
                  <a:srgbClr val="000000"/>
                </a:solidFill>
                <a:effectLst/>
                <a:latin typeface="Arial" panose="020B0604020202020204" pitchFamily="34" charset="0"/>
              </a:rPr>
            </a:br>
            <a:r>
              <a:rPr lang="tr-TR" b="1" i="0" dirty="0">
                <a:solidFill>
                  <a:srgbClr val="000000"/>
                </a:solidFill>
                <a:effectLst/>
                <a:latin typeface="Arial" panose="020B0604020202020204" pitchFamily="34" charset="0"/>
              </a:rPr>
              <a:t>C)</a:t>
            </a:r>
            <a:r>
              <a:rPr lang="tr-TR" b="0" i="0" dirty="0">
                <a:solidFill>
                  <a:srgbClr val="000000"/>
                </a:solidFill>
                <a:effectLst/>
                <a:latin typeface="Arial" panose="020B0604020202020204" pitchFamily="34" charset="0"/>
              </a:rPr>
              <a:t> Bazıları toplantıya katılmış.</a:t>
            </a:r>
            <a:br>
              <a:rPr lang="tr-TR" b="0" i="0" dirty="0">
                <a:solidFill>
                  <a:srgbClr val="000000"/>
                </a:solidFill>
                <a:effectLst/>
                <a:latin typeface="Arial" panose="020B0604020202020204" pitchFamily="34" charset="0"/>
              </a:rPr>
            </a:br>
            <a:r>
              <a:rPr lang="tr-TR" b="1" i="0" dirty="0">
                <a:solidFill>
                  <a:srgbClr val="000000"/>
                </a:solidFill>
                <a:effectLst/>
                <a:latin typeface="Arial" panose="020B0604020202020204" pitchFamily="34" charset="0"/>
              </a:rPr>
              <a:t>D)</a:t>
            </a:r>
            <a:r>
              <a:rPr lang="tr-TR" b="0" i="0" dirty="0">
                <a:solidFill>
                  <a:srgbClr val="000000"/>
                </a:solidFill>
                <a:effectLst/>
                <a:latin typeface="Arial" panose="020B0604020202020204" pitchFamily="34" charset="0"/>
              </a:rPr>
              <a:t> Hangisini doğru yaptın?</a:t>
            </a:r>
          </a:p>
          <a:p>
            <a:endParaRPr lang="tr-TR" dirty="0">
              <a:solidFill>
                <a:srgbClr val="000000"/>
              </a:solidFill>
              <a:latin typeface="Arial" panose="020B0604020202020204" pitchFamily="34" charset="0"/>
            </a:endParaRPr>
          </a:p>
          <a:p>
            <a:r>
              <a:rPr lang="tr-TR" dirty="0">
                <a:solidFill>
                  <a:srgbClr val="000000"/>
                </a:solidFill>
                <a:latin typeface="Arial" panose="020B0604020202020204" pitchFamily="34" charset="0"/>
              </a:rPr>
              <a:t>Doğru cevap : B</a:t>
            </a:r>
            <a:endParaRPr lang="tr-TR" dirty="0"/>
          </a:p>
        </p:txBody>
      </p:sp>
    </p:spTree>
    <p:extLst>
      <p:ext uri="{BB962C8B-B14F-4D97-AF65-F5344CB8AC3E}">
        <p14:creationId xmlns:p14="http://schemas.microsoft.com/office/powerpoint/2010/main" val="3544184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2000"/>
                                        <p:tgtEl>
                                          <p:spTgt spid="3">
                                            <p:txEl>
                                              <p:pRg st="3" end="3"/>
                                            </p:txEl>
                                          </p:spTgt>
                                        </p:tgtEl>
                                      </p:cBhvr>
                                    </p:animEffect>
                                    <p:anim calcmode="lin" valueType="num">
                                      <p:cBhvr>
                                        <p:cTn id="8"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2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9DD243AF-5510-4898-8212-169C192F9482}"/>
              </a:ext>
            </a:extLst>
          </p:cNvPr>
          <p:cNvSpPr>
            <a:spLocks noGrp="1"/>
          </p:cNvSpPr>
          <p:nvPr>
            <p:ph idx="1"/>
          </p:nvPr>
        </p:nvSpPr>
        <p:spPr>
          <a:xfrm>
            <a:off x="684212" y="301841"/>
            <a:ext cx="9427454" cy="6294268"/>
          </a:xfrm>
        </p:spPr>
        <p:txBody>
          <a:bodyPr>
            <a:normAutofit/>
          </a:bodyPr>
          <a:lstStyle/>
          <a:p>
            <a:pPr marL="0" indent="0">
              <a:buNone/>
            </a:pPr>
            <a:r>
              <a:rPr lang="tr-TR" sz="1800" b="1" i="0" dirty="0">
                <a:solidFill>
                  <a:srgbClr val="006699"/>
                </a:solidFill>
                <a:effectLst/>
                <a:latin typeface="Arial" panose="020B0604020202020204" pitchFamily="34" charset="0"/>
              </a:rPr>
              <a:t>Soru 6</a:t>
            </a:r>
            <a:br>
              <a:rPr lang="tr-TR" dirty="0"/>
            </a:br>
            <a:endParaRPr lang="tr-TR" dirty="0"/>
          </a:p>
          <a:p>
            <a:r>
              <a:rPr lang="tr-TR" b="1" i="0" dirty="0">
                <a:solidFill>
                  <a:srgbClr val="000000"/>
                </a:solidFill>
                <a:effectLst/>
                <a:latin typeface="Arial" panose="020B0604020202020204" pitchFamily="34" charset="0"/>
              </a:rPr>
              <a:t>1.</a:t>
            </a:r>
            <a:r>
              <a:rPr lang="tr-TR" b="0" i="0" dirty="0">
                <a:solidFill>
                  <a:srgbClr val="000000"/>
                </a:solidFill>
                <a:effectLst/>
                <a:latin typeface="Arial" panose="020B0604020202020204" pitchFamily="34" charset="0"/>
              </a:rPr>
              <a:t> Bu, kardeşimin çantası.</a:t>
            </a:r>
            <a:br>
              <a:rPr lang="tr-TR" b="0" i="0" dirty="0">
                <a:solidFill>
                  <a:srgbClr val="000000"/>
                </a:solidFill>
                <a:effectLst/>
                <a:latin typeface="Arial" panose="020B0604020202020204" pitchFamily="34" charset="0"/>
              </a:rPr>
            </a:br>
            <a:r>
              <a:rPr lang="tr-TR" b="1" i="0" dirty="0">
                <a:solidFill>
                  <a:srgbClr val="000000"/>
                </a:solidFill>
                <a:effectLst/>
                <a:latin typeface="Arial" panose="020B0604020202020204" pitchFamily="34" charset="0"/>
              </a:rPr>
              <a:t>2.</a:t>
            </a:r>
            <a:r>
              <a:rPr lang="tr-TR" b="0" i="0" dirty="0">
                <a:solidFill>
                  <a:srgbClr val="000000"/>
                </a:solidFill>
                <a:effectLst/>
                <a:latin typeface="Arial" panose="020B0604020202020204" pitchFamily="34" charset="0"/>
              </a:rPr>
              <a:t> Bizimle sinemaya gelmekten vazgeçti.</a:t>
            </a:r>
            <a:br>
              <a:rPr lang="tr-TR" b="0" i="0" dirty="0">
                <a:solidFill>
                  <a:srgbClr val="000000"/>
                </a:solidFill>
                <a:effectLst/>
                <a:latin typeface="Arial" panose="020B0604020202020204" pitchFamily="34" charset="0"/>
              </a:rPr>
            </a:br>
            <a:r>
              <a:rPr lang="tr-TR" b="1" i="0" dirty="0">
                <a:solidFill>
                  <a:srgbClr val="000000"/>
                </a:solidFill>
                <a:effectLst/>
                <a:latin typeface="Arial" panose="020B0604020202020204" pitchFamily="34" charset="0"/>
              </a:rPr>
              <a:t>3.</a:t>
            </a:r>
            <a:r>
              <a:rPr lang="tr-TR" b="0" i="0" dirty="0">
                <a:solidFill>
                  <a:srgbClr val="000000"/>
                </a:solidFill>
                <a:effectLst/>
                <a:latin typeface="Arial" panose="020B0604020202020204" pitchFamily="34" charset="0"/>
              </a:rPr>
              <a:t> Okula sadece o gelmedi.</a:t>
            </a:r>
            <a:br>
              <a:rPr lang="tr-TR" b="0" i="0" dirty="0">
                <a:solidFill>
                  <a:srgbClr val="000000"/>
                </a:solidFill>
                <a:effectLst/>
                <a:latin typeface="Arial" panose="020B0604020202020204" pitchFamily="34" charset="0"/>
              </a:rPr>
            </a:br>
            <a:r>
              <a:rPr lang="tr-TR" b="1" i="0" dirty="0">
                <a:solidFill>
                  <a:srgbClr val="000000"/>
                </a:solidFill>
                <a:effectLst/>
                <a:latin typeface="Arial" panose="020B0604020202020204" pitchFamily="34" charset="0"/>
              </a:rPr>
              <a:t>4.</a:t>
            </a:r>
            <a:r>
              <a:rPr lang="tr-TR" b="0" i="0" dirty="0">
                <a:solidFill>
                  <a:srgbClr val="000000"/>
                </a:solidFill>
                <a:effectLst/>
                <a:latin typeface="Arial" panose="020B0604020202020204" pitchFamily="34" charset="0"/>
              </a:rPr>
              <a:t> Kimileri yalnız takılmayı sever.</a:t>
            </a:r>
            <a:br>
              <a:rPr lang="tr-TR" b="0" i="0" dirty="0">
                <a:solidFill>
                  <a:srgbClr val="000000"/>
                </a:solidFill>
                <a:effectLst/>
                <a:latin typeface="Arial" panose="020B0604020202020204" pitchFamily="34" charset="0"/>
              </a:rPr>
            </a:br>
            <a:br>
              <a:rPr lang="tr-TR" b="0" i="0" dirty="0">
                <a:solidFill>
                  <a:srgbClr val="000000"/>
                </a:solidFill>
                <a:effectLst/>
                <a:latin typeface="Arial" panose="020B0604020202020204" pitchFamily="34" charset="0"/>
              </a:rPr>
            </a:br>
            <a:r>
              <a:rPr lang="tr-TR" b="0" i="0" dirty="0">
                <a:solidFill>
                  <a:srgbClr val="000000"/>
                </a:solidFill>
                <a:effectLst/>
                <a:latin typeface="Arial" panose="020B0604020202020204" pitchFamily="34" charset="0"/>
              </a:rPr>
              <a:t>Yukarıdaki cümlelerden hangi ikisinde kullanılan zamirin türü aynıdır?</a:t>
            </a:r>
            <a:br>
              <a:rPr lang="tr-TR" b="0" i="0" dirty="0">
                <a:solidFill>
                  <a:srgbClr val="000000"/>
                </a:solidFill>
                <a:effectLst/>
                <a:latin typeface="Arial" panose="020B0604020202020204" pitchFamily="34" charset="0"/>
              </a:rPr>
            </a:br>
            <a:br>
              <a:rPr lang="tr-TR" b="0" i="0" dirty="0">
                <a:solidFill>
                  <a:srgbClr val="000000"/>
                </a:solidFill>
                <a:effectLst/>
                <a:latin typeface="Arial" panose="020B0604020202020204" pitchFamily="34" charset="0"/>
              </a:rPr>
            </a:br>
            <a:r>
              <a:rPr lang="tr-TR" b="1" i="0" dirty="0">
                <a:solidFill>
                  <a:srgbClr val="000000"/>
                </a:solidFill>
                <a:effectLst/>
                <a:latin typeface="Arial" panose="020B0604020202020204" pitchFamily="34" charset="0"/>
              </a:rPr>
              <a:t>A)</a:t>
            </a:r>
            <a:r>
              <a:rPr lang="tr-TR" b="0" i="0" dirty="0">
                <a:solidFill>
                  <a:srgbClr val="000000"/>
                </a:solidFill>
                <a:effectLst/>
                <a:latin typeface="Arial" panose="020B0604020202020204" pitchFamily="34" charset="0"/>
              </a:rPr>
              <a:t> 1 ve 2</a:t>
            </a:r>
            <a:br>
              <a:rPr lang="tr-TR" b="0" i="0" dirty="0">
                <a:solidFill>
                  <a:srgbClr val="000000"/>
                </a:solidFill>
                <a:effectLst/>
                <a:latin typeface="Arial" panose="020B0604020202020204" pitchFamily="34" charset="0"/>
              </a:rPr>
            </a:br>
            <a:r>
              <a:rPr lang="tr-TR" b="1" i="0" dirty="0">
                <a:solidFill>
                  <a:srgbClr val="000000"/>
                </a:solidFill>
                <a:effectLst/>
                <a:latin typeface="Arial" panose="020B0604020202020204" pitchFamily="34" charset="0"/>
              </a:rPr>
              <a:t>B)</a:t>
            </a:r>
            <a:r>
              <a:rPr lang="tr-TR" b="0" i="0" dirty="0">
                <a:solidFill>
                  <a:srgbClr val="000000"/>
                </a:solidFill>
                <a:effectLst/>
                <a:latin typeface="Arial" panose="020B0604020202020204" pitchFamily="34" charset="0"/>
              </a:rPr>
              <a:t> 1 ve 3</a:t>
            </a:r>
            <a:br>
              <a:rPr lang="tr-TR" b="0" i="0" dirty="0">
                <a:solidFill>
                  <a:srgbClr val="000000"/>
                </a:solidFill>
                <a:effectLst/>
                <a:latin typeface="Arial" panose="020B0604020202020204" pitchFamily="34" charset="0"/>
              </a:rPr>
            </a:br>
            <a:r>
              <a:rPr lang="tr-TR" b="1" i="0" dirty="0">
                <a:solidFill>
                  <a:srgbClr val="000000"/>
                </a:solidFill>
                <a:effectLst/>
                <a:latin typeface="Arial" panose="020B0604020202020204" pitchFamily="34" charset="0"/>
              </a:rPr>
              <a:t>C)</a:t>
            </a:r>
            <a:r>
              <a:rPr lang="tr-TR" b="0" i="0" dirty="0">
                <a:solidFill>
                  <a:srgbClr val="000000"/>
                </a:solidFill>
                <a:effectLst/>
                <a:latin typeface="Arial" panose="020B0604020202020204" pitchFamily="34" charset="0"/>
              </a:rPr>
              <a:t> 2 ve 3</a:t>
            </a:r>
            <a:br>
              <a:rPr lang="tr-TR" b="0" i="0" dirty="0">
                <a:solidFill>
                  <a:srgbClr val="000000"/>
                </a:solidFill>
                <a:effectLst/>
                <a:latin typeface="Arial" panose="020B0604020202020204" pitchFamily="34" charset="0"/>
              </a:rPr>
            </a:br>
            <a:r>
              <a:rPr lang="tr-TR" b="1" i="0" dirty="0">
                <a:solidFill>
                  <a:srgbClr val="000000"/>
                </a:solidFill>
                <a:effectLst/>
                <a:latin typeface="Arial" panose="020B0604020202020204" pitchFamily="34" charset="0"/>
              </a:rPr>
              <a:t>D)</a:t>
            </a:r>
            <a:r>
              <a:rPr lang="tr-TR" b="0" i="0" dirty="0">
                <a:solidFill>
                  <a:srgbClr val="000000"/>
                </a:solidFill>
                <a:effectLst/>
                <a:latin typeface="Arial" panose="020B0604020202020204" pitchFamily="34" charset="0"/>
              </a:rPr>
              <a:t> 2 ve 4</a:t>
            </a:r>
          </a:p>
          <a:p>
            <a:endParaRPr lang="tr-TR" dirty="0"/>
          </a:p>
          <a:p>
            <a:r>
              <a:rPr lang="tr-TR" dirty="0">
                <a:solidFill>
                  <a:schemeClr val="bg1"/>
                </a:solidFill>
              </a:rPr>
              <a:t>Doğru cevap : C</a:t>
            </a:r>
          </a:p>
        </p:txBody>
      </p:sp>
    </p:spTree>
    <p:extLst>
      <p:ext uri="{BB962C8B-B14F-4D97-AF65-F5344CB8AC3E}">
        <p14:creationId xmlns:p14="http://schemas.microsoft.com/office/powerpoint/2010/main" val="3666589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2000"/>
                                        <p:tgtEl>
                                          <p:spTgt spid="3">
                                            <p:txEl>
                                              <p:pRg st="3" end="3"/>
                                            </p:txEl>
                                          </p:spTgt>
                                        </p:tgtEl>
                                      </p:cBhvr>
                                    </p:animEffect>
                                    <p:anim calcmode="lin" valueType="num">
                                      <p:cBhvr>
                                        <p:cTn id="8"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2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D0B2499E-2A42-4F2C-B32A-E42C7D32CF0D}"/>
              </a:ext>
            </a:extLst>
          </p:cNvPr>
          <p:cNvSpPr>
            <a:spLocks noGrp="1"/>
          </p:cNvSpPr>
          <p:nvPr>
            <p:ph idx="1"/>
          </p:nvPr>
        </p:nvSpPr>
        <p:spPr>
          <a:xfrm>
            <a:off x="242658" y="0"/>
            <a:ext cx="12064752" cy="5608468"/>
          </a:xfrm>
        </p:spPr>
        <p:txBody>
          <a:bodyPr>
            <a:noAutofit/>
          </a:bodyPr>
          <a:lstStyle/>
          <a:p>
            <a:pPr marL="0" indent="0">
              <a:buNone/>
            </a:pPr>
            <a:r>
              <a:rPr lang="tr-TR" sz="5400" dirty="0"/>
              <a:t> </a:t>
            </a:r>
            <a:r>
              <a:rPr lang="tr-TR" sz="5400" dirty="0">
                <a:solidFill>
                  <a:schemeClr val="bg1"/>
                </a:solidFill>
              </a:rPr>
              <a:t>Umarım işinize yaramıştır iyi günler!</a:t>
            </a:r>
          </a:p>
        </p:txBody>
      </p:sp>
      <p:pic>
        <p:nvPicPr>
          <p:cNvPr id="4" name="Resim 3">
            <a:extLst>
              <a:ext uri="{FF2B5EF4-FFF2-40B4-BE49-F238E27FC236}">
                <a16:creationId xmlns:a16="http://schemas.microsoft.com/office/drawing/2014/main" id="{74280CB7-86CE-4584-9D1B-31EB9CA999D1}"/>
              </a:ext>
            </a:extLst>
          </p:cNvPr>
          <p:cNvPicPr>
            <a:picLocks noChangeAspect="1"/>
          </p:cNvPicPr>
          <p:nvPr/>
        </p:nvPicPr>
        <p:blipFill>
          <a:blip r:embed="rId3"/>
          <a:stretch>
            <a:fillRect/>
          </a:stretch>
        </p:blipFill>
        <p:spPr>
          <a:xfrm>
            <a:off x="980984" y="4216893"/>
            <a:ext cx="3289176" cy="2465772"/>
          </a:xfrm>
          <a:prstGeom prst="rect">
            <a:avLst/>
          </a:prstGeom>
        </p:spPr>
      </p:pic>
      <p:pic>
        <p:nvPicPr>
          <p:cNvPr id="5" name="Resim 4">
            <a:extLst>
              <a:ext uri="{FF2B5EF4-FFF2-40B4-BE49-F238E27FC236}">
                <a16:creationId xmlns:a16="http://schemas.microsoft.com/office/drawing/2014/main" id="{89F1E906-658D-4E4B-BB91-A24BB41F3A66}"/>
              </a:ext>
            </a:extLst>
          </p:cNvPr>
          <p:cNvPicPr>
            <a:picLocks noChangeAspect="1"/>
          </p:cNvPicPr>
          <p:nvPr/>
        </p:nvPicPr>
        <p:blipFill>
          <a:blip r:embed="rId4"/>
          <a:stretch>
            <a:fillRect/>
          </a:stretch>
        </p:blipFill>
        <p:spPr>
          <a:xfrm>
            <a:off x="6096000" y="4216893"/>
            <a:ext cx="5197876" cy="2465772"/>
          </a:xfrm>
          <a:prstGeom prst="rect">
            <a:avLst/>
          </a:prstGeom>
        </p:spPr>
      </p:pic>
    </p:spTree>
    <p:extLst>
      <p:ext uri="{BB962C8B-B14F-4D97-AF65-F5344CB8AC3E}">
        <p14:creationId xmlns:p14="http://schemas.microsoft.com/office/powerpoint/2010/main" val="8268905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çerik Yer Tutucusu 6">
            <a:extLst>
              <a:ext uri="{FF2B5EF4-FFF2-40B4-BE49-F238E27FC236}">
                <a16:creationId xmlns:a16="http://schemas.microsoft.com/office/drawing/2014/main" id="{BE14592D-3C4E-430C-A174-20B1945BED07}"/>
              </a:ext>
            </a:extLst>
          </p:cNvPr>
          <p:cNvPicPr>
            <a:picLocks noGrp="1" noChangeAspect="1"/>
          </p:cNvPicPr>
          <p:nvPr>
            <p:ph idx="1"/>
          </p:nvPr>
        </p:nvPicPr>
        <p:blipFill>
          <a:blip r:embed="rId3"/>
          <a:stretch>
            <a:fillRect/>
          </a:stretch>
        </p:blipFill>
        <p:spPr>
          <a:xfrm>
            <a:off x="0" y="2743"/>
            <a:ext cx="12192000" cy="6855257"/>
          </a:xfrm>
          <a:prstGeom prst="rect">
            <a:avLst/>
          </a:prstGeom>
        </p:spPr>
      </p:pic>
      <p:sp>
        <p:nvSpPr>
          <p:cNvPr id="8" name="Dikdörtgen 7">
            <a:extLst>
              <a:ext uri="{FF2B5EF4-FFF2-40B4-BE49-F238E27FC236}">
                <a16:creationId xmlns:a16="http://schemas.microsoft.com/office/drawing/2014/main" id="{E777B744-489C-44ED-A66E-D58926A8B7E5}"/>
              </a:ext>
            </a:extLst>
          </p:cNvPr>
          <p:cNvSpPr/>
          <p:nvPr/>
        </p:nvSpPr>
        <p:spPr>
          <a:xfrm>
            <a:off x="6747029" y="5344357"/>
            <a:ext cx="5444971" cy="1510900"/>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a:ln w="9525">
                  <a:solidFill>
                    <a:schemeClr val="bg1"/>
                  </a:solidFill>
                  <a:prstDash val="solid"/>
                </a:ln>
                <a:solidFill>
                  <a:schemeClr val="tx1"/>
                </a:solidFill>
                <a:effectLst>
                  <a:outerShdw blurRad="12700" dist="38100" dir="2700000" algn="tl" rotWithShape="0">
                    <a:schemeClr val="bg1">
                      <a:lumMod val="50000"/>
                    </a:schemeClr>
                  </a:outerShdw>
                </a:effectLst>
              </a:rPr>
              <a:t>- Zamirler -</a:t>
            </a:r>
          </a:p>
        </p:txBody>
      </p:sp>
    </p:spTree>
    <p:extLst>
      <p:ext uri="{BB962C8B-B14F-4D97-AF65-F5344CB8AC3E}">
        <p14:creationId xmlns:p14="http://schemas.microsoft.com/office/powerpoint/2010/main" val="33028149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D1E848AB-3885-4AE1-B5F1-C3161ECE0E67}"/>
              </a:ext>
            </a:extLst>
          </p:cNvPr>
          <p:cNvSpPr>
            <a:spLocks noGrp="1"/>
          </p:cNvSpPr>
          <p:nvPr>
            <p:ph idx="1"/>
          </p:nvPr>
        </p:nvSpPr>
        <p:spPr>
          <a:xfrm>
            <a:off x="1332281" y="730189"/>
            <a:ext cx="8903671" cy="4933765"/>
          </a:xfrm>
        </p:spPr>
        <p:txBody>
          <a:bodyPr>
            <a:normAutofit/>
          </a:bodyPr>
          <a:lstStyle/>
          <a:p>
            <a:pPr algn="l"/>
            <a:r>
              <a:rPr lang="tr-TR" b="0" i="0" dirty="0">
                <a:solidFill>
                  <a:srgbClr val="DD0055"/>
                </a:solidFill>
                <a:effectLst/>
                <a:latin typeface="-apple-system"/>
              </a:rPr>
              <a:t>1. Sözcük Durumundaki Zamirler</a:t>
            </a:r>
          </a:p>
          <a:p>
            <a:pPr algn="l"/>
            <a:r>
              <a:rPr lang="tr-TR" b="0" i="0" dirty="0">
                <a:solidFill>
                  <a:srgbClr val="DD0055"/>
                </a:solidFill>
                <a:effectLst/>
                <a:latin typeface="-apple-system"/>
              </a:rPr>
              <a:t>1.1. Kişi (Şahıs) Zamirleri</a:t>
            </a:r>
          </a:p>
          <a:p>
            <a:pPr algn="l"/>
            <a:r>
              <a:rPr lang="tr-TR" b="0" i="0" dirty="0">
                <a:solidFill>
                  <a:srgbClr val="222222"/>
                </a:solidFill>
                <a:effectLst/>
                <a:latin typeface="-apple-system"/>
              </a:rPr>
              <a:t>İnsan isminin yerini tutan kelimelere </a:t>
            </a:r>
            <a:r>
              <a:rPr lang="tr-TR" b="1" i="0" dirty="0">
                <a:solidFill>
                  <a:srgbClr val="222222"/>
                </a:solidFill>
                <a:effectLst/>
                <a:latin typeface="-apple-system"/>
              </a:rPr>
              <a:t>kişi zamiri</a:t>
            </a:r>
            <a:r>
              <a:rPr lang="tr-TR" b="0" i="0" dirty="0">
                <a:solidFill>
                  <a:srgbClr val="222222"/>
                </a:solidFill>
                <a:effectLst/>
                <a:latin typeface="-apple-system"/>
              </a:rPr>
              <a:t> denir. Üç tekil, üç de çoğul olmak üzere toplam altı tane şahıs zamiri vardır:</a:t>
            </a:r>
          </a:p>
          <a:p>
            <a:pPr algn="l"/>
            <a:r>
              <a:rPr lang="tr-TR" b="0" i="0" dirty="0">
                <a:solidFill>
                  <a:srgbClr val="222222"/>
                </a:solidFill>
                <a:effectLst/>
                <a:latin typeface="-apple-system"/>
              </a:rPr>
              <a:t>1. tekil kişi → </a:t>
            </a:r>
            <a:r>
              <a:rPr lang="tr-TR" b="1" i="0" dirty="0">
                <a:solidFill>
                  <a:srgbClr val="222222"/>
                </a:solidFill>
                <a:effectLst/>
                <a:latin typeface="-apple-system"/>
              </a:rPr>
              <a:t>ben</a:t>
            </a:r>
            <a:br>
              <a:rPr lang="tr-TR" b="0" i="0" dirty="0">
                <a:solidFill>
                  <a:srgbClr val="222222"/>
                </a:solidFill>
                <a:effectLst/>
                <a:latin typeface="-apple-system"/>
              </a:rPr>
            </a:br>
            <a:r>
              <a:rPr lang="tr-TR" b="0" i="0" dirty="0">
                <a:solidFill>
                  <a:srgbClr val="222222"/>
                </a:solidFill>
                <a:effectLst/>
                <a:latin typeface="-apple-system"/>
              </a:rPr>
              <a:t>2. tekil kişi → </a:t>
            </a:r>
            <a:r>
              <a:rPr lang="tr-TR" b="1" i="0" dirty="0">
                <a:solidFill>
                  <a:srgbClr val="222222"/>
                </a:solidFill>
                <a:effectLst/>
                <a:latin typeface="-apple-system"/>
              </a:rPr>
              <a:t>sen</a:t>
            </a:r>
            <a:br>
              <a:rPr lang="tr-TR" b="0" i="0" dirty="0">
                <a:solidFill>
                  <a:srgbClr val="222222"/>
                </a:solidFill>
                <a:effectLst/>
                <a:latin typeface="-apple-system"/>
              </a:rPr>
            </a:br>
            <a:r>
              <a:rPr lang="tr-TR" b="0" i="0" dirty="0">
                <a:solidFill>
                  <a:srgbClr val="222222"/>
                </a:solidFill>
                <a:effectLst/>
                <a:latin typeface="-apple-system"/>
              </a:rPr>
              <a:t>3. tekil kişi → </a:t>
            </a:r>
            <a:r>
              <a:rPr lang="tr-TR" b="1" i="0" dirty="0">
                <a:solidFill>
                  <a:srgbClr val="222222"/>
                </a:solidFill>
                <a:effectLst/>
                <a:latin typeface="-apple-system"/>
              </a:rPr>
              <a:t>o</a:t>
            </a:r>
            <a:endParaRPr lang="tr-TR" b="0" i="0" dirty="0">
              <a:solidFill>
                <a:srgbClr val="222222"/>
              </a:solidFill>
              <a:effectLst/>
              <a:latin typeface="-apple-system"/>
            </a:endParaRPr>
          </a:p>
          <a:p>
            <a:pPr algn="l"/>
            <a:r>
              <a:rPr lang="tr-TR" b="0" i="0" dirty="0">
                <a:solidFill>
                  <a:srgbClr val="222222"/>
                </a:solidFill>
                <a:effectLst/>
                <a:latin typeface="-apple-system"/>
              </a:rPr>
              <a:t>1. çoğul kişi → </a:t>
            </a:r>
            <a:r>
              <a:rPr lang="tr-TR" b="1" i="0" dirty="0">
                <a:solidFill>
                  <a:srgbClr val="222222"/>
                </a:solidFill>
                <a:effectLst/>
                <a:latin typeface="-apple-system"/>
              </a:rPr>
              <a:t>biz</a:t>
            </a:r>
            <a:br>
              <a:rPr lang="tr-TR" b="0" i="0" dirty="0">
                <a:solidFill>
                  <a:srgbClr val="222222"/>
                </a:solidFill>
                <a:effectLst/>
                <a:latin typeface="-apple-system"/>
              </a:rPr>
            </a:br>
            <a:r>
              <a:rPr lang="tr-TR" b="0" i="0" dirty="0">
                <a:solidFill>
                  <a:srgbClr val="222222"/>
                </a:solidFill>
                <a:effectLst/>
                <a:latin typeface="-apple-system"/>
              </a:rPr>
              <a:t>2. çoğul kişi → </a:t>
            </a:r>
            <a:r>
              <a:rPr lang="tr-TR" b="1" i="0" dirty="0">
                <a:solidFill>
                  <a:srgbClr val="222222"/>
                </a:solidFill>
                <a:effectLst/>
                <a:latin typeface="-apple-system"/>
              </a:rPr>
              <a:t>siz</a:t>
            </a:r>
            <a:br>
              <a:rPr lang="tr-TR" b="0" i="0" dirty="0">
                <a:solidFill>
                  <a:srgbClr val="222222"/>
                </a:solidFill>
                <a:effectLst/>
                <a:latin typeface="-apple-system"/>
              </a:rPr>
            </a:br>
            <a:r>
              <a:rPr lang="tr-TR" b="0" i="0" dirty="0">
                <a:solidFill>
                  <a:srgbClr val="222222"/>
                </a:solidFill>
                <a:effectLst/>
                <a:latin typeface="-apple-system"/>
              </a:rPr>
              <a:t>3. çoğul kişi → </a:t>
            </a:r>
            <a:r>
              <a:rPr lang="tr-TR" b="1" i="0" dirty="0">
                <a:solidFill>
                  <a:srgbClr val="222222"/>
                </a:solidFill>
                <a:effectLst/>
                <a:latin typeface="-apple-system"/>
              </a:rPr>
              <a:t>onlar</a:t>
            </a:r>
            <a:endParaRPr lang="tr-TR" b="0" i="0" dirty="0">
              <a:solidFill>
                <a:srgbClr val="222222"/>
              </a:solidFill>
              <a:effectLst/>
              <a:latin typeface="-apple-system"/>
            </a:endParaRPr>
          </a:p>
          <a:p>
            <a:endParaRPr lang="tr-TR" dirty="0"/>
          </a:p>
        </p:txBody>
      </p:sp>
    </p:spTree>
    <p:extLst>
      <p:ext uri="{BB962C8B-B14F-4D97-AF65-F5344CB8AC3E}">
        <p14:creationId xmlns:p14="http://schemas.microsoft.com/office/powerpoint/2010/main" val="39972598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CC0D97AD-7D82-4FAA-92E4-3A1E7AFAA14F}"/>
              </a:ext>
            </a:extLst>
          </p:cNvPr>
          <p:cNvSpPr>
            <a:spLocks noGrp="1"/>
          </p:cNvSpPr>
          <p:nvPr>
            <p:ph idx="1"/>
          </p:nvPr>
        </p:nvSpPr>
        <p:spPr>
          <a:xfrm>
            <a:off x="1261260" y="861134"/>
            <a:ext cx="8534400" cy="4935984"/>
          </a:xfrm>
        </p:spPr>
        <p:txBody>
          <a:bodyPr/>
          <a:lstStyle/>
          <a:p>
            <a:pPr algn="l"/>
            <a:r>
              <a:rPr lang="tr-TR" b="1" i="0" dirty="0">
                <a:solidFill>
                  <a:srgbClr val="FFFFFF"/>
                </a:solidFill>
                <a:effectLst/>
                <a:latin typeface="-apple-system"/>
              </a:rPr>
              <a:t> UYARI </a:t>
            </a:r>
            <a:r>
              <a:rPr lang="tr-TR" b="0" i="0" dirty="0">
                <a:solidFill>
                  <a:srgbClr val="222222"/>
                </a:solidFill>
                <a:effectLst/>
                <a:latin typeface="-apple-system"/>
              </a:rPr>
              <a:t> Zamirler isim çekim eklerini alabilirler. Bu yüzden kişi zamirleri karşımıza çekim eki almış şekilde çıkabilir.</a:t>
            </a:r>
          </a:p>
          <a:p>
            <a:pPr algn="l"/>
            <a:r>
              <a:rPr lang="tr-TR" b="0" i="0" dirty="0">
                <a:solidFill>
                  <a:srgbClr val="222222"/>
                </a:solidFill>
                <a:effectLst/>
                <a:latin typeface="-apple-system"/>
              </a:rPr>
              <a:t>ben + e → bene → </a:t>
            </a:r>
            <a:r>
              <a:rPr lang="tr-TR" b="1" i="0" dirty="0">
                <a:solidFill>
                  <a:srgbClr val="222222"/>
                </a:solidFill>
                <a:effectLst/>
                <a:latin typeface="-apple-system"/>
              </a:rPr>
              <a:t>bana</a:t>
            </a:r>
            <a:br>
              <a:rPr lang="tr-TR" b="0" i="0" dirty="0">
                <a:solidFill>
                  <a:srgbClr val="222222"/>
                </a:solidFill>
                <a:effectLst/>
                <a:latin typeface="-apple-system"/>
              </a:rPr>
            </a:br>
            <a:r>
              <a:rPr lang="tr-TR" b="0" i="0" dirty="0">
                <a:solidFill>
                  <a:srgbClr val="222222"/>
                </a:solidFill>
                <a:effectLst/>
                <a:latin typeface="-apple-system"/>
              </a:rPr>
              <a:t>sen + i → </a:t>
            </a:r>
            <a:r>
              <a:rPr lang="tr-TR" b="1" i="0" dirty="0">
                <a:solidFill>
                  <a:srgbClr val="222222"/>
                </a:solidFill>
                <a:effectLst/>
                <a:latin typeface="-apple-system"/>
              </a:rPr>
              <a:t>seni</a:t>
            </a:r>
            <a:br>
              <a:rPr lang="tr-TR" b="0" i="0" dirty="0">
                <a:solidFill>
                  <a:srgbClr val="222222"/>
                </a:solidFill>
                <a:effectLst/>
                <a:latin typeface="-apple-system"/>
              </a:rPr>
            </a:br>
            <a:r>
              <a:rPr lang="tr-TR" b="0" i="0" dirty="0">
                <a:solidFill>
                  <a:srgbClr val="222222"/>
                </a:solidFill>
                <a:effectLst/>
                <a:latin typeface="-apple-system"/>
              </a:rPr>
              <a:t>o + (n)dan → </a:t>
            </a:r>
            <a:r>
              <a:rPr lang="tr-TR" b="1" i="0" dirty="0">
                <a:solidFill>
                  <a:srgbClr val="222222"/>
                </a:solidFill>
                <a:effectLst/>
                <a:latin typeface="-apple-system"/>
              </a:rPr>
              <a:t>ondan</a:t>
            </a:r>
            <a:br>
              <a:rPr lang="tr-TR" b="0" i="0" dirty="0">
                <a:solidFill>
                  <a:srgbClr val="222222"/>
                </a:solidFill>
                <a:effectLst/>
                <a:latin typeface="-apple-system"/>
              </a:rPr>
            </a:br>
            <a:r>
              <a:rPr lang="tr-TR" b="0" i="0" dirty="0">
                <a:solidFill>
                  <a:srgbClr val="222222"/>
                </a:solidFill>
                <a:effectLst/>
                <a:latin typeface="-apple-system"/>
              </a:rPr>
              <a:t>biz + im → </a:t>
            </a:r>
            <a:r>
              <a:rPr lang="tr-TR" b="1" i="0" dirty="0">
                <a:solidFill>
                  <a:srgbClr val="222222"/>
                </a:solidFill>
                <a:effectLst/>
                <a:latin typeface="-apple-system"/>
              </a:rPr>
              <a:t>bizim</a:t>
            </a:r>
            <a:br>
              <a:rPr lang="tr-TR" b="0" i="0" dirty="0">
                <a:solidFill>
                  <a:srgbClr val="222222"/>
                </a:solidFill>
                <a:effectLst/>
                <a:latin typeface="-apple-system"/>
              </a:rPr>
            </a:br>
            <a:r>
              <a:rPr lang="tr-TR" b="0" i="0" dirty="0">
                <a:solidFill>
                  <a:srgbClr val="222222"/>
                </a:solidFill>
                <a:effectLst/>
                <a:latin typeface="-apple-system"/>
              </a:rPr>
              <a:t>siz + de → </a:t>
            </a:r>
            <a:r>
              <a:rPr lang="tr-TR" b="1" i="0" dirty="0">
                <a:solidFill>
                  <a:srgbClr val="222222"/>
                </a:solidFill>
                <a:effectLst/>
                <a:latin typeface="-apple-system"/>
              </a:rPr>
              <a:t>sizde</a:t>
            </a:r>
            <a:br>
              <a:rPr lang="tr-TR" b="0" i="0" dirty="0">
                <a:solidFill>
                  <a:srgbClr val="222222"/>
                </a:solidFill>
                <a:effectLst/>
                <a:latin typeface="-apple-system"/>
              </a:rPr>
            </a:br>
            <a:r>
              <a:rPr lang="tr-TR" b="0" i="0" dirty="0">
                <a:solidFill>
                  <a:srgbClr val="222222"/>
                </a:solidFill>
                <a:effectLst/>
                <a:latin typeface="-apple-system"/>
              </a:rPr>
              <a:t>onlar + ı → </a:t>
            </a:r>
            <a:r>
              <a:rPr lang="tr-TR" b="1" i="0" dirty="0">
                <a:solidFill>
                  <a:srgbClr val="222222"/>
                </a:solidFill>
                <a:effectLst/>
                <a:latin typeface="-apple-system"/>
              </a:rPr>
              <a:t>onları</a:t>
            </a:r>
            <a:endParaRPr lang="tr-TR" b="0" i="0" dirty="0">
              <a:solidFill>
                <a:srgbClr val="222222"/>
              </a:solidFill>
              <a:effectLst/>
              <a:latin typeface="-apple-system"/>
            </a:endParaRPr>
          </a:p>
          <a:p>
            <a:endParaRPr lang="tr-TR" dirty="0"/>
          </a:p>
        </p:txBody>
      </p:sp>
    </p:spTree>
    <p:extLst>
      <p:ext uri="{BB962C8B-B14F-4D97-AF65-F5344CB8AC3E}">
        <p14:creationId xmlns:p14="http://schemas.microsoft.com/office/powerpoint/2010/main" val="10066533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02D82DE8-243E-4165-BDDF-315BB739FE68}"/>
              </a:ext>
            </a:extLst>
          </p:cNvPr>
          <p:cNvSpPr>
            <a:spLocks noGrp="1"/>
          </p:cNvSpPr>
          <p:nvPr>
            <p:ph idx="1"/>
          </p:nvPr>
        </p:nvSpPr>
        <p:spPr>
          <a:xfrm>
            <a:off x="1128095" y="1378258"/>
            <a:ext cx="8534400" cy="4321206"/>
          </a:xfrm>
        </p:spPr>
        <p:txBody>
          <a:bodyPr/>
          <a:lstStyle/>
          <a:p>
            <a:pPr algn="l"/>
            <a:r>
              <a:rPr lang="tr-TR" b="1" i="0" dirty="0">
                <a:solidFill>
                  <a:srgbClr val="DD0055"/>
                </a:solidFill>
                <a:effectLst/>
                <a:latin typeface="-apple-system"/>
              </a:rPr>
              <a:t>Örnek(</a:t>
            </a:r>
            <a:r>
              <a:rPr lang="tr-TR" b="1" i="0" dirty="0" err="1">
                <a:solidFill>
                  <a:srgbClr val="DD0055"/>
                </a:solidFill>
                <a:effectLst/>
                <a:latin typeface="-apple-system"/>
              </a:rPr>
              <a:t>ler</a:t>
            </a:r>
            <a:r>
              <a:rPr lang="tr-TR" b="1" i="0" dirty="0">
                <a:solidFill>
                  <a:srgbClr val="DD0055"/>
                </a:solidFill>
                <a:effectLst/>
                <a:latin typeface="-apple-system"/>
              </a:rPr>
              <a:t>)</a:t>
            </a:r>
          </a:p>
          <a:p>
            <a:pPr algn="l"/>
            <a:r>
              <a:rPr lang="tr-TR" b="1" i="0" dirty="0">
                <a:solidFill>
                  <a:srgbClr val="DD0055"/>
                </a:solidFill>
                <a:effectLst/>
                <a:latin typeface="-apple-system"/>
              </a:rPr>
              <a:t>»</a:t>
            </a:r>
            <a:r>
              <a:rPr lang="tr-TR" b="0" i="0" dirty="0">
                <a:solidFill>
                  <a:srgbClr val="222222"/>
                </a:solidFill>
                <a:effectLst/>
                <a:latin typeface="-apple-system"/>
              </a:rPr>
              <a:t> Pikniğe sadece Enes katılmadı. → Pikniğe sadece </a:t>
            </a:r>
            <a:r>
              <a:rPr lang="tr-TR" b="1" i="0" dirty="0">
                <a:solidFill>
                  <a:srgbClr val="222222"/>
                </a:solidFill>
                <a:effectLst/>
                <a:latin typeface="-apple-system"/>
              </a:rPr>
              <a:t>o</a:t>
            </a:r>
            <a:r>
              <a:rPr lang="tr-TR" b="0" i="0" dirty="0">
                <a:solidFill>
                  <a:srgbClr val="222222"/>
                </a:solidFill>
                <a:effectLst/>
                <a:latin typeface="-apple-system"/>
              </a:rPr>
              <a:t> katılmadı.</a:t>
            </a:r>
            <a:br>
              <a:rPr lang="tr-TR" b="0" i="0" dirty="0">
                <a:solidFill>
                  <a:srgbClr val="222222"/>
                </a:solidFill>
                <a:effectLst/>
                <a:latin typeface="-apple-system"/>
              </a:rPr>
            </a:br>
            <a:r>
              <a:rPr lang="tr-TR" b="1" i="0" dirty="0">
                <a:solidFill>
                  <a:srgbClr val="DD0055"/>
                </a:solidFill>
                <a:effectLst/>
                <a:latin typeface="-apple-system"/>
              </a:rPr>
              <a:t>»</a:t>
            </a:r>
            <a:r>
              <a:rPr lang="tr-TR" b="0" i="0" dirty="0">
                <a:solidFill>
                  <a:srgbClr val="222222"/>
                </a:solidFill>
                <a:effectLst/>
                <a:latin typeface="-apple-system"/>
              </a:rPr>
              <a:t> </a:t>
            </a:r>
            <a:r>
              <a:rPr lang="tr-TR" b="1" i="0" dirty="0">
                <a:solidFill>
                  <a:srgbClr val="222222"/>
                </a:solidFill>
                <a:effectLst/>
                <a:latin typeface="-apple-system"/>
              </a:rPr>
              <a:t>Benim</a:t>
            </a:r>
            <a:r>
              <a:rPr lang="tr-TR" b="0" i="0" dirty="0">
                <a:solidFill>
                  <a:srgbClr val="222222"/>
                </a:solidFill>
                <a:effectLst/>
                <a:latin typeface="-apple-system"/>
              </a:rPr>
              <a:t> taşıdığım kutu çok ağır, </a:t>
            </a:r>
            <a:r>
              <a:rPr lang="tr-TR" b="1" i="0" dirty="0">
                <a:solidFill>
                  <a:srgbClr val="222222"/>
                </a:solidFill>
                <a:effectLst/>
                <a:latin typeface="-apple-system"/>
              </a:rPr>
              <a:t>senin</a:t>
            </a:r>
            <a:r>
              <a:rPr lang="tr-TR" b="0" i="0" dirty="0">
                <a:solidFill>
                  <a:srgbClr val="222222"/>
                </a:solidFill>
                <a:effectLst/>
                <a:latin typeface="-apple-system"/>
              </a:rPr>
              <a:t> taşıdığın kutu çok hafif.</a:t>
            </a:r>
            <a:br>
              <a:rPr lang="tr-TR" b="0" i="0" dirty="0">
                <a:solidFill>
                  <a:srgbClr val="222222"/>
                </a:solidFill>
                <a:effectLst/>
                <a:latin typeface="-apple-system"/>
              </a:rPr>
            </a:br>
            <a:r>
              <a:rPr lang="tr-TR" b="1" i="0" dirty="0">
                <a:solidFill>
                  <a:srgbClr val="DD0055"/>
                </a:solidFill>
                <a:effectLst/>
                <a:latin typeface="-apple-system"/>
              </a:rPr>
              <a:t>»</a:t>
            </a:r>
            <a:r>
              <a:rPr lang="tr-TR" b="0" i="0" dirty="0">
                <a:solidFill>
                  <a:srgbClr val="222222"/>
                </a:solidFill>
                <a:effectLst/>
                <a:latin typeface="-apple-system"/>
              </a:rPr>
              <a:t> Annem </a:t>
            </a:r>
            <a:r>
              <a:rPr lang="tr-TR" b="1" i="0" dirty="0">
                <a:solidFill>
                  <a:srgbClr val="222222"/>
                </a:solidFill>
                <a:effectLst/>
                <a:latin typeface="-apple-system"/>
              </a:rPr>
              <a:t>bana</a:t>
            </a:r>
            <a:r>
              <a:rPr lang="tr-TR" b="0" i="0" dirty="0">
                <a:solidFill>
                  <a:srgbClr val="222222"/>
                </a:solidFill>
                <a:effectLst/>
                <a:latin typeface="-apple-system"/>
              </a:rPr>
              <a:t> hediye almış.</a:t>
            </a:r>
            <a:br>
              <a:rPr lang="tr-TR" b="0" i="0" dirty="0">
                <a:solidFill>
                  <a:srgbClr val="222222"/>
                </a:solidFill>
                <a:effectLst/>
                <a:latin typeface="-apple-system"/>
              </a:rPr>
            </a:br>
            <a:r>
              <a:rPr lang="tr-TR" b="1" i="0" dirty="0">
                <a:solidFill>
                  <a:srgbClr val="DD0055"/>
                </a:solidFill>
                <a:effectLst/>
                <a:latin typeface="-apple-system"/>
              </a:rPr>
              <a:t>»</a:t>
            </a:r>
            <a:r>
              <a:rPr lang="tr-TR" b="0" i="0" dirty="0">
                <a:solidFill>
                  <a:srgbClr val="222222"/>
                </a:solidFill>
                <a:effectLst/>
                <a:latin typeface="-apple-system"/>
              </a:rPr>
              <a:t> </a:t>
            </a:r>
            <a:r>
              <a:rPr lang="tr-TR" b="1" i="0" dirty="0">
                <a:solidFill>
                  <a:srgbClr val="222222"/>
                </a:solidFill>
                <a:effectLst/>
                <a:latin typeface="-apple-system"/>
              </a:rPr>
              <a:t>Sizi ben</a:t>
            </a:r>
            <a:r>
              <a:rPr lang="tr-TR" b="0" i="0" dirty="0">
                <a:solidFill>
                  <a:srgbClr val="222222"/>
                </a:solidFill>
                <a:effectLst/>
                <a:latin typeface="-apple-system"/>
              </a:rPr>
              <a:t> de görmek istiyorum.</a:t>
            </a:r>
            <a:br>
              <a:rPr lang="tr-TR" b="0" i="0" dirty="0">
                <a:solidFill>
                  <a:srgbClr val="222222"/>
                </a:solidFill>
                <a:effectLst/>
                <a:latin typeface="-apple-system"/>
              </a:rPr>
            </a:br>
            <a:r>
              <a:rPr lang="tr-TR" b="1" i="0" dirty="0">
                <a:solidFill>
                  <a:srgbClr val="DD0055"/>
                </a:solidFill>
                <a:effectLst/>
                <a:latin typeface="-apple-system"/>
              </a:rPr>
              <a:t>»</a:t>
            </a:r>
            <a:r>
              <a:rPr lang="tr-TR" b="0" i="0" dirty="0">
                <a:solidFill>
                  <a:srgbClr val="222222"/>
                </a:solidFill>
                <a:effectLst/>
                <a:latin typeface="-apple-system"/>
              </a:rPr>
              <a:t> Taraftar olarak </a:t>
            </a:r>
            <a:r>
              <a:rPr lang="tr-TR" b="1" i="0" dirty="0">
                <a:solidFill>
                  <a:srgbClr val="222222"/>
                </a:solidFill>
                <a:effectLst/>
                <a:latin typeface="-apple-system"/>
              </a:rPr>
              <a:t>biz onlardan</a:t>
            </a:r>
            <a:r>
              <a:rPr lang="tr-TR" b="0" i="0" dirty="0">
                <a:solidFill>
                  <a:srgbClr val="222222"/>
                </a:solidFill>
                <a:effectLst/>
                <a:latin typeface="-apple-system"/>
              </a:rPr>
              <a:t> çok farklıyız.</a:t>
            </a:r>
          </a:p>
          <a:p>
            <a:endParaRPr lang="tr-TR" dirty="0"/>
          </a:p>
        </p:txBody>
      </p:sp>
    </p:spTree>
    <p:extLst>
      <p:ext uri="{BB962C8B-B14F-4D97-AF65-F5344CB8AC3E}">
        <p14:creationId xmlns:p14="http://schemas.microsoft.com/office/powerpoint/2010/main" val="41641765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82366457-ED37-42B8-A406-466EA63CF25F}"/>
              </a:ext>
            </a:extLst>
          </p:cNvPr>
          <p:cNvSpPr>
            <a:spLocks noGrp="1"/>
          </p:cNvSpPr>
          <p:nvPr>
            <p:ph idx="1"/>
          </p:nvPr>
        </p:nvSpPr>
        <p:spPr>
          <a:xfrm>
            <a:off x="923909" y="1697855"/>
            <a:ext cx="8534400" cy="3615267"/>
          </a:xfrm>
        </p:spPr>
        <p:txBody>
          <a:bodyPr/>
          <a:lstStyle/>
          <a:p>
            <a:pPr algn="l"/>
            <a:r>
              <a:rPr lang="tr-TR" b="1" i="0" dirty="0">
                <a:solidFill>
                  <a:srgbClr val="FFFFFF"/>
                </a:solidFill>
                <a:effectLst/>
                <a:latin typeface="-apple-system"/>
              </a:rPr>
              <a:t>NOT </a:t>
            </a:r>
            <a:r>
              <a:rPr lang="tr-TR" b="0" i="0" dirty="0">
                <a:solidFill>
                  <a:srgbClr val="222222"/>
                </a:solidFill>
                <a:effectLst/>
                <a:latin typeface="-apple-system"/>
              </a:rPr>
              <a:t> “</a:t>
            </a:r>
            <a:r>
              <a:rPr lang="tr-TR" b="1" i="0" dirty="0">
                <a:solidFill>
                  <a:srgbClr val="222222"/>
                </a:solidFill>
                <a:effectLst/>
                <a:latin typeface="-apple-system"/>
              </a:rPr>
              <a:t>Kendi”</a:t>
            </a:r>
            <a:r>
              <a:rPr lang="tr-TR" b="0" i="0" dirty="0">
                <a:solidFill>
                  <a:srgbClr val="222222"/>
                </a:solidFill>
                <a:effectLst/>
                <a:latin typeface="-apple-system"/>
              </a:rPr>
              <a:t> sözcüğü de şahıs zamirleri içinde değerlendirilir ve bu zamire </a:t>
            </a:r>
            <a:r>
              <a:rPr lang="tr-TR" b="1" i="0" dirty="0">
                <a:solidFill>
                  <a:srgbClr val="222222"/>
                </a:solidFill>
                <a:effectLst/>
                <a:latin typeface="-apple-system"/>
              </a:rPr>
              <a:t>“</a:t>
            </a:r>
            <a:r>
              <a:rPr lang="tr-TR" b="1" i="0" dirty="0" err="1">
                <a:solidFill>
                  <a:srgbClr val="222222"/>
                </a:solidFill>
                <a:effectLst/>
                <a:latin typeface="-apple-system"/>
              </a:rPr>
              <a:t>dönüşlülük</a:t>
            </a:r>
            <a:r>
              <a:rPr lang="tr-TR" b="1" i="0" dirty="0">
                <a:solidFill>
                  <a:srgbClr val="222222"/>
                </a:solidFill>
                <a:effectLst/>
                <a:latin typeface="-apple-system"/>
              </a:rPr>
              <a:t> zamiri”</a:t>
            </a:r>
            <a:r>
              <a:rPr lang="tr-TR" b="0" i="0" dirty="0">
                <a:solidFill>
                  <a:srgbClr val="222222"/>
                </a:solidFill>
                <a:effectLst/>
                <a:latin typeface="-apple-system"/>
              </a:rPr>
              <a:t> adı verilir.</a:t>
            </a:r>
          </a:p>
          <a:p>
            <a:pPr algn="l"/>
            <a:r>
              <a:rPr lang="tr-TR" b="1" i="0" dirty="0">
                <a:solidFill>
                  <a:srgbClr val="DD0055"/>
                </a:solidFill>
                <a:effectLst/>
                <a:latin typeface="-apple-system"/>
              </a:rPr>
              <a:t>Örnek(</a:t>
            </a:r>
            <a:r>
              <a:rPr lang="tr-TR" b="1" i="0" dirty="0" err="1">
                <a:solidFill>
                  <a:srgbClr val="DD0055"/>
                </a:solidFill>
                <a:effectLst/>
                <a:latin typeface="-apple-system"/>
              </a:rPr>
              <a:t>ler</a:t>
            </a:r>
            <a:r>
              <a:rPr lang="tr-TR" b="1" i="0" dirty="0">
                <a:solidFill>
                  <a:srgbClr val="DD0055"/>
                </a:solidFill>
                <a:effectLst/>
                <a:latin typeface="-apple-system"/>
              </a:rPr>
              <a:t>)</a:t>
            </a:r>
          </a:p>
          <a:p>
            <a:pPr algn="l"/>
            <a:r>
              <a:rPr lang="tr-TR" b="1" i="0" dirty="0">
                <a:solidFill>
                  <a:srgbClr val="DD0055"/>
                </a:solidFill>
                <a:effectLst/>
                <a:latin typeface="-apple-system"/>
              </a:rPr>
              <a:t>»</a:t>
            </a:r>
            <a:r>
              <a:rPr lang="tr-TR" b="0" i="0" dirty="0">
                <a:solidFill>
                  <a:srgbClr val="222222"/>
                </a:solidFill>
                <a:effectLst/>
                <a:latin typeface="-apple-system"/>
              </a:rPr>
              <a:t> Bırakın tüm işleri </a:t>
            </a:r>
            <a:r>
              <a:rPr lang="tr-TR" b="1" i="0" dirty="0">
                <a:solidFill>
                  <a:srgbClr val="222222"/>
                </a:solidFill>
                <a:effectLst/>
                <a:latin typeface="-apple-system"/>
              </a:rPr>
              <a:t>kendi</a:t>
            </a:r>
            <a:r>
              <a:rPr lang="tr-TR" b="0" i="0" dirty="0">
                <a:solidFill>
                  <a:srgbClr val="222222"/>
                </a:solidFill>
                <a:effectLst/>
                <a:latin typeface="-apple-system"/>
              </a:rPr>
              <a:t> yapsın.</a:t>
            </a:r>
            <a:br>
              <a:rPr lang="tr-TR" b="0" i="0" dirty="0">
                <a:solidFill>
                  <a:srgbClr val="222222"/>
                </a:solidFill>
                <a:effectLst/>
                <a:latin typeface="-apple-system"/>
              </a:rPr>
            </a:br>
            <a:r>
              <a:rPr lang="tr-TR" b="1" i="0" dirty="0">
                <a:solidFill>
                  <a:srgbClr val="DD0055"/>
                </a:solidFill>
                <a:effectLst/>
                <a:latin typeface="-apple-system"/>
              </a:rPr>
              <a:t>»</a:t>
            </a:r>
            <a:r>
              <a:rPr lang="tr-TR" b="0" i="0" dirty="0">
                <a:solidFill>
                  <a:srgbClr val="222222"/>
                </a:solidFill>
                <a:effectLst/>
                <a:latin typeface="-apple-system"/>
              </a:rPr>
              <a:t> İnsan </a:t>
            </a:r>
            <a:r>
              <a:rPr lang="tr-TR" b="1" i="0" dirty="0">
                <a:solidFill>
                  <a:srgbClr val="222222"/>
                </a:solidFill>
                <a:effectLst/>
                <a:latin typeface="-apple-system"/>
              </a:rPr>
              <a:t>kendini</a:t>
            </a:r>
            <a:r>
              <a:rPr lang="tr-TR" b="0" i="0" dirty="0">
                <a:solidFill>
                  <a:srgbClr val="222222"/>
                </a:solidFill>
                <a:effectLst/>
                <a:latin typeface="-apple-system"/>
              </a:rPr>
              <a:t> düşünmeli bazen.</a:t>
            </a:r>
          </a:p>
          <a:p>
            <a:endParaRPr lang="tr-TR" dirty="0"/>
          </a:p>
        </p:txBody>
      </p:sp>
    </p:spTree>
    <p:extLst>
      <p:ext uri="{BB962C8B-B14F-4D97-AF65-F5344CB8AC3E}">
        <p14:creationId xmlns:p14="http://schemas.microsoft.com/office/powerpoint/2010/main" val="9494172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3FD6CC88-EC2C-466B-BD2F-318F38B63C4D}"/>
              </a:ext>
            </a:extLst>
          </p:cNvPr>
          <p:cNvSpPr>
            <a:spLocks noGrp="1"/>
          </p:cNvSpPr>
          <p:nvPr>
            <p:ph idx="1"/>
          </p:nvPr>
        </p:nvSpPr>
        <p:spPr>
          <a:xfrm>
            <a:off x="1358914" y="1546934"/>
            <a:ext cx="8681730" cy="4143652"/>
          </a:xfrm>
        </p:spPr>
        <p:txBody>
          <a:bodyPr/>
          <a:lstStyle/>
          <a:p>
            <a:pPr algn="l"/>
            <a:r>
              <a:rPr lang="tr-TR" b="0" i="0" dirty="0">
                <a:solidFill>
                  <a:srgbClr val="DD0055"/>
                </a:solidFill>
                <a:effectLst/>
                <a:latin typeface="-apple-system"/>
              </a:rPr>
              <a:t>1.2. İşaret (Gösterme) Zamirleri</a:t>
            </a:r>
          </a:p>
          <a:p>
            <a:pPr algn="l"/>
            <a:r>
              <a:rPr lang="tr-TR" b="0" i="0" dirty="0">
                <a:solidFill>
                  <a:srgbClr val="222222"/>
                </a:solidFill>
                <a:effectLst/>
                <a:latin typeface="-apple-system"/>
              </a:rPr>
              <a:t>Varlıkların adını söylemeden, onları işaretle göstermeye yarayan sözcüklere </a:t>
            </a:r>
            <a:r>
              <a:rPr lang="tr-TR" b="1" i="0" dirty="0">
                <a:solidFill>
                  <a:srgbClr val="222222"/>
                </a:solidFill>
                <a:effectLst/>
                <a:latin typeface="-apple-system"/>
              </a:rPr>
              <a:t>işaret zamiri</a:t>
            </a:r>
            <a:r>
              <a:rPr lang="tr-TR" b="0" i="0" dirty="0">
                <a:solidFill>
                  <a:srgbClr val="222222"/>
                </a:solidFill>
                <a:effectLst/>
                <a:latin typeface="-apple-system"/>
              </a:rPr>
              <a:t> denir. “Bu, şu, o, bunlar, şunlar, onlar, buraya, şuraya, oraya, burası, şurası, orası, öteki vb.” işaret zamirleridir.</a:t>
            </a:r>
          </a:p>
          <a:p>
            <a:pPr algn="l"/>
            <a:r>
              <a:rPr lang="tr-TR" b="1" i="0" dirty="0">
                <a:solidFill>
                  <a:srgbClr val="DD0055"/>
                </a:solidFill>
                <a:effectLst/>
                <a:latin typeface="-apple-system"/>
              </a:rPr>
              <a:t>Örnek(</a:t>
            </a:r>
            <a:r>
              <a:rPr lang="tr-TR" b="1" i="0" dirty="0" err="1">
                <a:solidFill>
                  <a:srgbClr val="DD0055"/>
                </a:solidFill>
                <a:effectLst/>
                <a:latin typeface="-apple-system"/>
              </a:rPr>
              <a:t>ler</a:t>
            </a:r>
            <a:r>
              <a:rPr lang="tr-TR" b="1" i="0" dirty="0">
                <a:solidFill>
                  <a:srgbClr val="DD0055"/>
                </a:solidFill>
                <a:effectLst/>
                <a:latin typeface="-apple-system"/>
              </a:rPr>
              <a:t>)</a:t>
            </a:r>
          </a:p>
          <a:p>
            <a:pPr algn="l"/>
            <a:r>
              <a:rPr lang="tr-TR" b="1" i="0" dirty="0">
                <a:solidFill>
                  <a:srgbClr val="DD0055"/>
                </a:solidFill>
                <a:effectLst/>
                <a:latin typeface="-apple-system"/>
              </a:rPr>
              <a:t>»</a:t>
            </a:r>
            <a:r>
              <a:rPr lang="tr-TR" b="0" i="0" dirty="0">
                <a:solidFill>
                  <a:srgbClr val="222222"/>
                </a:solidFill>
                <a:effectLst/>
                <a:latin typeface="-apple-system"/>
              </a:rPr>
              <a:t> </a:t>
            </a:r>
            <a:r>
              <a:rPr lang="tr-TR" b="1" i="0" dirty="0">
                <a:solidFill>
                  <a:srgbClr val="222222"/>
                </a:solidFill>
                <a:effectLst/>
                <a:latin typeface="-apple-system"/>
              </a:rPr>
              <a:t>Şunları</a:t>
            </a:r>
            <a:r>
              <a:rPr lang="tr-TR" b="0" i="0" dirty="0">
                <a:solidFill>
                  <a:srgbClr val="222222"/>
                </a:solidFill>
                <a:effectLst/>
                <a:latin typeface="-apple-system"/>
              </a:rPr>
              <a:t> arkadaşlarım için alayım.</a:t>
            </a:r>
            <a:br>
              <a:rPr lang="tr-TR" b="0" i="0" dirty="0">
                <a:solidFill>
                  <a:srgbClr val="222222"/>
                </a:solidFill>
                <a:effectLst/>
                <a:latin typeface="-apple-system"/>
              </a:rPr>
            </a:br>
            <a:r>
              <a:rPr lang="tr-TR" b="1" i="0" dirty="0">
                <a:solidFill>
                  <a:srgbClr val="DD0055"/>
                </a:solidFill>
                <a:effectLst/>
                <a:latin typeface="-apple-system"/>
              </a:rPr>
              <a:t>»</a:t>
            </a:r>
            <a:r>
              <a:rPr lang="tr-TR" b="0" i="0" dirty="0">
                <a:solidFill>
                  <a:srgbClr val="222222"/>
                </a:solidFill>
                <a:effectLst/>
                <a:latin typeface="-apple-system"/>
              </a:rPr>
              <a:t> Ahmet Beyler </a:t>
            </a:r>
            <a:r>
              <a:rPr lang="tr-TR" b="1" i="0" dirty="0">
                <a:solidFill>
                  <a:srgbClr val="222222"/>
                </a:solidFill>
                <a:effectLst/>
                <a:latin typeface="-apple-system"/>
              </a:rPr>
              <a:t>buraya</a:t>
            </a:r>
            <a:r>
              <a:rPr lang="tr-TR" b="0" i="0" dirty="0">
                <a:solidFill>
                  <a:srgbClr val="222222"/>
                </a:solidFill>
                <a:effectLst/>
                <a:latin typeface="-apple-system"/>
              </a:rPr>
              <a:t> on yıl önce taşınmış.</a:t>
            </a:r>
            <a:br>
              <a:rPr lang="tr-TR" b="0" i="0" dirty="0">
                <a:solidFill>
                  <a:srgbClr val="222222"/>
                </a:solidFill>
                <a:effectLst/>
                <a:latin typeface="-apple-system"/>
              </a:rPr>
            </a:br>
            <a:r>
              <a:rPr lang="tr-TR" b="1" i="0" dirty="0">
                <a:solidFill>
                  <a:srgbClr val="DD0055"/>
                </a:solidFill>
                <a:effectLst/>
                <a:latin typeface="-apple-system"/>
              </a:rPr>
              <a:t>»</a:t>
            </a:r>
            <a:r>
              <a:rPr lang="tr-TR" b="0" i="0" dirty="0">
                <a:solidFill>
                  <a:srgbClr val="222222"/>
                </a:solidFill>
                <a:effectLst/>
                <a:latin typeface="-apple-system"/>
              </a:rPr>
              <a:t> Size ait olan kitaplar </a:t>
            </a:r>
            <a:r>
              <a:rPr lang="tr-TR" b="1" i="0" dirty="0">
                <a:solidFill>
                  <a:srgbClr val="222222"/>
                </a:solidFill>
                <a:effectLst/>
                <a:latin typeface="-apple-system"/>
              </a:rPr>
              <a:t>orada</a:t>
            </a:r>
            <a:r>
              <a:rPr lang="tr-TR" b="0" i="0" dirty="0">
                <a:solidFill>
                  <a:srgbClr val="222222"/>
                </a:solidFill>
                <a:effectLst/>
                <a:latin typeface="-apple-system"/>
              </a:rPr>
              <a:t>.</a:t>
            </a:r>
            <a:br>
              <a:rPr lang="tr-TR" b="0" i="0" dirty="0">
                <a:solidFill>
                  <a:srgbClr val="222222"/>
                </a:solidFill>
                <a:effectLst/>
                <a:latin typeface="-apple-system"/>
              </a:rPr>
            </a:br>
            <a:r>
              <a:rPr lang="tr-TR" b="1" i="0" dirty="0">
                <a:solidFill>
                  <a:srgbClr val="DD0055"/>
                </a:solidFill>
                <a:effectLst/>
                <a:latin typeface="-apple-system"/>
              </a:rPr>
              <a:t>»</a:t>
            </a:r>
            <a:r>
              <a:rPr lang="tr-TR" b="0" i="0" dirty="0">
                <a:solidFill>
                  <a:srgbClr val="222222"/>
                </a:solidFill>
                <a:effectLst/>
                <a:latin typeface="-apple-system"/>
              </a:rPr>
              <a:t> </a:t>
            </a:r>
            <a:r>
              <a:rPr lang="tr-TR" b="1" i="0" dirty="0">
                <a:solidFill>
                  <a:srgbClr val="222222"/>
                </a:solidFill>
                <a:effectLst/>
                <a:latin typeface="-apple-system"/>
              </a:rPr>
              <a:t>Bu</a:t>
            </a:r>
            <a:r>
              <a:rPr lang="tr-TR" b="0" i="0" dirty="0">
                <a:solidFill>
                  <a:srgbClr val="222222"/>
                </a:solidFill>
                <a:effectLst/>
                <a:latin typeface="-apple-system"/>
              </a:rPr>
              <a:t>, yapılacak işlerin listesi.</a:t>
            </a:r>
          </a:p>
          <a:p>
            <a:endParaRPr lang="tr-TR" dirty="0"/>
          </a:p>
        </p:txBody>
      </p:sp>
    </p:spTree>
    <p:extLst>
      <p:ext uri="{BB962C8B-B14F-4D97-AF65-F5344CB8AC3E}">
        <p14:creationId xmlns:p14="http://schemas.microsoft.com/office/powerpoint/2010/main" val="29646638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82E469B2-758B-487E-A02A-30CDF3A22830}"/>
              </a:ext>
            </a:extLst>
          </p:cNvPr>
          <p:cNvSpPr>
            <a:spLocks noGrp="1"/>
          </p:cNvSpPr>
          <p:nvPr>
            <p:ph idx="1"/>
          </p:nvPr>
        </p:nvSpPr>
        <p:spPr>
          <a:xfrm>
            <a:off x="1358915" y="1520301"/>
            <a:ext cx="8534400" cy="3615267"/>
          </a:xfrm>
        </p:spPr>
        <p:txBody>
          <a:bodyPr/>
          <a:lstStyle/>
          <a:p>
            <a:pPr algn="l"/>
            <a:r>
              <a:rPr lang="tr-TR" b="1" i="0" dirty="0">
                <a:solidFill>
                  <a:srgbClr val="FFFFFF"/>
                </a:solidFill>
                <a:effectLst/>
                <a:latin typeface="-apple-system"/>
              </a:rPr>
              <a:t> NOT </a:t>
            </a:r>
            <a:r>
              <a:rPr lang="tr-TR" b="0" i="0" dirty="0">
                <a:solidFill>
                  <a:srgbClr val="222222"/>
                </a:solidFill>
                <a:effectLst/>
                <a:latin typeface="-apple-system"/>
              </a:rPr>
              <a:t> “O</a:t>
            </a:r>
            <a:r>
              <a:rPr lang="tr-TR" b="1" i="0" dirty="0">
                <a:solidFill>
                  <a:srgbClr val="222222"/>
                </a:solidFill>
                <a:effectLst/>
                <a:latin typeface="-apple-system"/>
              </a:rPr>
              <a:t>“</a:t>
            </a:r>
            <a:r>
              <a:rPr lang="tr-TR" b="0" i="0" dirty="0">
                <a:solidFill>
                  <a:srgbClr val="222222"/>
                </a:solidFill>
                <a:effectLst/>
                <a:latin typeface="-apple-system"/>
              </a:rPr>
              <a:t> ve “onlar” sözcükleri hem işaret hem de kişi zamiri olarak kullanılabilirler. Bu kelimeler insan isminin yerini tutuyorsa şahıs zamiri, insan dışı varlıkların yerini tutuyorsa işaret zamiridir.</a:t>
            </a:r>
          </a:p>
          <a:p>
            <a:pPr algn="l"/>
            <a:r>
              <a:rPr lang="tr-TR" b="1" i="0" dirty="0">
                <a:solidFill>
                  <a:srgbClr val="DD0055"/>
                </a:solidFill>
                <a:effectLst/>
                <a:latin typeface="-apple-system"/>
              </a:rPr>
              <a:t>Örnek(</a:t>
            </a:r>
            <a:r>
              <a:rPr lang="tr-TR" b="1" i="0" dirty="0" err="1">
                <a:solidFill>
                  <a:srgbClr val="DD0055"/>
                </a:solidFill>
                <a:effectLst/>
                <a:latin typeface="-apple-system"/>
              </a:rPr>
              <a:t>ler</a:t>
            </a:r>
            <a:r>
              <a:rPr lang="tr-TR" b="1" i="0" dirty="0">
                <a:solidFill>
                  <a:srgbClr val="DD0055"/>
                </a:solidFill>
                <a:effectLst/>
                <a:latin typeface="-apple-system"/>
              </a:rPr>
              <a:t>)</a:t>
            </a:r>
          </a:p>
          <a:p>
            <a:pPr algn="l"/>
            <a:r>
              <a:rPr lang="tr-TR" b="1" i="0" dirty="0">
                <a:solidFill>
                  <a:srgbClr val="DD0055"/>
                </a:solidFill>
                <a:effectLst/>
                <a:latin typeface="-apple-system"/>
              </a:rPr>
              <a:t>»</a:t>
            </a:r>
            <a:r>
              <a:rPr lang="tr-TR" b="0" i="0" dirty="0">
                <a:solidFill>
                  <a:srgbClr val="222222"/>
                </a:solidFill>
                <a:effectLst/>
                <a:latin typeface="-apple-system"/>
              </a:rPr>
              <a:t> </a:t>
            </a:r>
            <a:r>
              <a:rPr lang="tr-TR" b="1" i="0" dirty="0">
                <a:solidFill>
                  <a:srgbClr val="222222"/>
                </a:solidFill>
                <a:effectLst/>
                <a:latin typeface="-apple-system"/>
              </a:rPr>
              <a:t>Onu</a:t>
            </a:r>
            <a:r>
              <a:rPr lang="tr-TR" b="0" i="0" dirty="0">
                <a:solidFill>
                  <a:srgbClr val="222222"/>
                </a:solidFill>
                <a:effectLst/>
                <a:latin typeface="-apple-system"/>
              </a:rPr>
              <a:t> kütüphanede çalışırken görmüşler. (İnsan ismi yerine kullanıldığı için </a:t>
            </a:r>
            <a:r>
              <a:rPr lang="tr-TR" b="1" i="0" dirty="0">
                <a:solidFill>
                  <a:srgbClr val="222222"/>
                </a:solidFill>
                <a:effectLst/>
                <a:latin typeface="-apple-system"/>
              </a:rPr>
              <a:t>kişi zamiri</a:t>
            </a:r>
            <a:r>
              <a:rPr lang="tr-TR" b="0" i="0" dirty="0">
                <a:solidFill>
                  <a:srgbClr val="222222"/>
                </a:solidFill>
                <a:effectLst/>
                <a:latin typeface="-apple-system"/>
              </a:rPr>
              <a:t>)</a:t>
            </a:r>
            <a:br>
              <a:rPr lang="tr-TR" b="0" i="0" dirty="0">
                <a:solidFill>
                  <a:srgbClr val="222222"/>
                </a:solidFill>
                <a:effectLst/>
                <a:latin typeface="-apple-system"/>
              </a:rPr>
            </a:br>
            <a:r>
              <a:rPr lang="tr-TR" b="1" i="0" dirty="0">
                <a:solidFill>
                  <a:srgbClr val="DD0055"/>
                </a:solidFill>
                <a:effectLst/>
                <a:latin typeface="-apple-system"/>
              </a:rPr>
              <a:t>»</a:t>
            </a:r>
            <a:r>
              <a:rPr lang="tr-TR" b="0" i="0" dirty="0">
                <a:solidFill>
                  <a:srgbClr val="222222"/>
                </a:solidFill>
                <a:effectLst/>
                <a:latin typeface="-apple-system"/>
              </a:rPr>
              <a:t> </a:t>
            </a:r>
            <a:r>
              <a:rPr lang="tr-TR" b="1" i="0" dirty="0">
                <a:solidFill>
                  <a:srgbClr val="222222"/>
                </a:solidFill>
                <a:effectLst/>
                <a:latin typeface="-apple-system"/>
              </a:rPr>
              <a:t>Onu</a:t>
            </a:r>
            <a:r>
              <a:rPr lang="tr-TR" b="0" i="0" dirty="0">
                <a:solidFill>
                  <a:srgbClr val="222222"/>
                </a:solidFill>
                <a:effectLst/>
                <a:latin typeface="-apple-system"/>
              </a:rPr>
              <a:t> cüzdanıma koyarken düşürmüşüm. (İnsan dışı varlık (para, fotoğraf vb.) yerine kullanıldığı için </a:t>
            </a:r>
            <a:r>
              <a:rPr lang="tr-TR" b="1" i="0" dirty="0">
                <a:solidFill>
                  <a:srgbClr val="222222"/>
                </a:solidFill>
                <a:effectLst/>
                <a:latin typeface="-apple-system"/>
              </a:rPr>
              <a:t>işaret zamiri</a:t>
            </a:r>
            <a:r>
              <a:rPr lang="tr-TR" b="0" i="0" dirty="0">
                <a:solidFill>
                  <a:srgbClr val="222222"/>
                </a:solidFill>
                <a:effectLst/>
                <a:latin typeface="-apple-system"/>
              </a:rPr>
              <a:t>)</a:t>
            </a:r>
          </a:p>
          <a:p>
            <a:endParaRPr lang="tr-TR" dirty="0"/>
          </a:p>
        </p:txBody>
      </p:sp>
    </p:spTree>
    <p:extLst>
      <p:ext uri="{BB962C8B-B14F-4D97-AF65-F5344CB8AC3E}">
        <p14:creationId xmlns:p14="http://schemas.microsoft.com/office/powerpoint/2010/main" val="1238361846"/>
      </p:ext>
    </p:extLst>
  </p:cSld>
  <p:clrMapOvr>
    <a:masterClrMapping/>
  </p:clrMapOvr>
</p:sld>
</file>

<file path=ppt/theme/theme1.xml><?xml version="1.0" encoding="utf-8"?>
<a:theme xmlns:a="http://schemas.openxmlformats.org/drawingml/2006/main" name="Dilim">
  <a:themeElements>
    <a:clrScheme name="Dilim">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Dilim">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lim">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41</TotalTime>
  <Words>1705</Words>
  <Application>Microsoft Office PowerPoint</Application>
  <PresentationFormat>Geniş ekran</PresentationFormat>
  <Paragraphs>100</Paragraphs>
  <Slides>25</Slides>
  <Notes>7</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25</vt:i4>
      </vt:variant>
    </vt:vector>
  </HeadingPairs>
  <TitlesOfParts>
    <vt:vector size="31" baseType="lpstr">
      <vt:lpstr>-apple-system</vt:lpstr>
      <vt:lpstr>Arial</vt:lpstr>
      <vt:lpstr>Calibri</vt:lpstr>
      <vt:lpstr>Century Gothic</vt:lpstr>
      <vt:lpstr>Wingdings 3</vt:lpstr>
      <vt:lpstr>Dilim</vt:lpstr>
      <vt:lpstr>Zamirler [adlılar] 6. sınıf konu anlatımı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                 - TESTLER -</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Zamirler [adlılar] 6. sınıf konu anlatımı</dc:title>
  <dc:creator>volkan kıvrak</dc:creator>
  <cp:lastModifiedBy>SERKAN DEMİR</cp:lastModifiedBy>
  <cp:revision>3</cp:revision>
  <dcterms:created xsi:type="dcterms:W3CDTF">2022-01-31T15:52:24Z</dcterms:created>
  <dcterms:modified xsi:type="dcterms:W3CDTF">2022-02-01T11:07:52Z</dcterms:modified>
</cp:coreProperties>
</file>