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6" r:id="rId15"/>
    <p:sldId id="277" r:id="rId16"/>
    <p:sldId id="269" r:id="rId17"/>
    <p:sldId id="275" r:id="rId18"/>
    <p:sldId id="270" r:id="rId19"/>
    <p:sldId id="271" r:id="rId20"/>
    <p:sldId id="272" r:id="rId21"/>
    <p:sldId id="273" r:id="rId22"/>
    <p:sldId id="274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1" autoAdjust="0"/>
    <p:restoredTop sz="94660"/>
  </p:normalViewPr>
  <p:slideViewPr>
    <p:cSldViewPr>
      <p:cViewPr varScale="1">
        <p:scale>
          <a:sx n="64" d="100"/>
          <a:sy n="64" d="100"/>
        </p:scale>
        <p:origin x="157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24.01.2022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24.01.2022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24.01.2022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24.01.2022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24.01.2022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24.01.2022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24.01.2022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55576" y="404664"/>
            <a:ext cx="7772400" cy="1470025"/>
          </a:xfrm>
        </p:spPr>
        <p:txBody>
          <a:bodyPr/>
          <a:lstStyle/>
          <a:p>
            <a:r>
              <a:rPr lang="tr-TR" dirty="0"/>
              <a:t>TOPLAMA İLE ÇIKARMA İŞLEMİ ARASINDAKİ İLİŞKİ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2276872"/>
            <a:ext cx="2448272" cy="187220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tr-TR" dirty="0">
                <a:solidFill>
                  <a:srgbClr val="FF0000"/>
                </a:solidFill>
              </a:rPr>
              <a:t>CEBİMİZDEKİ PARA</a:t>
            </a:r>
          </a:p>
        </p:txBody>
      </p:sp>
      <p:sp>
        <p:nvSpPr>
          <p:cNvPr id="4" name="2 Alt Başlık"/>
          <p:cNvSpPr txBox="1">
            <a:spLocks/>
          </p:cNvSpPr>
          <p:nvPr/>
        </p:nvSpPr>
        <p:spPr>
          <a:xfrm>
            <a:off x="3563888" y="2276872"/>
            <a:ext cx="2448272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HARCANAN</a:t>
            </a:r>
            <a:r>
              <a:rPr kumimoji="0" lang="tr-TR" sz="32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2 Alt Başlık"/>
          <p:cNvSpPr txBox="1">
            <a:spLocks/>
          </p:cNvSpPr>
          <p:nvPr/>
        </p:nvSpPr>
        <p:spPr>
          <a:xfrm>
            <a:off x="6804248" y="2276872"/>
            <a:ext cx="144016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KALAN PARA</a:t>
            </a:r>
          </a:p>
        </p:txBody>
      </p:sp>
      <p:sp>
        <p:nvSpPr>
          <p:cNvPr id="6" name="2 Alt Başlık"/>
          <p:cNvSpPr txBox="1">
            <a:spLocks/>
          </p:cNvSpPr>
          <p:nvPr/>
        </p:nvSpPr>
        <p:spPr>
          <a:xfrm>
            <a:off x="323528" y="4581128"/>
            <a:ext cx="2448272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HARCANAN</a:t>
            </a:r>
            <a:r>
              <a:rPr kumimoji="0" lang="tr-TR" sz="32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2 Alt Başlık"/>
          <p:cNvSpPr txBox="1">
            <a:spLocks/>
          </p:cNvSpPr>
          <p:nvPr/>
        </p:nvSpPr>
        <p:spPr>
          <a:xfrm>
            <a:off x="3779912" y="4581128"/>
            <a:ext cx="144016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KALAN PARA</a:t>
            </a:r>
          </a:p>
        </p:txBody>
      </p:sp>
      <p:sp>
        <p:nvSpPr>
          <p:cNvPr id="8" name="2 Alt Başlık"/>
          <p:cNvSpPr txBox="1">
            <a:spLocks/>
          </p:cNvSpPr>
          <p:nvPr/>
        </p:nvSpPr>
        <p:spPr>
          <a:xfrm>
            <a:off x="6300192" y="4581128"/>
            <a:ext cx="2448272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CEBİMİZDEKİ PARA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Alt Başlık"/>
          <p:cNvSpPr txBox="1">
            <a:spLocks/>
          </p:cNvSpPr>
          <p:nvPr/>
        </p:nvSpPr>
        <p:spPr>
          <a:xfrm>
            <a:off x="467544" y="548680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BAŞLANGIÇTAKİ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AĞAÇLAR</a:t>
            </a:r>
          </a:p>
        </p:txBody>
      </p:sp>
      <p:sp>
        <p:nvSpPr>
          <p:cNvPr id="5" name="2 Alt Başlık"/>
          <p:cNvSpPr txBox="1">
            <a:spLocks/>
          </p:cNvSpPr>
          <p:nvPr/>
        </p:nvSpPr>
        <p:spPr>
          <a:xfrm>
            <a:off x="3347864" y="548680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KESİLEN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AĞAÇLAR</a:t>
            </a:r>
          </a:p>
        </p:txBody>
      </p:sp>
      <p:sp>
        <p:nvSpPr>
          <p:cNvPr id="6" name="2 Alt Başlık"/>
          <p:cNvSpPr txBox="1">
            <a:spLocks/>
          </p:cNvSpPr>
          <p:nvPr/>
        </p:nvSpPr>
        <p:spPr>
          <a:xfrm>
            <a:off x="6372200" y="548680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KALAN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AĞAÇLAR</a:t>
            </a:r>
          </a:p>
        </p:txBody>
      </p:sp>
      <p:sp>
        <p:nvSpPr>
          <p:cNvPr id="7" name="2 Alt Başlık"/>
          <p:cNvSpPr txBox="1">
            <a:spLocks/>
          </p:cNvSpPr>
          <p:nvPr/>
        </p:nvSpPr>
        <p:spPr>
          <a:xfrm>
            <a:off x="539552" y="3429000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KESİLEN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AĞAÇLAR</a:t>
            </a:r>
          </a:p>
        </p:txBody>
      </p:sp>
      <p:sp>
        <p:nvSpPr>
          <p:cNvPr id="8" name="2 Alt Başlık"/>
          <p:cNvSpPr txBox="1">
            <a:spLocks/>
          </p:cNvSpPr>
          <p:nvPr/>
        </p:nvSpPr>
        <p:spPr>
          <a:xfrm>
            <a:off x="3635896" y="3429000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KALAN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AĞAÇLAR</a:t>
            </a:r>
          </a:p>
        </p:txBody>
      </p:sp>
      <p:sp>
        <p:nvSpPr>
          <p:cNvPr id="9" name="2 Alt Başlık"/>
          <p:cNvSpPr txBox="1">
            <a:spLocks/>
          </p:cNvSpPr>
          <p:nvPr/>
        </p:nvSpPr>
        <p:spPr>
          <a:xfrm>
            <a:off x="6588224" y="3429000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BAŞLANGIÇTAKİ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AĞAÇLAR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Alt Başlık"/>
          <p:cNvSpPr txBox="1">
            <a:spLocks/>
          </p:cNvSpPr>
          <p:nvPr/>
        </p:nvSpPr>
        <p:spPr>
          <a:xfrm>
            <a:off x="467544" y="548680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ÇÖZÜLEN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SORULAR</a:t>
            </a:r>
          </a:p>
        </p:txBody>
      </p:sp>
      <p:sp>
        <p:nvSpPr>
          <p:cNvPr id="5" name="2 Alt Başlık"/>
          <p:cNvSpPr txBox="1">
            <a:spLocks/>
          </p:cNvSpPr>
          <p:nvPr/>
        </p:nvSpPr>
        <p:spPr>
          <a:xfrm>
            <a:off x="3347864" y="548680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KALAN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(ÇÖZÜLMEYEN)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SORULAR</a:t>
            </a:r>
          </a:p>
        </p:txBody>
      </p:sp>
      <p:sp>
        <p:nvSpPr>
          <p:cNvPr id="7" name="2 Alt Başlık"/>
          <p:cNvSpPr txBox="1">
            <a:spLocks/>
          </p:cNvSpPr>
          <p:nvPr/>
        </p:nvSpPr>
        <p:spPr>
          <a:xfrm>
            <a:off x="6372200" y="548680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TÜM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SORULAR</a:t>
            </a:r>
          </a:p>
        </p:txBody>
      </p:sp>
      <p:sp>
        <p:nvSpPr>
          <p:cNvPr id="8" name="2 Alt Başlık"/>
          <p:cNvSpPr txBox="1">
            <a:spLocks/>
          </p:cNvSpPr>
          <p:nvPr/>
        </p:nvSpPr>
        <p:spPr>
          <a:xfrm>
            <a:off x="467544" y="3140968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TÜM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SORULAR</a:t>
            </a:r>
          </a:p>
        </p:txBody>
      </p:sp>
      <p:sp>
        <p:nvSpPr>
          <p:cNvPr id="9" name="2 Alt Başlık"/>
          <p:cNvSpPr txBox="1">
            <a:spLocks/>
          </p:cNvSpPr>
          <p:nvPr/>
        </p:nvSpPr>
        <p:spPr>
          <a:xfrm>
            <a:off x="3563888" y="3140968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ÇÖZÜLEN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SORULAR</a:t>
            </a:r>
          </a:p>
        </p:txBody>
      </p:sp>
      <p:sp>
        <p:nvSpPr>
          <p:cNvPr id="10" name="2 Alt Başlık"/>
          <p:cNvSpPr txBox="1">
            <a:spLocks/>
          </p:cNvSpPr>
          <p:nvPr/>
        </p:nvSpPr>
        <p:spPr>
          <a:xfrm>
            <a:off x="6516216" y="3140968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KALAN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(ÇÖZÜLMEYEN)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SORULAR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Alt Başlık"/>
          <p:cNvSpPr txBox="1">
            <a:spLocks/>
          </p:cNvSpPr>
          <p:nvPr/>
        </p:nvSpPr>
        <p:spPr>
          <a:xfrm>
            <a:off x="467544" y="548680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BAŞLANGIÇTAKİ YUMURTA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SAYISI</a:t>
            </a:r>
          </a:p>
        </p:txBody>
      </p:sp>
      <p:sp>
        <p:nvSpPr>
          <p:cNvPr id="5" name="2 Alt Başlık"/>
          <p:cNvSpPr txBox="1">
            <a:spLocks/>
          </p:cNvSpPr>
          <p:nvPr/>
        </p:nvSpPr>
        <p:spPr>
          <a:xfrm>
            <a:off x="3491880" y="548680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KIRILAN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YUMURTA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SAYISI</a:t>
            </a:r>
          </a:p>
        </p:txBody>
      </p:sp>
      <p:sp>
        <p:nvSpPr>
          <p:cNvPr id="7" name="2 Alt Başlık"/>
          <p:cNvSpPr txBox="1">
            <a:spLocks/>
          </p:cNvSpPr>
          <p:nvPr/>
        </p:nvSpPr>
        <p:spPr>
          <a:xfrm>
            <a:off x="6300192" y="548680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KALAN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YUMURTA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SAYISI</a:t>
            </a:r>
          </a:p>
        </p:txBody>
      </p:sp>
      <p:sp>
        <p:nvSpPr>
          <p:cNvPr id="8" name="2 Alt Başlık"/>
          <p:cNvSpPr txBox="1">
            <a:spLocks/>
          </p:cNvSpPr>
          <p:nvPr/>
        </p:nvSpPr>
        <p:spPr>
          <a:xfrm>
            <a:off x="395536" y="3068960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KIRILAN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YUMURTA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SAYISI</a:t>
            </a:r>
          </a:p>
        </p:txBody>
      </p:sp>
      <p:sp>
        <p:nvSpPr>
          <p:cNvPr id="9" name="2 Alt Başlık"/>
          <p:cNvSpPr txBox="1">
            <a:spLocks/>
          </p:cNvSpPr>
          <p:nvPr/>
        </p:nvSpPr>
        <p:spPr>
          <a:xfrm>
            <a:off x="3491880" y="3068960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KIRILAN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YUMURTA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SAYISI</a:t>
            </a:r>
          </a:p>
        </p:txBody>
      </p:sp>
      <p:sp>
        <p:nvSpPr>
          <p:cNvPr id="10" name="2 Alt Başlık"/>
          <p:cNvSpPr txBox="1">
            <a:spLocks/>
          </p:cNvSpPr>
          <p:nvPr/>
        </p:nvSpPr>
        <p:spPr>
          <a:xfrm>
            <a:off x="6444208" y="3068960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BAŞLANGIÇTAKİ YUMURTA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SAYISI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Alt Başlık"/>
          <p:cNvSpPr txBox="1">
            <a:spLocks/>
          </p:cNvSpPr>
          <p:nvPr/>
        </p:nvSpPr>
        <p:spPr>
          <a:xfrm>
            <a:off x="467544" y="548680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BAŞLANGIÇTA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AĞAÇTAKİ</a:t>
            </a:r>
            <a:endParaRPr lang="tr-TR" sz="2400" dirty="0">
              <a:solidFill>
                <a:srgbClr val="FF0000"/>
              </a:solidFill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KUŞ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SAYISI</a:t>
            </a:r>
            <a:endParaRPr kumimoji="0" lang="tr-TR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2 Alt Başlık"/>
          <p:cNvSpPr txBox="1">
            <a:spLocks/>
          </p:cNvSpPr>
          <p:nvPr/>
        </p:nvSpPr>
        <p:spPr>
          <a:xfrm>
            <a:off x="3491880" y="548680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AVCININ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VURDUĞU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KUŞ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SAYISI</a:t>
            </a:r>
            <a:endParaRPr kumimoji="0" lang="tr-TR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2 Alt Başlık"/>
          <p:cNvSpPr txBox="1">
            <a:spLocks/>
          </p:cNvSpPr>
          <p:nvPr/>
        </p:nvSpPr>
        <p:spPr>
          <a:xfrm>
            <a:off x="6516216" y="548680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KALAN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KUŞ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SAYISI</a:t>
            </a:r>
            <a:endParaRPr kumimoji="0" lang="tr-TR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2 Alt Başlık"/>
          <p:cNvSpPr txBox="1">
            <a:spLocks/>
          </p:cNvSpPr>
          <p:nvPr/>
        </p:nvSpPr>
        <p:spPr>
          <a:xfrm>
            <a:off x="467544" y="3212976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AVCININ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VURDUĞU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KUŞ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SAYISI</a:t>
            </a:r>
            <a:endParaRPr kumimoji="0" lang="tr-TR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2 Alt Başlık"/>
          <p:cNvSpPr txBox="1">
            <a:spLocks/>
          </p:cNvSpPr>
          <p:nvPr/>
        </p:nvSpPr>
        <p:spPr>
          <a:xfrm>
            <a:off x="3563888" y="3212976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KALAN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KUŞ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SAYISI</a:t>
            </a:r>
            <a:endParaRPr kumimoji="0" lang="tr-TR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2 Alt Başlık"/>
          <p:cNvSpPr txBox="1">
            <a:spLocks/>
          </p:cNvSpPr>
          <p:nvPr/>
        </p:nvSpPr>
        <p:spPr>
          <a:xfrm>
            <a:off x="6660232" y="3212976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BAŞLANGIÇTA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AĞAÇTAKİ</a:t>
            </a:r>
            <a:endParaRPr lang="tr-TR" sz="2400" dirty="0">
              <a:solidFill>
                <a:srgbClr val="FF0000"/>
              </a:solidFill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KUŞ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SAYISI</a:t>
            </a:r>
            <a:endParaRPr kumimoji="0" lang="tr-TR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Oval"/>
          <p:cNvSpPr/>
          <p:nvPr/>
        </p:nvSpPr>
        <p:spPr>
          <a:xfrm>
            <a:off x="2064844" y="404664"/>
            <a:ext cx="1440160" cy="122413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8800" dirty="0"/>
              <a:t>4</a:t>
            </a:r>
          </a:p>
        </p:txBody>
      </p:sp>
      <p:sp>
        <p:nvSpPr>
          <p:cNvPr id="5" name="4 Oval"/>
          <p:cNvSpPr/>
          <p:nvPr/>
        </p:nvSpPr>
        <p:spPr>
          <a:xfrm>
            <a:off x="3793036" y="404664"/>
            <a:ext cx="1440160" cy="122413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8800" dirty="0"/>
              <a:t>3</a:t>
            </a:r>
          </a:p>
        </p:txBody>
      </p:sp>
      <p:sp>
        <p:nvSpPr>
          <p:cNvPr id="6" name="5 Oval"/>
          <p:cNvSpPr/>
          <p:nvPr/>
        </p:nvSpPr>
        <p:spPr>
          <a:xfrm>
            <a:off x="5521228" y="404664"/>
            <a:ext cx="1440160" cy="122413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8800" dirty="0"/>
              <a:t>7</a:t>
            </a:r>
          </a:p>
        </p:txBody>
      </p:sp>
      <p:sp>
        <p:nvSpPr>
          <p:cNvPr id="17" name="16 Metin kutusu"/>
          <p:cNvSpPr txBox="1"/>
          <p:nvPr/>
        </p:nvSpPr>
        <p:spPr>
          <a:xfrm>
            <a:off x="971600" y="1916832"/>
            <a:ext cx="6984776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tr-TR" sz="3600" dirty="0"/>
              <a:t>4 ve 3 ten yararlanarak 7’yi bul</a:t>
            </a:r>
            <a:r>
              <a:rPr lang="tr-TR" dirty="0"/>
              <a:t>.</a:t>
            </a:r>
          </a:p>
        </p:txBody>
      </p:sp>
      <p:sp>
        <p:nvSpPr>
          <p:cNvPr id="18" name="17 Metin kutusu"/>
          <p:cNvSpPr txBox="1"/>
          <p:nvPr/>
        </p:nvSpPr>
        <p:spPr>
          <a:xfrm>
            <a:off x="467544" y="3501008"/>
            <a:ext cx="6984776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tr-TR" sz="3600" dirty="0"/>
              <a:t>7 ve 3 ten yararlanarak 4’ü bul</a:t>
            </a:r>
            <a:r>
              <a:rPr lang="tr-TR" dirty="0"/>
              <a:t>.</a:t>
            </a:r>
          </a:p>
        </p:txBody>
      </p:sp>
      <p:sp>
        <p:nvSpPr>
          <p:cNvPr id="19" name="18 Metin kutusu"/>
          <p:cNvSpPr txBox="1"/>
          <p:nvPr/>
        </p:nvSpPr>
        <p:spPr>
          <a:xfrm>
            <a:off x="1043608" y="5158933"/>
            <a:ext cx="6984776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tr-TR" sz="3600" dirty="0"/>
              <a:t>7 ve 4 ten yararlanarak 3’ü bul</a:t>
            </a:r>
            <a:r>
              <a:rPr lang="tr-TR" dirty="0"/>
              <a:t>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Oval"/>
          <p:cNvSpPr/>
          <p:nvPr/>
        </p:nvSpPr>
        <p:spPr>
          <a:xfrm>
            <a:off x="2064844" y="404664"/>
            <a:ext cx="1440160" cy="122413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000" dirty="0"/>
              <a:t>15</a:t>
            </a:r>
          </a:p>
        </p:txBody>
      </p:sp>
      <p:sp>
        <p:nvSpPr>
          <p:cNvPr id="5" name="4 Oval"/>
          <p:cNvSpPr/>
          <p:nvPr/>
        </p:nvSpPr>
        <p:spPr>
          <a:xfrm>
            <a:off x="3793036" y="404664"/>
            <a:ext cx="1440160" cy="122413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000" dirty="0"/>
              <a:t>38</a:t>
            </a:r>
          </a:p>
        </p:txBody>
      </p:sp>
      <p:sp>
        <p:nvSpPr>
          <p:cNvPr id="6" name="5 Oval"/>
          <p:cNvSpPr/>
          <p:nvPr/>
        </p:nvSpPr>
        <p:spPr>
          <a:xfrm>
            <a:off x="5521228" y="404664"/>
            <a:ext cx="1440160" cy="122413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000" dirty="0"/>
              <a:t>23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755576" y="1916832"/>
            <a:ext cx="7272808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tr-TR" sz="3600" dirty="0"/>
              <a:t>15 ve 38’den yararlanarak 23’ü bul</a:t>
            </a:r>
            <a:r>
              <a:rPr lang="tr-TR" dirty="0"/>
              <a:t>.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1331640" y="3501008"/>
            <a:ext cx="720080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tr-TR" sz="3600" dirty="0"/>
              <a:t>15 ve 23’den yararlanarak 38’i bul</a:t>
            </a:r>
            <a:r>
              <a:rPr lang="tr-TR" dirty="0"/>
              <a:t>.</a:t>
            </a:r>
          </a:p>
        </p:txBody>
      </p:sp>
      <p:sp>
        <p:nvSpPr>
          <p:cNvPr id="9" name="8 Metin kutusu"/>
          <p:cNvSpPr txBox="1"/>
          <p:nvPr/>
        </p:nvSpPr>
        <p:spPr>
          <a:xfrm>
            <a:off x="755576" y="5158933"/>
            <a:ext cx="720080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tr-TR" sz="3600" dirty="0"/>
              <a:t>38 ve 23’ten yararlanarak 15’i bul</a:t>
            </a:r>
            <a:r>
              <a:rPr lang="tr-TR" dirty="0"/>
              <a:t>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2 Alt Başlık"/>
          <p:cNvSpPr txBox="1">
            <a:spLocks/>
          </p:cNvSpPr>
          <p:nvPr/>
        </p:nvSpPr>
        <p:spPr>
          <a:xfrm>
            <a:off x="971600" y="1412776"/>
            <a:ext cx="2304256" cy="7200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2400" b="1" i="0" u="none" strike="noStrike" kern="1200" cap="all" normalizeH="0" baseline="0" noProof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rPr>
              <a:t>EKSİLEN</a:t>
            </a:r>
          </a:p>
        </p:txBody>
      </p:sp>
      <p:sp>
        <p:nvSpPr>
          <p:cNvPr id="7" name="2 Alt Başlık"/>
          <p:cNvSpPr txBox="1">
            <a:spLocks/>
          </p:cNvSpPr>
          <p:nvPr/>
        </p:nvSpPr>
        <p:spPr>
          <a:xfrm>
            <a:off x="971600" y="2564904"/>
            <a:ext cx="2304256" cy="7200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2400" b="1" i="0" u="none" strike="noStrike" kern="1200" cap="all" normalizeH="0" baseline="0" noProof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rPr>
              <a:t>ÇIKAN</a:t>
            </a:r>
          </a:p>
        </p:txBody>
      </p:sp>
      <p:sp>
        <p:nvSpPr>
          <p:cNvPr id="8" name="2 Alt Başlık"/>
          <p:cNvSpPr txBox="1">
            <a:spLocks/>
          </p:cNvSpPr>
          <p:nvPr/>
        </p:nvSpPr>
        <p:spPr>
          <a:xfrm>
            <a:off x="971600" y="4077072"/>
            <a:ext cx="2304256" cy="7200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FARK(KALAN</a:t>
            </a:r>
            <a:r>
              <a:rPr lang="tr-TR" sz="2400" dirty="0">
                <a:solidFill>
                  <a:srgbClr val="FF0000"/>
                </a:solidFill>
              </a:rPr>
              <a:t>)</a:t>
            </a:r>
            <a:endParaRPr kumimoji="0" lang="tr-TR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0" name="9 Düz Bağlayıcı"/>
          <p:cNvCxnSpPr/>
          <p:nvPr/>
        </p:nvCxnSpPr>
        <p:spPr>
          <a:xfrm>
            <a:off x="467544" y="3645024"/>
            <a:ext cx="288032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467544" y="3284984"/>
            <a:ext cx="36004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2 Metin kutusu"/>
          <p:cNvSpPr txBox="1"/>
          <p:nvPr/>
        </p:nvSpPr>
        <p:spPr>
          <a:xfrm>
            <a:off x="3491880" y="1412776"/>
            <a:ext cx="565212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400" dirty="0">
                <a:latin typeface="Kayra Aydin" pitchFamily="34" charset="0"/>
              </a:rPr>
              <a:t>Bir çıkarma işleminde </a:t>
            </a:r>
            <a:r>
              <a:rPr lang="tr-TR" sz="4400" u="sng" dirty="0">
                <a:latin typeface="Kayra Aydin" pitchFamily="34" charset="0"/>
              </a:rPr>
              <a:t>eksileni</a:t>
            </a:r>
            <a:r>
              <a:rPr lang="tr-TR" sz="4400" dirty="0">
                <a:latin typeface="Kayra Aydin" pitchFamily="34" charset="0"/>
              </a:rPr>
              <a:t> bulmak için </a:t>
            </a:r>
            <a:r>
              <a:rPr lang="tr-TR" sz="4400" u="sng" dirty="0">
                <a:latin typeface="Kayra Aydin" pitchFamily="34" charset="0"/>
              </a:rPr>
              <a:t>çıkan</a:t>
            </a:r>
            <a:r>
              <a:rPr lang="tr-TR" sz="4400" dirty="0">
                <a:latin typeface="Kayra Aydin" pitchFamily="34" charset="0"/>
              </a:rPr>
              <a:t> ile </a:t>
            </a:r>
            <a:r>
              <a:rPr lang="tr-TR" sz="4400" u="sng" dirty="0">
                <a:latin typeface="Kayra Aydin" pitchFamily="34" charset="0"/>
              </a:rPr>
              <a:t>fark</a:t>
            </a:r>
            <a:r>
              <a:rPr lang="tr-TR" sz="4400" dirty="0">
                <a:latin typeface="Kayra Aydin" pitchFamily="34" charset="0"/>
              </a:rPr>
              <a:t> toplanır</a:t>
            </a:r>
            <a:r>
              <a:rPr lang="tr-TR" sz="4400" dirty="0"/>
              <a:t>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Alt Başlık"/>
          <p:cNvSpPr txBox="1">
            <a:spLocks/>
          </p:cNvSpPr>
          <p:nvPr/>
        </p:nvSpPr>
        <p:spPr>
          <a:xfrm>
            <a:off x="971600" y="1412776"/>
            <a:ext cx="2304256" cy="7200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1.toplanan</a:t>
            </a:r>
            <a:endParaRPr kumimoji="0" lang="tr-TR" sz="2400" b="1" i="0" u="none" strike="noStrike" kern="1200" cap="all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2 Alt Başlık"/>
          <p:cNvSpPr txBox="1">
            <a:spLocks/>
          </p:cNvSpPr>
          <p:nvPr/>
        </p:nvSpPr>
        <p:spPr>
          <a:xfrm>
            <a:off x="971600" y="2564904"/>
            <a:ext cx="2304256" cy="7200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2.toplanan</a:t>
            </a:r>
            <a:endParaRPr kumimoji="0" lang="tr-TR" sz="2400" b="1" i="0" u="none" strike="noStrike" kern="1200" cap="all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2 Alt Başlık"/>
          <p:cNvSpPr txBox="1">
            <a:spLocks/>
          </p:cNvSpPr>
          <p:nvPr/>
        </p:nvSpPr>
        <p:spPr>
          <a:xfrm>
            <a:off x="971600" y="4077072"/>
            <a:ext cx="2304256" cy="7200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b="1" cap="all" noProof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toplam</a:t>
            </a:r>
            <a:endParaRPr kumimoji="0" lang="tr-TR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7" name="6 Düz Bağlayıcı"/>
          <p:cNvCxnSpPr/>
          <p:nvPr/>
        </p:nvCxnSpPr>
        <p:spPr>
          <a:xfrm>
            <a:off x="467544" y="3645024"/>
            <a:ext cx="288032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Metin kutusu"/>
          <p:cNvSpPr txBox="1"/>
          <p:nvPr/>
        </p:nvSpPr>
        <p:spPr>
          <a:xfrm>
            <a:off x="3707904" y="836712"/>
            <a:ext cx="489654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>
                <a:latin typeface="Kayra Aydin" pitchFamily="34" charset="0"/>
              </a:rPr>
              <a:t>Bir toplama işleminde verilmeyen toplananı bulmak için, toplamdan verilen toplananı çıkarırız.</a:t>
            </a:r>
          </a:p>
        </p:txBody>
      </p:sp>
      <p:cxnSp>
        <p:nvCxnSpPr>
          <p:cNvPr id="9" name="8 Düz Bağlayıcı"/>
          <p:cNvCxnSpPr/>
          <p:nvPr/>
        </p:nvCxnSpPr>
        <p:spPr>
          <a:xfrm>
            <a:off x="395536" y="3284984"/>
            <a:ext cx="432048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H="1" flipV="1">
            <a:off x="611560" y="3068960"/>
            <a:ext cx="8384" cy="43204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400" dirty="0">
                <a:solidFill>
                  <a:srgbClr val="FF0000"/>
                </a:solidFill>
              </a:rPr>
              <a:t>ÖRNEK :</a:t>
            </a:r>
            <a:r>
              <a:rPr lang="tr-TR" sz="4400" dirty="0"/>
              <a:t>Hangi sayı ile14’ün toplamı      		35’e eşittir?</a:t>
            </a:r>
          </a:p>
          <a:p>
            <a:pPr>
              <a:buNone/>
            </a:pPr>
            <a:r>
              <a:rPr lang="tr-TR" sz="4400" dirty="0">
                <a:solidFill>
                  <a:srgbClr val="FF0000"/>
                </a:solidFill>
              </a:rPr>
              <a:t>ÇÖZÜM:</a:t>
            </a:r>
          </a:p>
          <a:p>
            <a:pPr>
              <a:buNone/>
            </a:pPr>
            <a:r>
              <a:rPr lang="tr-TR" sz="4400" dirty="0"/>
              <a:t> Hangi sayı:</a:t>
            </a:r>
          </a:p>
          <a:p>
            <a:pPr>
              <a:buNone/>
            </a:pPr>
            <a:r>
              <a:rPr lang="tr-TR" sz="4400" dirty="0"/>
              <a:t>Toplanan sayı:14</a:t>
            </a:r>
          </a:p>
          <a:p>
            <a:pPr>
              <a:buNone/>
            </a:pPr>
            <a:r>
              <a:rPr lang="tr-TR" sz="4400" dirty="0"/>
              <a:t>Toplam:     35</a:t>
            </a:r>
          </a:p>
          <a:p>
            <a:pPr>
              <a:buNone/>
            </a:pPr>
            <a:endParaRPr lang="tr-TR" sz="4400" dirty="0"/>
          </a:p>
        </p:txBody>
      </p:sp>
      <p:sp>
        <p:nvSpPr>
          <p:cNvPr id="4" name="3 Dikdörtgen"/>
          <p:cNvSpPr/>
          <p:nvPr/>
        </p:nvSpPr>
        <p:spPr>
          <a:xfrm>
            <a:off x="3203848" y="2996952"/>
            <a:ext cx="576064" cy="5760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400" dirty="0">
                <a:solidFill>
                  <a:srgbClr val="FF0000"/>
                </a:solidFill>
              </a:rPr>
              <a:t>ÖRNEK :   </a:t>
            </a:r>
            <a:r>
              <a:rPr lang="tr-TR" sz="4400" dirty="0"/>
              <a:t>Hangi sayı ile 19’un toplamı  48’e eşittir?</a:t>
            </a:r>
          </a:p>
          <a:p>
            <a:pPr>
              <a:buNone/>
            </a:pPr>
            <a:r>
              <a:rPr lang="tr-TR" sz="4400" dirty="0">
                <a:solidFill>
                  <a:srgbClr val="FF0000"/>
                </a:solidFill>
              </a:rPr>
              <a:t>ÇÖZÜM:</a:t>
            </a:r>
          </a:p>
          <a:p>
            <a:pPr>
              <a:buNone/>
            </a:pPr>
            <a:r>
              <a:rPr lang="tr-TR" sz="4400" dirty="0"/>
              <a:t>Hangi sayı:           </a:t>
            </a:r>
          </a:p>
          <a:p>
            <a:pPr>
              <a:buNone/>
            </a:pPr>
            <a:r>
              <a:rPr lang="tr-TR" sz="4400" dirty="0"/>
              <a:t>Toplanan sayı: 19</a:t>
            </a:r>
          </a:p>
          <a:p>
            <a:pPr>
              <a:buNone/>
            </a:pPr>
            <a:r>
              <a:rPr lang="tr-TR" sz="4400" dirty="0"/>
              <a:t>Toplam :48</a:t>
            </a:r>
          </a:p>
          <a:p>
            <a:pPr>
              <a:buNone/>
            </a:pPr>
            <a:endParaRPr lang="tr-TR" sz="4400" dirty="0"/>
          </a:p>
        </p:txBody>
      </p:sp>
      <p:sp>
        <p:nvSpPr>
          <p:cNvPr id="5" name="4 Dikdörtgen"/>
          <p:cNvSpPr/>
          <p:nvPr/>
        </p:nvSpPr>
        <p:spPr>
          <a:xfrm>
            <a:off x="3275856" y="2996952"/>
            <a:ext cx="576064" cy="5760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Alt Başlık"/>
          <p:cNvSpPr txBox="1">
            <a:spLocks/>
          </p:cNvSpPr>
          <p:nvPr/>
        </p:nvSpPr>
        <p:spPr>
          <a:xfrm>
            <a:off x="467544" y="908720"/>
            <a:ext cx="2448272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İNEN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YOLCULAR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2 Alt Başlık"/>
          <p:cNvSpPr txBox="1">
            <a:spLocks/>
          </p:cNvSpPr>
          <p:nvPr/>
        </p:nvSpPr>
        <p:spPr>
          <a:xfrm>
            <a:off x="6516216" y="3573016"/>
            <a:ext cx="2448272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OTOBÜSTE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KALAN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YOLCULAR</a:t>
            </a:r>
          </a:p>
        </p:txBody>
      </p:sp>
      <p:sp>
        <p:nvSpPr>
          <p:cNvPr id="6" name="2 Alt Başlık"/>
          <p:cNvSpPr txBox="1">
            <a:spLocks/>
          </p:cNvSpPr>
          <p:nvPr/>
        </p:nvSpPr>
        <p:spPr>
          <a:xfrm>
            <a:off x="6516216" y="908720"/>
            <a:ext cx="2448272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TÜM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YOLCULAR</a:t>
            </a:r>
          </a:p>
        </p:txBody>
      </p:sp>
      <p:sp>
        <p:nvSpPr>
          <p:cNvPr id="7" name="2 Alt Başlık"/>
          <p:cNvSpPr txBox="1">
            <a:spLocks/>
          </p:cNvSpPr>
          <p:nvPr/>
        </p:nvSpPr>
        <p:spPr>
          <a:xfrm>
            <a:off x="395536" y="3573016"/>
            <a:ext cx="2448272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TÜM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YOLCULAR</a:t>
            </a:r>
          </a:p>
        </p:txBody>
      </p:sp>
      <p:sp>
        <p:nvSpPr>
          <p:cNvPr id="8" name="2 Alt Başlık"/>
          <p:cNvSpPr txBox="1">
            <a:spLocks/>
          </p:cNvSpPr>
          <p:nvPr/>
        </p:nvSpPr>
        <p:spPr>
          <a:xfrm>
            <a:off x="3419872" y="3573016"/>
            <a:ext cx="2448272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İNEN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YOLCULAR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2 Alt Başlık"/>
          <p:cNvSpPr txBox="1">
            <a:spLocks/>
          </p:cNvSpPr>
          <p:nvPr/>
        </p:nvSpPr>
        <p:spPr>
          <a:xfrm>
            <a:off x="3563888" y="908720"/>
            <a:ext cx="2448272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OTOBÜSTE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KALAN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YOLCULAR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400" dirty="0">
                <a:solidFill>
                  <a:srgbClr val="FF0000"/>
                </a:solidFill>
              </a:rPr>
              <a:t>ÖRNEK :   </a:t>
            </a:r>
            <a:r>
              <a:rPr lang="tr-TR" sz="4400" dirty="0"/>
              <a:t>25 ile hangi sayının toplamı  79’a eşittir?</a:t>
            </a:r>
          </a:p>
          <a:p>
            <a:pPr>
              <a:buNone/>
            </a:pPr>
            <a:r>
              <a:rPr lang="tr-TR" sz="4400" dirty="0">
                <a:solidFill>
                  <a:srgbClr val="FF0000"/>
                </a:solidFill>
              </a:rPr>
              <a:t>ÇÖZÜM:</a:t>
            </a:r>
          </a:p>
          <a:p>
            <a:pPr>
              <a:buNone/>
            </a:pPr>
            <a:r>
              <a:rPr lang="tr-TR" sz="4400" dirty="0"/>
              <a:t>Verilen sayı: 25        </a:t>
            </a:r>
          </a:p>
          <a:p>
            <a:pPr>
              <a:buNone/>
            </a:pPr>
            <a:r>
              <a:rPr lang="tr-TR" sz="4400" dirty="0"/>
              <a:t>Hangi sayı: </a:t>
            </a:r>
          </a:p>
          <a:p>
            <a:pPr>
              <a:buNone/>
            </a:pPr>
            <a:r>
              <a:rPr lang="tr-TR" sz="4400" dirty="0"/>
              <a:t>Toplam :79</a:t>
            </a:r>
          </a:p>
          <a:p>
            <a:pPr>
              <a:buNone/>
            </a:pPr>
            <a:endParaRPr lang="tr-TR" sz="4400" dirty="0"/>
          </a:p>
        </p:txBody>
      </p:sp>
      <p:sp>
        <p:nvSpPr>
          <p:cNvPr id="6" name="5 Dikdörtgen"/>
          <p:cNvSpPr/>
          <p:nvPr/>
        </p:nvSpPr>
        <p:spPr>
          <a:xfrm>
            <a:off x="3275856" y="3789040"/>
            <a:ext cx="576064" cy="5760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2 İçerik Yer Tutucusu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400" dirty="0">
                <a:solidFill>
                  <a:srgbClr val="FF0000"/>
                </a:solidFill>
              </a:rPr>
              <a:t>ÖRNEK :   </a:t>
            </a:r>
            <a:r>
              <a:rPr lang="tr-TR" sz="4400" dirty="0"/>
              <a:t>Hangi sayıdan 23 çıkarıldığında fark 36 olur?</a:t>
            </a:r>
          </a:p>
          <a:p>
            <a:pPr>
              <a:buNone/>
            </a:pPr>
            <a:r>
              <a:rPr lang="tr-TR" sz="4400" dirty="0">
                <a:solidFill>
                  <a:srgbClr val="FF0000"/>
                </a:solidFill>
              </a:rPr>
              <a:t>ÇÖZÜM:</a:t>
            </a:r>
          </a:p>
          <a:p>
            <a:pPr>
              <a:buNone/>
            </a:pPr>
            <a:r>
              <a:rPr lang="tr-TR" sz="4400" dirty="0"/>
              <a:t>………. .. sayı:       </a:t>
            </a:r>
          </a:p>
          <a:p>
            <a:pPr>
              <a:buNone/>
            </a:pPr>
            <a:r>
              <a:rPr lang="tr-TR" sz="4400" dirty="0"/>
              <a:t>Çıkan sayı: </a:t>
            </a:r>
          </a:p>
          <a:p>
            <a:pPr>
              <a:buNone/>
            </a:pPr>
            <a:r>
              <a:rPr lang="tr-TR" sz="4400" dirty="0"/>
              <a:t>Fark: :</a:t>
            </a:r>
          </a:p>
          <a:p>
            <a:pPr>
              <a:buNone/>
            </a:pPr>
            <a:endParaRPr lang="tr-TR" sz="44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400" dirty="0">
                <a:solidFill>
                  <a:srgbClr val="FF0000"/>
                </a:solidFill>
              </a:rPr>
              <a:t>ÖRNEK :   </a:t>
            </a:r>
            <a:r>
              <a:rPr lang="tr-TR" sz="4400" dirty="0"/>
              <a:t>Hangi sayıdan 46 çıkarılırsa fark 16 olur?</a:t>
            </a:r>
          </a:p>
          <a:p>
            <a:pPr>
              <a:buNone/>
            </a:pPr>
            <a:r>
              <a:rPr lang="tr-TR" sz="4400" dirty="0">
                <a:solidFill>
                  <a:srgbClr val="FF0000"/>
                </a:solidFill>
              </a:rPr>
              <a:t>ÇÖZÜM:</a:t>
            </a:r>
          </a:p>
          <a:p>
            <a:pPr>
              <a:buNone/>
            </a:pPr>
            <a:r>
              <a:rPr lang="tr-TR" sz="4400" dirty="0"/>
              <a:t>…………. sayı:         </a:t>
            </a:r>
          </a:p>
          <a:p>
            <a:pPr>
              <a:buNone/>
            </a:pPr>
            <a:r>
              <a:rPr lang="tr-TR" sz="4400" dirty="0"/>
              <a:t>Çıkan sayı: </a:t>
            </a:r>
          </a:p>
          <a:p>
            <a:pPr>
              <a:buNone/>
            </a:pPr>
            <a:r>
              <a:rPr lang="tr-TR" sz="4400" dirty="0"/>
              <a:t>Fark :</a:t>
            </a:r>
          </a:p>
          <a:p>
            <a:pPr>
              <a:buNone/>
            </a:pPr>
            <a:endParaRPr lang="tr-TR" sz="4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Alt Başlık"/>
          <p:cNvSpPr txBox="1">
            <a:spLocks/>
          </p:cNvSpPr>
          <p:nvPr/>
        </p:nvSpPr>
        <p:spPr>
          <a:xfrm>
            <a:off x="539552" y="764704"/>
            <a:ext cx="2448272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KIZ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ÖĞRENCİLER</a:t>
            </a:r>
          </a:p>
        </p:txBody>
      </p:sp>
      <p:sp>
        <p:nvSpPr>
          <p:cNvPr id="5" name="2 Alt Başlık"/>
          <p:cNvSpPr txBox="1">
            <a:spLocks/>
          </p:cNvSpPr>
          <p:nvPr/>
        </p:nvSpPr>
        <p:spPr>
          <a:xfrm>
            <a:off x="3563888" y="764704"/>
            <a:ext cx="2448272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ERKEK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ÖĞRENCİLER</a:t>
            </a:r>
          </a:p>
        </p:txBody>
      </p:sp>
      <p:sp>
        <p:nvSpPr>
          <p:cNvPr id="6" name="2 Alt Başlık"/>
          <p:cNvSpPr txBox="1">
            <a:spLocks/>
          </p:cNvSpPr>
          <p:nvPr/>
        </p:nvSpPr>
        <p:spPr>
          <a:xfrm>
            <a:off x="6444208" y="764704"/>
            <a:ext cx="2448272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TÜM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SINIF</a:t>
            </a:r>
          </a:p>
        </p:txBody>
      </p:sp>
      <p:sp>
        <p:nvSpPr>
          <p:cNvPr id="7" name="2 Alt Başlık"/>
          <p:cNvSpPr txBox="1">
            <a:spLocks/>
          </p:cNvSpPr>
          <p:nvPr/>
        </p:nvSpPr>
        <p:spPr>
          <a:xfrm>
            <a:off x="467544" y="3645024"/>
            <a:ext cx="2448272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TÜM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SINIF</a:t>
            </a:r>
          </a:p>
        </p:txBody>
      </p:sp>
      <p:sp>
        <p:nvSpPr>
          <p:cNvPr id="8" name="2 Alt Başlık"/>
          <p:cNvSpPr txBox="1">
            <a:spLocks/>
          </p:cNvSpPr>
          <p:nvPr/>
        </p:nvSpPr>
        <p:spPr>
          <a:xfrm>
            <a:off x="3563888" y="3645024"/>
            <a:ext cx="2448272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ERKEK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ÖĞRENCİLER</a:t>
            </a:r>
          </a:p>
        </p:txBody>
      </p:sp>
      <p:sp>
        <p:nvSpPr>
          <p:cNvPr id="9" name="2 Alt Başlık"/>
          <p:cNvSpPr txBox="1">
            <a:spLocks/>
          </p:cNvSpPr>
          <p:nvPr/>
        </p:nvSpPr>
        <p:spPr>
          <a:xfrm>
            <a:off x="6516216" y="3645024"/>
            <a:ext cx="2448272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KIZ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ÖĞRENCİLER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Alt Başlık"/>
          <p:cNvSpPr txBox="1">
            <a:spLocks/>
          </p:cNvSpPr>
          <p:nvPr/>
        </p:nvSpPr>
        <p:spPr>
          <a:xfrm>
            <a:off x="323528" y="836712"/>
            <a:ext cx="2016224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OKUDUĞU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SAYFA</a:t>
            </a:r>
          </a:p>
        </p:txBody>
      </p:sp>
      <p:sp>
        <p:nvSpPr>
          <p:cNvPr id="5" name="2 Alt Başlık"/>
          <p:cNvSpPr txBox="1">
            <a:spLocks/>
          </p:cNvSpPr>
          <p:nvPr/>
        </p:nvSpPr>
        <p:spPr>
          <a:xfrm>
            <a:off x="3131840" y="836712"/>
            <a:ext cx="2448272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OKUMADIĞI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SAYFA</a:t>
            </a:r>
          </a:p>
        </p:txBody>
      </p:sp>
      <p:sp>
        <p:nvSpPr>
          <p:cNvPr id="6" name="2 Alt Başlık"/>
          <p:cNvSpPr txBox="1">
            <a:spLocks/>
          </p:cNvSpPr>
          <p:nvPr/>
        </p:nvSpPr>
        <p:spPr>
          <a:xfrm>
            <a:off x="6372200" y="836712"/>
            <a:ext cx="2448272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TÜM KİTAP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SAYFASI</a:t>
            </a:r>
          </a:p>
        </p:txBody>
      </p:sp>
      <p:sp>
        <p:nvSpPr>
          <p:cNvPr id="7" name="2 Alt Başlık"/>
          <p:cNvSpPr txBox="1">
            <a:spLocks/>
          </p:cNvSpPr>
          <p:nvPr/>
        </p:nvSpPr>
        <p:spPr>
          <a:xfrm>
            <a:off x="323528" y="3645024"/>
            <a:ext cx="2448272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TÜM KİTAP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SAYFASI</a:t>
            </a:r>
          </a:p>
        </p:txBody>
      </p:sp>
      <p:sp>
        <p:nvSpPr>
          <p:cNvPr id="8" name="2 Alt Başlık"/>
          <p:cNvSpPr txBox="1">
            <a:spLocks/>
          </p:cNvSpPr>
          <p:nvPr/>
        </p:nvSpPr>
        <p:spPr>
          <a:xfrm>
            <a:off x="3491880" y="3645024"/>
            <a:ext cx="2448272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OKUMADIĞI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SAYFA</a:t>
            </a:r>
          </a:p>
        </p:txBody>
      </p:sp>
      <p:sp>
        <p:nvSpPr>
          <p:cNvPr id="9" name="2 Alt Başlık"/>
          <p:cNvSpPr txBox="1">
            <a:spLocks/>
          </p:cNvSpPr>
          <p:nvPr/>
        </p:nvSpPr>
        <p:spPr>
          <a:xfrm>
            <a:off x="6660232" y="3645024"/>
            <a:ext cx="2016224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OKUDUĞU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SAYFA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Alt Başlık"/>
          <p:cNvSpPr txBox="1">
            <a:spLocks/>
          </p:cNvSpPr>
          <p:nvPr/>
        </p:nvSpPr>
        <p:spPr>
          <a:xfrm>
            <a:off x="467544" y="908720"/>
            <a:ext cx="2448272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SEPETTEKİ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ELMALAR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2 Alt Başlık"/>
          <p:cNvSpPr txBox="1">
            <a:spLocks/>
          </p:cNvSpPr>
          <p:nvPr/>
        </p:nvSpPr>
        <p:spPr>
          <a:xfrm>
            <a:off x="3635896" y="908720"/>
            <a:ext cx="2448272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SAĞLAM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ELMALAR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2 Alt Başlık"/>
          <p:cNvSpPr txBox="1">
            <a:spLocks/>
          </p:cNvSpPr>
          <p:nvPr/>
        </p:nvSpPr>
        <p:spPr>
          <a:xfrm>
            <a:off x="6732240" y="908720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ÇÜRÜK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ELMALAR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2 Alt Başlık"/>
          <p:cNvSpPr txBox="1">
            <a:spLocks/>
          </p:cNvSpPr>
          <p:nvPr/>
        </p:nvSpPr>
        <p:spPr>
          <a:xfrm>
            <a:off x="467544" y="3789040"/>
            <a:ext cx="2448272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SAĞLAM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ELMALAR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2 Alt Başlık"/>
          <p:cNvSpPr txBox="1">
            <a:spLocks/>
          </p:cNvSpPr>
          <p:nvPr/>
        </p:nvSpPr>
        <p:spPr>
          <a:xfrm>
            <a:off x="3707904" y="3789040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ÇÜRÜK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ELMALAR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2 Alt Başlık"/>
          <p:cNvSpPr txBox="1">
            <a:spLocks/>
          </p:cNvSpPr>
          <p:nvPr/>
        </p:nvSpPr>
        <p:spPr>
          <a:xfrm>
            <a:off x="6444208" y="3789040"/>
            <a:ext cx="2448272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SEPETTEKİ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ELMALAR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Alt Başlık"/>
          <p:cNvSpPr txBox="1">
            <a:spLocks/>
          </p:cNvSpPr>
          <p:nvPr/>
        </p:nvSpPr>
        <p:spPr>
          <a:xfrm>
            <a:off x="539552" y="908720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GİDİLEN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YOL</a:t>
            </a:r>
          </a:p>
        </p:txBody>
      </p:sp>
      <p:sp>
        <p:nvSpPr>
          <p:cNvPr id="5" name="2 Alt Başlık"/>
          <p:cNvSpPr txBox="1">
            <a:spLocks/>
          </p:cNvSpPr>
          <p:nvPr/>
        </p:nvSpPr>
        <p:spPr>
          <a:xfrm>
            <a:off x="3491880" y="908720"/>
            <a:ext cx="2376264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GİDİLMEYEN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YOL</a:t>
            </a:r>
          </a:p>
        </p:txBody>
      </p:sp>
      <p:sp>
        <p:nvSpPr>
          <p:cNvPr id="6" name="2 Alt Başlık"/>
          <p:cNvSpPr txBox="1">
            <a:spLocks/>
          </p:cNvSpPr>
          <p:nvPr/>
        </p:nvSpPr>
        <p:spPr>
          <a:xfrm>
            <a:off x="6588224" y="908720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TÜM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YOL</a:t>
            </a:r>
          </a:p>
        </p:txBody>
      </p:sp>
      <p:sp>
        <p:nvSpPr>
          <p:cNvPr id="7" name="2 Alt Başlık"/>
          <p:cNvSpPr txBox="1">
            <a:spLocks/>
          </p:cNvSpPr>
          <p:nvPr/>
        </p:nvSpPr>
        <p:spPr>
          <a:xfrm>
            <a:off x="755576" y="3573016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TÜM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YOL</a:t>
            </a:r>
          </a:p>
        </p:txBody>
      </p:sp>
      <p:sp>
        <p:nvSpPr>
          <p:cNvPr id="9" name="2 Alt Başlık"/>
          <p:cNvSpPr txBox="1">
            <a:spLocks/>
          </p:cNvSpPr>
          <p:nvPr/>
        </p:nvSpPr>
        <p:spPr>
          <a:xfrm>
            <a:off x="3635896" y="3573016"/>
            <a:ext cx="2376264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GİDİLMEYEN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YOL</a:t>
            </a:r>
          </a:p>
        </p:txBody>
      </p:sp>
      <p:sp>
        <p:nvSpPr>
          <p:cNvPr id="10" name="2 Alt Başlık"/>
          <p:cNvSpPr txBox="1">
            <a:spLocks/>
          </p:cNvSpPr>
          <p:nvPr/>
        </p:nvSpPr>
        <p:spPr>
          <a:xfrm>
            <a:off x="6660232" y="3573016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3200" dirty="0">
                <a:solidFill>
                  <a:srgbClr val="FF0000"/>
                </a:solidFill>
              </a:rPr>
              <a:t>GİDİLEN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YOL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Alt Başlık"/>
          <p:cNvSpPr txBox="1">
            <a:spLocks/>
          </p:cNvSpPr>
          <p:nvPr/>
        </p:nvSpPr>
        <p:spPr>
          <a:xfrm>
            <a:off x="467544" y="548680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BAŞLANGIÇTAKİ TOKALAR</a:t>
            </a:r>
            <a:endParaRPr kumimoji="0" lang="tr-TR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2 Alt Başlık"/>
          <p:cNvSpPr txBox="1">
            <a:spLocks/>
          </p:cNvSpPr>
          <p:nvPr/>
        </p:nvSpPr>
        <p:spPr>
          <a:xfrm>
            <a:off x="3491880" y="548680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ANNEMİN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VERDİĞİ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TOKALAR</a:t>
            </a:r>
            <a:endParaRPr kumimoji="0" lang="tr-TR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2 Alt Başlık"/>
          <p:cNvSpPr txBox="1">
            <a:spLocks/>
          </p:cNvSpPr>
          <p:nvPr/>
        </p:nvSpPr>
        <p:spPr>
          <a:xfrm>
            <a:off x="6516216" y="548680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TOPLAM</a:t>
            </a:r>
            <a:endParaRPr kumimoji="0" lang="tr-TR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TOKALAR</a:t>
            </a:r>
            <a:endParaRPr kumimoji="0" lang="tr-TR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2 Alt Başlık"/>
          <p:cNvSpPr txBox="1">
            <a:spLocks/>
          </p:cNvSpPr>
          <p:nvPr/>
        </p:nvSpPr>
        <p:spPr>
          <a:xfrm>
            <a:off x="467544" y="3212976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TOPLAM</a:t>
            </a:r>
            <a:endParaRPr kumimoji="0" lang="tr-TR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TOKALAR</a:t>
            </a:r>
            <a:endParaRPr kumimoji="0" lang="tr-TR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2 Alt Başlık"/>
          <p:cNvSpPr txBox="1">
            <a:spLocks/>
          </p:cNvSpPr>
          <p:nvPr/>
        </p:nvSpPr>
        <p:spPr>
          <a:xfrm>
            <a:off x="3491880" y="3212976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BAŞLANGIÇTAKİ TOKALAR</a:t>
            </a:r>
            <a:endParaRPr kumimoji="0" lang="tr-TR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2 Alt Başlık"/>
          <p:cNvSpPr txBox="1">
            <a:spLocks/>
          </p:cNvSpPr>
          <p:nvPr/>
        </p:nvSpPr>
        <p:spPr>
          <a:xfrm>
            <a:off x="6444208" y="3212976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ANNEMİN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VERDİĞİ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TOKALAR</a:t>
            </a:r>
            <a:endParaRPr kumimoji="0" lang="tr-TR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Alt Başlık"/>
          <p:cNvSpPr txBox="1">
            <a:spLocks/>
          </p:cNvSpPr>
          <p:nvPr/>
        </p:nvSpPr>
        <p:spPr>
          <a:xfrm>
            <a:off x="467544" y="548680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chemeClr val="tx2"/>
                </a:solidFill>
              </a:rPr>
              <a:t>BAŞLANGIÇTAKİ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chemeClr val="tx2"/>
                </a:solidFill>
              </a:rPr>
              <a:t>BALIKLAR</a:t>
            </a:r>
          </a:p>
        </p:txBody>
      </p:sp>
      <p:sp>
        <p:nvSpPr>
          <p:cNvPr id="5" name="2 Alt Başlık"/>
          <p:cNvSpPr txBox="1">
            <a:spLocks/>
          </p:cNvSpPr>
          <p:nvPr/>
        </p:nvSpPr>
        <p:spPr>
          <a:xfrm>
            <a:off x="3491880" y="548680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chemeClr val="tx2"/>
                </a:solidFill>
              </a:rPr>
              <a:t>TUTULAN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chemeClr val="tx2"/>
                </a:solidFill>
              </a:rPr>
              <a:t>BALIKLAR</a:t>
            </a:r>
          </a:p>
        </p:txBody>
      </p:sp>
      <p:sp>
        <p:nvSpPr>
          <p:cNvPr id="6" name="2 Alt Başlık"/>
          <p:cNvSpPr txBox="1">
            <a:spLocks/>
          </p:cNvSpPr>
          <p:nvPr/>
        </p:nvSpPr>
        <p:spPr>
          <a:xfrm>
            <a:off x="6444208" y="548680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chemeClr val="tx2"/>
                </a:solidFill>
              </a:rPr>
              <a:t>TOPLAM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chemeClr val="tx2"/>
                </a:solidFill>
              </a:rPr>
              <a:t>BALIKLAR</a:t>
            </a:r>
          </a:p>
        </p:txBody>
      </p:sp>
      <p:sp>
        <p:nvSpPr>
          <p:cNvPr id="7" name="2 Alt Başlık"/>
          <p:cNvSpPr txBox="1">
            <a:spLocks/>
          </p:cNvSpPr>
          <p:nvPr/>
        </p:nvSpPr>
        <p:spPr>
          <a:xfrm>
            <a:off x="539552" y="3429000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chemeClr val="tx2"/>
                </a:solidFill>
              </a:rPr>
              <a:t>TOPLAM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chemeClr val="tx2"/>
                </a:solidFill>
              </a:rPr>
              <a:t>BALIKLAR</a:t>
            </a:r>
          </a:p>
        </p:txBody>
      </p:sp>
      <p:sp>
        <p:nvSpPr>
          <p:cNvPr id="8" name="2 Alt Başlık"/>
          <p:cNvSpPr txBox="1">
            <a:spLocks/>
          </p:cNvSpPr>
          <p:nvPr/>
        </p:nvSpPr>
        <p:spPr>
          <a:xfrm>
            <a:off x="3491880" y="3429000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chemeClr val="tx2"/>
                </a:solidFill>
              </a:rPr>
              <a:t>TUTULAN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chemeClr val="tx2"/>
                </a:solidFill>
              </a:rPr>
              <a:t>BALIKLAR</a:t>
            </a:r>
          </a:p>
        </p:txBody>
      </p:sp>
      <p:sp>
        <p:nvSpPr>
          <p:cNvPr id="9" name="2 Alt Başlık"/>
          <p:cNvSpPr txBox="1">
            <a:spLocks/>
          </p:cNvSpPr>
          <p:nvPr/>
        </p:nvSpPr>
        <p:spPr>
          <a:xfrm>
            <a:off x="6444208" y="3429000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chemeClr val="tx2"/>
                </a:solidFill>
              </a:rPr>
              <a:t>BAŞLANGIÇTAKİ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chemeClr val="tx2"/>
                </a:solidFill>
              </a:rPr>
              <a:t>BALIKLAR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Alt Başlık"/>
          <p:cNvSpPr txBox="1">
            <a:spLocks/>
          </p:cNvSpPr>
          <p:nvPr/>
        </p:nvSpPr>
        <p:spPr>
          <a:xfrm>
            <a:off x="467544" y="548680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BAŞLANGIÇTAKİ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CEVİZLER</a:t>
            </a:r>
          </a:p>
        </p:txBody>
      </p:sp>
      <p:sp>
        <p:nvSpPr>
          <p:cNvPr id="5" name="2 Alt Başlık"/>
          <p:cNvSpPr txBox="1">
            <a:spLocks/>
          </p:cNvSpPr>
          <p:nvPr/>
        </p:nvSpPr>
        <p:spPr>
          <a:xfrm>
            <a:off x="3563888" y="548680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KAYBEDİLEN 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CEVİZLER</a:t>
            </a:r>
          </a:p>
        </p:txBody>
      </p:sp>
      <p:sp>
        <p:nvSpPr>
          <p:cNvPr id="6" name="2 Alt Başlık"/>
          <p:cNvSpPr txBox="1">
            <a:spLocks/>
          </p:cNvSpPr>
          <p:nvPr/>
        </p:nvSpPr>
        <p:spPr>
          <a:xfrm>
            <a:off x="6372200" y="548680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KALAN 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CEVİZLER</a:t>
            </a:r>
          </a:p>
        </p:txBody>
      </p:sp>
      <p:sp>
        <p:nvSpPr>
          <p:cNvPr id="7" name="2 Alt Başlık"/>
          <p:cNvSpPr txBox="1">
            <a:spLocks/>
          </p:cNvSpPr>
          <p:nvPr/>
        </p:nvSpPr>
        <p:spPr>
          <a:xfrm>
            <a:off x="467544" y="3284984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KAYBEDİLEN 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CEVİZLER</a:t>
            </a:r>
          </a:p>
        </p:txBody>
      </p:sp>
      <p:sp>
        <p:nvSpPr>
          <p:cNvPr id="8" name="2 Alt Başlık"/>
          <p:cNvSpPr txBox="1">
            <a:spLocks/>
          </p:cNvSpPr>
          <p:nvPr/>
        </p:nvSpPr>
        <p:spPr>
          <a:xfrm>
            <a:off x="3491880" y="3284984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KALAN 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CEVİZLER</a:t>
            </a:r>
          </a:p>
        </p:txBody>
      </p:sp>
      <p:sp>
        <p:nvSpPr>
          <p:cNvPr id="9" name="2 Alt Başlık"/>
          <p:cNvSpPr txBox="1">
            <a:spLocks/>
          </p:cNvSpPr>
          <p:nvPr/>
        </p:nvSpPr>
        <p:spPr>
          <a:xfrm>
            <a:off x="6372200" y="3284984"/>
            <a:ext cx="2160240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>
                <a:solidFill>
                  <a:srgbClr val="FF0000"/>
                </a:solidFill>
              </a:rPr>
              <a:t>BAŞLANGIÇTAKİ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CEVİZLER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620</TotalTime>
  <Words>388</Words>
  <Application>Microsoft Office PowerPoint</Application>
  <PresentationFormat>Ekran Gösterisi (4:3)</PresentationFormat>
  <Paragraphs>214</Paragraphs>
  <Slides>22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7" baseType="lpstr">
      <vt:lpstr>Arial</vt:lpstr>
      <vt:lpstr>Calibri</vt:lpstr>
      <vt:lpstr>Kayra Aydin</vt:lpstr>
      <vt:lpstr>Wingdings</vt:lpstr>
      <vt:lpstr>Ofis Teması</vt:lpstr>
      <vt:lpstr>TOPLAMA İLE ÇIKARMA İŞLEMİ ARASINDAKİ İLİŞKİ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TOPLAMA İLE ÇIKARMA İŞLEMİ ARASINDAKİ İLİŞKİ</dc:title>
  <cp:lastModifiedBy>SERKAN DEMİR</cp:lastModifiedBy>
  <cp:revision>11</cp:revision>
  <dcterms:modified xsi:type="dcterms:W3CDTF">2022-01-24T16:28:28Z</dcterms:modified>
</cp:coreProperties>
</file>