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E75FC9E-C49A-41F4-B275-ECB4F61380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B490DAAB-F6CF-4B42-964D-4B90CDC77F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6323E41-0E96-4316-856A-1CFB32448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DB208-57DC-4092-821C-BDDAB36DDA6F}" type="datetimeFigureOut">
              <a:rPr lang="tr-TR" smtClean="0"/>
              <a:pPr/>
              <a:t>16.02.2022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F85B2FE-3CB1-43B0-A5D7-1D65F9C07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7D0F4328-6FAC-4AE1-B8CB-746885389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55083-4F26-4065-82DE-A36F7BA9F7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39611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26BA8A2-416D-444D-8A16-3FC269DB3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844B2A56-51D8-4B2F-A25C-F44F514D8A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56202782-B472-4AB3-AD90-7CA2BD719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DB208-57DC-4092-821C-BDDAB36DDA6F}" type="datetimeFigureOut">
              <a:rPr lang="tr-TR" smtClean="0"/>
              <a:pPr/>
              <a:t>16.02.2022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DD8B53A-2CFA-42C1-AF7C-537E142E9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940D033-1B08-4BEB-ADDC-B37EE41CD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55083-4F26-4065-82DE-A36F7BA9F7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65592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F92C5E8E-3E66-454C-8D56-863E0DA213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500512B8-A868-41AE-9436-5943E6625F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EAB1C30E-0F09-48D2-9FC1-B39791DBD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DB208-57DC-4092-821C-BDDAB36DDA6F}" type="datetimeFigureOut">
              <a:rPr lang="tr-TR" smtClean="0"/>
              <a:pPr/>
              <a:t>16.02.2022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27865DA-7875-4DBC-952A-23EB10B99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F19AF1C-179D-4887-83A2-B1043270F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55083-4F26-4065-82DE-A36F7BA9F7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87717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292B5AC-9046-4C2A-BCED-DDF6C2C82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8935E28-E547-4572-8BE7-C468AFF805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3B573F2-0E6D-4014-9665-D04631212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DB208-57DC-4092-821C-BDDAB36DDA6F}" type="datetimeFigureOut">
              <a:rPr lang="tr-TR" smtClean="0"/>
              <a:pPr/>
              <a:t>16.02.2022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1DCAF91-59CA-4092-A759-0DED293D5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E288199-3781-4A99-B051-D737151BF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55083-4F26-4065-82DE-A36F7BA9F7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029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27BC9BE-DCFF-4F19-BDE1-8834AA91F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724F7883-52C7-4593-9710-F4067B7544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210737E-AFC7-41C2-9692-58CEA17B0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DB208-57DC-4092-821C-BDDAB36DDA6F}" type="datetimeFigureOut">
              <a:rPr lang="tr-TR" smtClean="0"/>
              <a:pPr/>
              <a:t>16.02.2022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0BC84D3-369D-4098-80F8-0A1547DF3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D61414C-2665-492D-90BE-70B059BC7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55083-4F26-4065-82DE-A36F7BA9F7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44418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08F0C17-F9AF-4D32-9D8A-967ABEF8A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B54489E-C567-4A18-B343-72B8108F92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33D4A2F8-7B3B-4A03-A5A3-309CAB9E14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D7617EF2-B9FB-45A0-8C83-9644D2AEE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DB208-57DC-4092-821C-BDDAB36DDA6F}" type="datetimeFigureOut">
              <a:rPr lang="tr-TR" smtClean="0"/>
              <a:pPr/>
              <a:t>16.02.2022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DA6354DB-76D4-462F-9E4D-75926C0F7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6FF6E040-09A1-4616-8EC7-5B3C2DEBD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55083-4F26-4065-82DE-A36F7BA9F7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21511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3363534-3103-4089-8624-2F37D41FF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3E7026EE-35B1-4046-A4FA-8C09DAC54E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ED5780FA-6F29-4CB1-AFDD-8AD61C53B3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2D0802E5-0B3D-4E5D-934C-535FCD734A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CDD9F86B-3C15-453F-BC49-4F73756806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6EBECF12-C588-4874-9B24-9525B2EA9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DB208-57DC-4092-821C-BDDAB36DDA6F}" type="datetimeFigureOut">
              <a:rPr lang="tr-TR" smtClean="0"/>
              <a:pPr/>
              <a:t>16.02.2022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4ABC071B-C7BD-4C82-A4AB-ADD49778A3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C3D8B1E7-79DA-4615-89C0-7FFBA33A1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55083-4F26-4065-82DE-A36F7BA9F7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59378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DBD8E10-2D00-4588-BE08-32AD4E070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62598925-CCAA-4DC1-B476-37DE0E903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DB208-57DC-4092-821C-BDDAB36DDA6F}" type="datetimeFigureOut">
              <a:rPr lang="tr-TR" smtClean="0"/>
              <a:pPr/>
              <a:t>16.02.2022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B3A632F0-D9D2-486C-8521-85F350363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3A55B898-6655-4DAE-BF9C-01C437258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55083-4F26-4065-82DE-A36F7BA9F7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22896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74972766-A48C-48CA-880A-F10B63F31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DB208-57DC-4092-821C-BDDAB36DDA6F}" type="datetimeFigureOut">
              <a:rPr lang="tr-TR" smtClean="0"/>
              <a:pPr/>
              <a:t>16.02.2022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076481A0-D7D1-4A77-9745-6D888EEAC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CEB71440-8551-4318-97DF-0806E03F0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55083-4F26-4065-82DE-A36F7BA9F7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21556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1BBC464-5430-46B2-9B87-FE7E8638D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257AD33-758B-44CB-AA49-28B7BE8ECD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7B5BAC8A-0B8F-47C6-8CEE-1D22C0470C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69D63490-F314-4E4F-9BB2-A8DBFCA98A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DB208-57DC-4092-821C-BDDAB36DDA6F}" type="datetimeFigureOut">
              <a:rPr lang="tr-TR" smtClean="0"/>
              <a:pPr/>
              <a:t>16.02.2022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C1F0FBFB-6BBD-4CF4-98D6-36D2D8839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1276B389-B79C-4141-AB1C-72A43DAEE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55083-4F26-4065-82DE-A36F7BA9F7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61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3C30D08-5913-476E-B2BA-A581251C2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B0DE2034-33C9-4AD1-9575-161E45A7FD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9C5D55F9-495E-4A92-8150-E22405EF45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001469F2-C662-4C6F-9BCA-32BB42BEC3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DB208-57DC-4092-821C-BDDAB36DDA6F}" type="datetimeFigureOut">
              <a:rPr lang="tr-TR" smtClean="0"/>
              <a:pPr/>
              <a:t>16.02.2022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A4D23D47-C9C0-49A1-AE20-DF5D588F4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ACC5313-519A-4F89-BA4C-3D02758DC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55083-4F26-4065-82DE-A36F7BA9F7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23209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E2E34C56-298F-4E77-B668-DE19FC0C9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D5009455-4503-413E-9CB1-FAD040A508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2D669F3-62AA-456F-8FBD-B1F840E467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CDB208-57DC-4092-821C-BDDAB36DDA6F}" type="datetimeFigureOut">
              <a:rPr lang="tr-TR" smtClean="0"/>
              <a:pPr/>
              <a:t>16.02.2022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B4DBDDD-C465-4982-84C5-EE00ABA972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A7798D3-A187-4D5E-AF08-A0ED892A7D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55083-4F26-4065-82DE-A36F7BA9F7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44091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47F01C1-759D-4478-A7EF-BA402E636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3829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tr-TR" dirty="0">
                <a:latin typeface="+mn-lt"/>
              </a:rPr>
              <a:t>PAY VE PAYDA ARASINDAKİ İLİŞKİYİ KAVRAMAK İÇİN ÖRNEKLER</a:t>
            </a:r>
          </a:p>
        </p:txBody>
      </p:sp>
    </p:spTree>
    <p:extLst>
      <p:ext uri="{BB962C8B-B14F-4D97-AF65-F5344CB8AC3E}">
        <p14:creationId xmlns:p14="http://schemas.microsoft.com/office/powerpoint/2010/main" val="2867585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9FA7E09-534E-493D-BD4A-1D331259F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591" y="50006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FF0000"/>
                </a:solidFill>
              </a:rPr>
              <a:t>Örnek 9: </a:t>
            </a:r>
            <a:r>
              <a:rPr lang="tr-TR" dirty="0">
                <a:latin typeface="+mn-lt"/>
              </a:rPr>
              <a:t>Bir hastanede 60 hastadan 30 tanesi aşı olmuştur. Buna göre bu hastanedeki hastaların kaçta kaçının aşı olduğunu kesirle ifade edin.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5AE0807-C028-47E2-AD76-97E09E445A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591" y="2316090"/>
            <a:ext cx="10515600" cy="4351338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r>
              <a:rPr lang="tr-TR" sz="4800" dirty="0">
                <a:solidFill>
                  <a:srgbClr val="002060"/>
                </a:solidFill>
              </a:rPr>
              <a:t>Bütünüm:</a:t>
            </a:r>
          </a:p>
          <a:p>
            <a:endParaRPr lang="tr-TR" dirty="0"/>
          </a:p>
        </p:txBody>
      </p:sp>
      <p:sp>
        <p:nvSpPr>
          <p:cNvPr id="4" name="Dikdörtgen: Köşeleri Yuvarlatılmış 3">
            <a:extLst>
              <a:ext uri="{FF2B5EF4-FFF2-40B4-BE49-F238E27FC236}">
                <a16:creationId xmlns:a16="http://schemas.microsoft.com/office/drawing/2014/main" id="{38314FC0-F548-4EFA-9BF1-09B2B593BC01}"/>
              </a:ext>
            </a:extLst>
          </p:cNvPr>
          <p:cNvSpPr/>
          <p:nvPr/>
        </p:nvSpPr>
        <p:spPr>
          <a:xfrm>
            <a:off x="2433711" y="2771335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6" name="Düz Bağlayıcı 5">
            <a:extLst>
              <a:ext uri="{FF2B5EF4-FFF2-40B4-BE49-F238E27FC236}">
                <a16:creationId xmlns:a16="http://schemas.microsoft.com/office/drawing/2014/main" id="{B6AD4309-CCC6-47C4-B0E2-32AFEB95E23D}"/>
              </a:ext>
            </a:extLst>
          </p:cNvPr>
          <p:cNvCxnSpPr/>
          <p:nvPr/>
        </p:nvCxnSpPr>
        <p:spPr>
          <a:xfrm>
            <a:off x="1758462" y="4107766"/>
            <a:ext cx="2363373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Dikdörtgen: Köşeleri Yuvarlatılmış 6">
            <a:extLst>
              <a:ext uri="{FF2B5EF4-FFF2-40B4-BE49-F238E27FC236}">
                <a16:creationId xmlns:a16="http://schemas.microsoft.com/office/drawing/2014/main" id="{D3F3ED4F-7B6C-4D10-B019-1E37CB9CC04C}"/>
              </a:ext>
            </a:extLst>
          </p:cNvPr>
          <p:cNvSpPr/>
          <p:nvPr/>
        </p:nvSpPr>
        <p:spPr>
          <a:xfrm>
            <a:off x="2433711" y="4598232"/>
            <a:ext cx="1111347" cy="82999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066096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9FA7E09-534E-493D-BD4A-1D331259F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590" y="500062"/>
            <a:ext cx="11372557" cy="1325563"/>
          </a:xfrm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FF0000"/>
                </a:solidFill>
              </a:rPr>
              <a:t>Örnek 10: </a:t>
            </a:r>
            <a:r>
              <a:rPr lang="tr-TR" dirty="0">
                <a:latin typeface="+mn-lt"/>
              </a:rPr>
              <a:t>Bir doğum günü partisine 38 balon alınmış. Bu balonların 15 tanesi mavidir. Buna göre balonların kaçta kaçının </a:t>
            </a:r>
            <a:r>
              <a:rPr lang="tr-TR" u="sng" dirty="0">
                <a:latin typeface="+mn-lt"/>
              </a:rPr>
              <a:t>mavi renkte </a:t>
            </a:r>
            <a:r>
              <a:rPr lang="tr-TR" dirty="0">
                <a:latin typeface="+mn-lt"/>
              </a:rPr>
              <a:t>olduğunu kesirle ifade edin.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5AE0807-C028-47E2-AD76-97E09E445A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591" y="2316090"/>
            <a:ext cx="10515600" cy="4351338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r>
              <a:rPr lang="tr-TR" sz="4800" dirty="0">
                <a:solidFill>
                  <a:srgbClr val="002060"/>
                </a:solidFill>
              </a:rPr>
              <a:t>Bütünüm:</a:t>
            </a:r>
          </a:p>
          <a:p>
            <a:endParaRPr lang="tr-TR" dirty="0"/>
          </a:p>
        </p:txBody>
      </p:sp>
      <p:sp>
        <p:nvSpPr>
          <p:cNvPr id="4" name="Dikdörtgen: Köşeleri Yuvarlatılmış 3">
            <a:extLst>
              <a:ext uri="{FF2B5EF4-FFF2-40B4-BE49-F238E27FC236}">
                <a16:creationId xmlns:a16="http://schemas.microsoft.com/office/drawing/2014/main" id="{38314FC0-F548-4EFA-9BF1-09B2B593BC01}"/>
              </a:ext>
            </a:extLst>
          </p:cNvPr>
          <p:cNvSpPr/>
          <p:nvPr/>
        </p:nvSpPr>
        <p:spPr>
          <a:xfrm>
            <a:off x="2433711" y="2771335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6" name="Düz Bağlayıcı 5">
            <a:extLst>
              <a:ext uri="{FF2B5EF4-FFF2-40B4-BE49-F238E27FC236}">
                <a16:creationId xmlns:a16="http://schemas.microsoft.com/office/drawing/2014/main" id="{B6AD4309-CCC6-47C4-B0E2-32AFEB95E23D}"/>
              </a:ext>
            </a:extLst>
          </p:cNvPr>
          <p:cNvCxnSpPr/>
          <p:nvPr/>
        </p:nvCxnSpPr>
        <p:spPr>
          <a:xfrm>
            <a:off x="1758462" y="4107766"/>
            <a:ext cx="2363373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Dikdörtgen: Köşeleri Yuvarlatılmış 6">
            <a:extLst>
              <a:ext uri="{FF2B5EF4-FFF2-40B4-BE49-F238E27FC236}">
                <a16:creationId xmlns:a16="http://schemas.microsoft.com/office/drawing/2014/main" id="{D3F3ED4F-7B6C-4D10-B019-1E37CB9CC04C}"/>
              </a:ext>
            </a:extLst>
          </p:cNvPr>
          <p:cNvSpPr/>
          <p:nvPr/>
        </p:nvSpPr>
        <p:spPr>
          <a:xfrm>
            <a:off x="2433711" y="4598232"/>
            <a:ext cx="1111347" cy="82999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919648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9FA7E09-534E-493D-BD4A-1D331259F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590" y="500062"/>
            <a:ext cx="11077135" cy="1325563"/>
          </a:xfrm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FF0000"/>
                </a:solidFill>
              </a:rPr>
              <a:t>Örnek 11: </a:t>
            </a:r>
            <a:r>
              <a:rPr lang="tr-TR" dirty="0"/>
              <a:t>27 kişilik bir sınıfın 18 tanesi erkek geriye kalan …. tanesi kızdır. Buna göre sınıfın</a:t>
            </a:r>
            <a:r>
              <a:rPr lang="tr-TR" dirty="0">
                <a:latin typeface="+mn-lt"/>
              </a:rPr>
              <a:t> kaçta kaçının </a:t>
            </a:r>
            <a:r>
              <a:rPr lang="tr-TR" u="sng" dirty="0">
                <a:latin typeface="+mn-lt"/>
              </a:rPr>
              <a:t>kız</a:t>
            </a:r>
            <a:r>
              <a:rPr lang="tr-TR" dirty="0">
                <a:latin typeface="+mn-lt"/>
              </a:rPr>
              <a:t>, kaçta kaçının </a:t>
            </a:r>
            <a:r>
              <a:rPr lang="tr-TR" u="sng" dirty="0">
                <a:latin typeface="+mn-lt"/>
              </a:rPr>
              <a:t>erkek </a:t>
            </a:r>
            <a:r>
              <a:rPr lang="tr-TR" dirty="0">
                <a:latin typeface="+mn-lt"/>
              </a:rPr>
              <a:t>olduğunu kesirle ifade edin.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5AE0807-C028-47E2-AD76-97E09E445A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591" y="2316090"/>
            <a:ext cx="10515600" cy="4351338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r>
              <a:rPr lang="tr-TR" sz="4800" dirty="0">
                <a:solidFill>
                  <a:srgbClr val="002060"/>
                </a:solidFill>
              </a:rPr>
              <a:t>Bütünüm:</a:t>
            </a:r>
          </a:p>
          <a:p>
            <a:endParaRPr lang="tr-TR" dirty="0"/>
          </a:p>
        </p:txBody>
      </p:sp>
      <p:sp>
        <p:nvSpPr>
          <p:cNvPr id="4" name="Dikdörtgen: Köşeleri Yuvarlatılmış 3">
            <a:extLst>
              <a:ext uri="{FF2B5EF4-FFF2-40B4-BE49-F238E27FC236}">
                <a16:creationId xmlns:a16="http://schemas.microsoft.com/office/drawing/2014/main" id="{38314FC0-F548-4EFA-9BF1-09B2B593BC01}"/>
              </a:ext>
            </a:extLst>
          </p:cNvPr>
          <p:cNvSpPr/>
          <p:nvPr/>
        </p:nvSpPr>
        <p:spPr>
          <a:xfrm>
            <a:off x="2433711" y="2771335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6" name="Düz Bağlayıcı 5">
            <a:extLst>
              <a:ext uri="{FF2B5EF4-FFF2-40B4-BE49-F238E27FC236}">
                <a16:creationId xmlns:a16="http://schemas.microsoft.com/office/drawing/2014/main" id="{B6AD4309-CCC6-47C4-B0E2-32AFEB95E23D}"/>
              </a:ext>
            </a:extLst>
          </p:cNvPr>
          <p:cNvCxnSpPr/>
          <p:nvPr/>
        </p:nvCxnSpPr>
        <p:spPr>
          <a:xfrm>
            <a:off x="1758462" y="4107766"/>
            <a:ext cx="2363373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Dikdörtgen: Köşeleri Yuvarlatılmış 6">
            <a:extLst>
              <a:ext uri="{FF2B5EF4-FFF2-40B4-BE49-F238E27FC236}">
                <a16:creationId xmlns:a16="http://schemas.microsoft.com/office/drawing/2014/main" id="{D3F3ED4F-7B6C-4D10-B019-1E37CB9CC04C}"/>
              </a:ext>
            </a:extLst>
          </p:cNvPr>
          <p:cNvSpPr/>
          <p:nvPr/>
        </p:nvSpPr>
        <p:spPr>
          <a:xfrm>
            <a:off x="2433711" y="4598232"/>
            <a:ext cx="1111347" cy="82999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8" name="Dikdörtgen: Köşeleri Yuvarlatılmış 7">
            <a:extLst>
              <a:ext uri="{FF2B5EF4-FFF2-40B4-BE49-F238E27FC236}">
                <a16:creationId xmlns:a16="http://schemas.microsoft.com/office/drawing/2014/main" id="{4FC7D495-6D4D-4F8F-842E-BDF12144DFBA}"/>
              </a:ext>
            </a:extLst>
          </p:cNvPr>
          <p:cNvSpPr/>
          <p:nvPr/>
        </p:nvSpPr>
        <p:spPr>
          <a:xfrm>
            <a:off x="7763022" y="2783057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9" name="Dikdörtgen: Köşeleri Yuvarlatılmış 8">
            <a:extLst>
              <a:ext uri="{FF2B5EF4-FFF2-40B4-BE49-F238E27FC236}">
                <a16:creationId xmlns:a16="http://schemas.microsoft.com/office/drawing/2014/main" id="{3A5CBB7E-578A-4D69-B963-9F63BD689423}"/>
              </a:ext>
            </a:extLst>
          </p:cNvPr>
          <p:cNvSpPr/>
          <p:nvPr/>
        </p:nvSpPr>
        <p:spPr>
          <a:xfrm>
            <a:off x="7763021" y="4598232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90789E47-B562-48C8-8ABB-153DE6724192}"/>
              </a:ext>
            </a:extLst>
          </p:cNvPr>
          <p:cNvCxnSpPr/>
          <p:nvPr/>
        </p:nvCxnSpPr>
        <p:spPr>
          <a:xfrm>
            <a:off x="7137007" y="4105421"/>
            <a:ext cx="2363373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19860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9FA7E09-534E-493D-BD4A-1D331259F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590" y="500062"/>
            <a:ext cx="11288152" cy="1325563"/>
          </a:xfrm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FF0000"/>
                </a:solidFill>
              </a:rPr>
              <a:t>Örnek 12: </a:t>
            </a:r>
            <a:r>
              <a:rPr lang="tr-TR" dirty="0">
                <a:latin typeface="+mn-lt"/>
              </a:rPr>
              <a:t>Çiftlikteki 45 hayvanın 26 tanesi koyun, geriye kalan …. tanesi ise inektir. Buna göre hayvanların kaçta kaçının </a:t>
            </a:r>
            <a:r>
              <a:rPr lang="tr-TR" u="sng" dirty="0">
                <a:latin typeface="+mn-lt"/>
              </a:rPr>
              <a:t>koyun</a:t>
            </a:r>
            <a:r>
              <a:rPr lang="tr-TR" dirty="0">
                <a:latin typeface="+mn-lt"/>
              </a:rPr>
              <a:t>, kaçta kaçının </a:t>
            </a:r>
            <a:r>
              <a:rPr lang="tr-TR" u="sng" dirty="0">
                <a:latin typeface="+mn-lt"/>
              </a:rPr>
              <a:t>inek </a:t>
            </a:r>
            <a:r>
              <a:rPr lang="tr-TR" dirty="0">
                <a:latin typeface="+mn-lt"/>
              </a:rPr>
              <a:t>olduğunu kesirle ifade edin.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5AE0807-C028-47E2-AD76-97E09E445A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591" y="2316090"/>
            <a:ext cx="10515600" cy="4351338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r>
              <a:rPr lang="tr-TR" sz="4800" dirty="0">
                <a:solidFill>
                  <a:srgbClr val="002060"/>
                </a:solidFill>
              </a:rPr>
              <a:t>Bütünüm:</a:t>
            </a:r>
          </a:p>
          <a:p>
            <a:endParaRPr lang="tr-TR" dirty="0"/>
          </a:p>
        </p:txBody>
      </p:sp>
      <p:sp>
        <p:nvSpPr>
          <p:cNvPr id="4" name="Dikdörtgen: Köşeleri Yuvarlatılmış 3">
            <a:extLst>
              <a:ext uri="{FF2B5EF4-FFF2-40B4-BE49-F238E27FC236}">
                <a16:creationId xmlns:a16="http://schemas.microsoft.com/office/drawing/2014/main" id="{38314FC0-F548-4EFA-9BF1-09B2B593BC01}"/>
              </a:ext>
            </a:extLst>
          </p:cNvPr>
          <p:cNvSpPr/>
          <p:nvPr/>
        </p:nvSpPr>
        <p:spPr>
          <a:xfrm>
            <a:off x="2433711" y="2771335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6" name="Düz Bağlayıcı 5">
            <a:extLst>
              <a:ext uri="{FF2B5EF4-FFF2-40B4-BE49-F238E27FC236}">
                <a16:creationId xmlns:a16="http://schemas.microsoft.com/office/drawing/2014/main" id="{B6AD4309-CCC6-47C4-B0E2-32AFEB95E23D}"/>
              </a:ext>
            </a:extLst>
          </p:cNvPr>
          <p:cNvCxnSpPr/>
          <p:nvPr/>
        </p:nvCxnSpPr>
        <p:spPr>
          <a:xfrm>
            <a:off x="1758462" y="4107766"/>
            <a:ext cx="2363373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Dikdörtgen: Köşeleri Yuvarlatılmış 6">
            <a:extLst>
              <a:ext uri="{FF2B5EF4-FFF2-40B4-BE49-F238E27FC236}">
                <a16:creationId xmlns:a16="http://schemas.microsoft.com/office/drawing/2014/main" id="{D3F3ED4F-7B6C-4D10-B019-1E37CB9CC04C}"/>
              </a:ext>
            </a:extLst>
          </p:cNvPr>
          <p:cNvSpPr/>
          <p:nvPr/>
        </p:nvSpPr>
        <p:spPr>
          <a:xfrm>
            <a:off x="2433711" y="4598232"/>
            <a:ext cx="1111347" cy="82999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8" name="Dikdörtgen: Köşeleri Yuvarlatılmış 7">
            <a:extLst>
              <a:ext uri="{FF2B5EF4-FFF2-40B4-BE49-F238E27FC236}">
                <a16:creationId xmlns:a16="http://schemas.microsoft.com/office/drawing/2014/main" id="{4FC7D495-6D4D-4F8F-842E-BDF12144DFBA}"/>
              </a:ext>
            </a:extLst>
          </p:cNvPr>
          <p:cNvSpPr/>
          <p:nvPr/>
        </p:nvSpPr>
        <p:spPr>
          <a:xfrm>
            <a:off x="7763022" y="2783057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9" name="Dikdörtgen: Köşeleri Yuvarlatılmış 8">
            <a:extLst>
              <a:ext uri="{FF2B5EF4-FFF2-40B4-BE49-F238E27FC236}">
                <a16:creationId xmlns:a16="http://schemas.microsoft.com/office/drawing/2014/main" id="{3A5CBB7E-578A-4D69-B963-9F63BD689423}"/>
              </a:ext>
            </a:extLst>
          </p:cNvPr>
          <p:cNvSpPr/>
          <p:nvPr/>
        </p:nvSpPr>
        <p:spPr>
          <a:xfrm>
            <a:off x="7763021" y="4598232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90789E47-B562-48C8-8ABB-153DE6724192}"/>
              </a:ext>
            </a:extLst>
          </p:cNvPr>
          <p:cNvCxnSpPr/>
          <p:nvPr/>
        </p:nvCxnSpPr>
        <p:spPr>
          <a:xfrm>
            <a:off x="7137007" y="4105421"/>
            <a:ext cx="2363373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14851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9FA7E09-534E-493D-BD4A-1D331259F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590" y="500062"/>
            <a:ext cx="11288152" cy="1325563"/>
          </a:xfrm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FF0000"/>
                </a:solidFill>
              </a:rPr>
              <a:t>Örnek 13: </a:t>
            </a:r>
            <a:r>
              <a:rPr lang="tr-TR" dirty="0">
                <a:latin typeface="+mn-lt"/>
              </a:rPr>
              <a:t>Bir bahçedeki 25 çiçeğin 14 tanesi gül geriye kalan … tanesi papatyadır. Buna göre çiçeklerin kaçta kaçının </a:t>
            </a:r>
            <a:r>
              <a:rPr lang="tr-TR" u="sng" dirty="0">
                <a:latin typeface="+mn-lt"/>
              </a:rPr>
              <a:t>gül</a:t>
            </a:r>
            <a:r>
              <a:rPr lang="tr-TR" dirty="0">
                <a:latin typeface="+mn-lt"/>
              </a:rPr>
              <a:t>, kaçta kaçının </a:t>
            </a:r>
            <a:r>
              <a:rPr lang="tr-TR" u="sng" dirty="0">
                <a:latin typeface="+mn-lt"/>
              </a:rPr>
              <a:t>papatya </a:t>
            </a:r>
            <a:r>
              <a:rPr lang="tr-TR" dirty="0">
                <a:latin typeface="+mn-lt"/>
              </a:rPr>
              <a:t>olduğunu kesirle ifade edin.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5AE0807-C028-47E2-AD76-97E09E445A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591" y="2316090"/>
            <a:ext cx="10515600" cy="4351338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r>
              <a:rPr lang="tr-TR" sz="4800" dirty="0">
                <a:solidFill>
                  <a:srgbClr val="002060"/>
                </a:solidFill>
              </a:rPr>
              <a:t>Bütünüm:</a:t>
            </a:r>
          </a:p>
          <a:p>
            <a:endParaRPr lang="tr-TR" dirty="0"/>
          </a:p>
        </p:txBody>
      </p:sp>
      <p:sp>
        <p:nvSpPr>
          <p:cNvPr id="4" name="Dikdörtgen: Köşeleri Yuvarlatılmış 3">
            <a:extLst>
              <a:ext uri="{FF2B5EF4-FFF2-40B4-BE49-F238E27FC236}">
                <a16:creationId xmlns:a16="http://schemas.microsoft.com/office/drawing/2014/main" id="{38314FC0-F548-4EFA-9BF1-09B2B593BC01}"/>
              </a:ext>
            </a:extLst>
          </p:cNvPr>
          <p:cNvSpPr/>
          <p:nvPr/>
        </p:nvSpPr>
        <p:spPr>
          <a:xfrm>
            <a:off x="2433711" y="2771335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6" name="Düz Bağlayıcı 5">
            <a:extLst>
              <a:ext uri="{FF2B5EF4-FFF2-40B4-BE49-F238E27FC236}">
                <a16:creationId xmlns:a16="http://schemas.microsoft.com/office/drawing/2014/main" id="{B6AD4309-CCC6-47C4-B0E2-32AFEB95E23D}"/>
              </a:ext>
            </a:extLst>
          </p:cNvPr>
          <p:cNvCxnSpPr/>
          <p:nvPr/>
        </p:nvCxnSpPr>
        <p:spPr>
          <a:xfrm>
            <a:off x="1758462" y="4107766"/>
            <a:ext cx="2363373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Dikdörtgen: Köşeleri Yuvarlatılmış 6">
            <a:extLst>
              <a:ext uri="{FF2B5EF4-FFF2-40B4-BE49-F238E27FC236}">
                <a16:creationId xmlns:a16="http://schemas.microsoft.com/office/drawing/2014/main" id="{D3F3ED4F-7B6C-4D10-B019-1E37CB9CC04C}"/>
              </a:ext>
            </a:extLst>
          </p:cNvPr>
          <p:cNvSpPr/>
          <p:nvPr/>
        </p:nvSpPr>
        <p:spPr>
          <a:xfrm>
            <a:off x="2433711" y="4598232"/>
            <a:ext cx="1111347" cy="82999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8" name="Dikdörtgen: Köşeleri Yuvarlatılmış 7">
            <a:extLst>
              <a:ext uri="{FF2B5EF4-FFF2-40B4-BE49-F238E27FC236}">
                <a16:creationId xmlns:a16="http://schemas.microsoft.com/office/drawing/2014/main" id="{4FC7D495-6D4D-4F8F-842E-BDF12144DFBA}"/>
              </a:ext>
            </a:extLst>
          </p:cNvPr>
          <p:cNvSpPr/>
          <p:nvPr/>
        </p:nvSpPr>
        <p:spPr>
          <a:xfrm>
            <a:off x="7763022" y="2783057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9" name="Dikdörtgen: Köşeleri Yuvarlatılmış 8">
            <a:extLst>
              <a:ext uri="{FF2B5EF4-FFF2-40B4-BE49-F238E27FC236}">
                <a16:creationId xmlns:a16="http://schemas.microsoft.com/office/drawing/2014/main" id="{3A5CBB7E-578A-4D69-B963-9F63BD689423}"/>
              </a:ext>
            </a:extLst>
          </p:cNvPr>
          <p:cNvSpPr/>
          <p:nvPr/>
        </p:nvSpPr>
        <p:spPr>
          <a:xfrm>
            <a:off x="7763021" y="4598232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90789E47-B562-48C8-8ABB-153DE6724192}"/>
              </a:ext>
            </a:extLst>
          </p:cNvPr>
          <p:cNvCxnSpPr/>
          <p:nvPr/>
        </p:nvCxnSpPr>
        <p:spPr>
          <a:xfrm>
            <a:off x="7137007" y="4105421"/>
            <a:ext cx="2363373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46179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9FA7E09-534E-493D-BD4A-1D331259F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590" y="500062"/>
            <a:ext cx="11288152" cy="1325563"/>
          </a:xfrm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FF0000"/>
                </a:solidFill>
              </a:rPr>
              <a:t>Örnek 14: </a:t>
            </a:r>
            <a:r>
              <a:rPr lang="tr-TR" dirty="0">
                <a:latin typeface="+mn-lt"/>
              </a:rPr>
              <a:t>Bir kasada bulunan 48 kilo domatesin 26 kilosu çürük geriye kalan … tanesi sağlamdır. Buna göre domateslerin kaçta kaçının </a:t>
            </a:r>
            <a:r>
              <a:rPr lang="tr-TR" u="sng" dirty="0">
                <a:latin typeface="+mn-lt"/>
              </a:rPr>
              <a:t>sağlam</a:t>
            </a:r>
            <a:r>
              <a:rPr lang="tr-TR" dirty="0">
                <a:latin typeface="+mn-lt"/>
              </a:rPr>
              <a:t>, kaçta kaçının </a:t>
            </a:r>
            <a:r>
              <a:rPr lang="tr-TR" u="sng" dirty="0">
                <a:latin typeface="+mn-lt"/>
              </a:rPr>
              <a:t>çürük </a:t>
            </a:r>
            <a:r>
              <a:rPr lang="tr-TR" dirty="0">
                <a:latin typeface="+mn-lt"/>
              </a:rPr>
              <a:t>olduğunu kesirle ifade edin.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5AE0807-C028-47E2-AD76-97E09E445A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591" y="2316090"/>
            <a:ext cx="10515600" cy="4351338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r>
              <a:rPr lang="tr-TR" sz="4800" dirty="0">
                <a:solidFill>
                  <a:srgbClr val="002060"/>
                </a:solidFill>
              </a:rPr>
              <a:t>Bütünüm:</a:t>
            </a:r>
          </a:p>
          <a:p>
            <a:endParaRPr lang="tr-TR" dirty="0"/>
          </a:p>
        </p:txBody>
      </p:sp>
      <p:sp>
        <p:nvSpPr>
          <p:cNvPr id="4" name="Dikdörtgen: Köşeleri Yuvarlatılmış 3">
            <a:extLst>
              <a:ext uri="{FF2B5EF4-FFF2-40B4-BE49-F238E27FC236}">
                <a16:creationId xmlns:a16="http://schemas.microsoft.com/office/drawing/2014/main" id="{38314FC0-F548-4EFA-9BF1-09B2B593BC01}"/>
              </a:ext>
            </a:extLst>
          </p:cNvPr>
          <p:cNvSpPr/>
          <p:nvPr/>
        </p:nvSpPr>
        <p:spPr>
          <a:xfrm>
            <a:off x="2433711" y="2771335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6" name="Düz Bağlayıcı 5">
            <a:extLst>
              <a:ext uri="{FF2B5EF4-FFF2-40B4-BE49-F238E27FC236}">
                <a16:creationId xmlns:a16="http://schemas.microsoft.com/office/drawing/2014/main" id="{B6AD4309-CCC6-47C4-B0E2-32AFEB95E23D}"/>
              </a:ext>
            </a:extLst>
          </p:cNvPr>
          <p:cNvCxnSpPr/>
          <p:nvPr/>
        </p:nvCxnSpPr>
        <p:spPr>
          <a:xfrm>
            <a:off x="1758462" y="4107766"/>
            <a:ext cx="2363373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Dikdörtgen: Köşeleri Yuvarlatılmış 6">
            <a:extLst>
              <a:ext uri="{FF2B5EF4-FFF2-40B4-BE49-F238E27FC236}">
                <a16:creationId xmlns:a16="http://schemas.microsoft.com/office/drawing/2014/main" id="{D3F3ED4F-7B6C-4D10-B019-1E37CB9CC04C}"/>
              </a:ext>
            </a:extLst>
          </p:cNvPr>
          <p:cNvSpPr/>
          <p:nvPr/>
        </p:nvSpPr>
        <p:spPr>
          <a:xfrm>
            <a:off x="2433711" y="4598232"/>
            <a:ext cx="1111347" cy="82999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8" name="Dikdörtgen: Köşeleri Yuvarlatılmış 7">
            <a:extLst>
              <a:ext uri="{FF2B5EF4-FFF2-40B4-BE49-F238E27FC236}">
                <a16:creationId xmlns:a16="http://schemas.microsoft.com/office/drawing/2014/main" id="{4FC7D495-6D4D-4F8F-842E-BDF12144DFBA}"/>
              </a:ext>
            </a:extLst>
          </p:cNvPr>
          <p:cNvSpPr/>
          <p:nvPr/>
        </p:nvSpPr>
        <p:spPr>
          <a:xfrm>
            <a:off x="7763022" y="2783057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9" name="Dikdörtgen: Köşeleri Yuvarlatılmış 8">
            <a:extLst>
              <a:ext uri="{FF2B5EF4-FFF2-40B4-BE49-F238E27FC236}">
                <a16:creationId xmlns:a16="http://schemas.microsoft.com/office/drawing/2014/main" id="{3A5CBB7E-578A-4D69-B963-9F63BD689423}"/>
              </a:ext>
            </a:extLst>
          </p:cNvPr>
          <p:cNvSpPr/>
          <p:nvPr/>
        </p:nvSpPr>
        <p:spPr>
          <a:xfrm>
            <a:off x="7763021" y="4598232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90789E47-B562-48C8-8ABB-153DE6724192}"/>
              </a:ext>
            </a:extLst>
          </p:cNvPr>
          <p:cNvCxnSpPr/>
          <p:nvPr/>
        </p:nvCxnSpPr>
        <p:spPr>
          <a:xfrm>
            <a:off x="7137007" y="4105421"/>
            <a:ext cx="2363373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31874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9FA7E09-534E-493D-BD4A-1D331259F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590" y="500062"/>
            <a:ext cx="11288152" cy="1325563"/>
          </a:xfrm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FF0000"/>
                </a:solidFill>
              </a:rPr>
              <a:t>Örnek 15:</a:t>
            </a:r>
            <a:r>
              <a:rPr lang="tr-TR" dirty="0">
                <a:latin typeface="+mn-lt"/>
              </a:rPr>
              <a:t>Bir ormanda bulunan 57 ağacın 34 tanesi palamut geriye kalan … tanesi meşe ağacıdır. Buna göre ağaçların kaçta kaçının </a:t>
            </a:r>
            <a:r>
              <a:rPr lang="tr-TR" u="sng" dirty="0">
                <a:latin typeface="+mn-lt"/>
              </a:rPr>
              <a:t>palamut</a:t>
            </a:r>
            <a:r>
              <a:rPr lang="tr-TR" dirty="0">
                <a:latin typeface="+mn-lt"/>
              </a:rPr>
              <a:t>, kaçta kaçının </a:t>
            </a:r>
            <a:r>
              <a:rPr lang="tr-TR" u="sng" dirty="0">
                <a:latin typeface="+mn-lt"/>
              </a:rPr>
              <a:t>meşe </a:t>
            </a:r>
            <a:r>
              <a:rPr lang="tr-TR" dirty="0">
                <a:latin typeface="+mn-lt"/>
              </a:rPr>
              <a:t>olduğunu kesirle ifade edin.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5AE0807-C028-47E2-AD76-97E09E445A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591" y="2316090"/>
            <a:ext cx="10515600" cy="4351338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r>
              <a:rPr lang="tr-TR" sz="4800" dirty="0">
                <a:solidFill>
                  <a:srgbClr val="002060"/>
                </a:solidFill>
              </a:rPr>
              <a:t>Bütünüm:</a:t>
            </a:r>
          </a:p>
          <a:p>
            <a:endParaRPr lang="tr-TR" dirty="0"/>
          </a:p>
        </p:txBody>
      </p:sp>
      <p:sp>
        <p:nvSpPr>
          <p:cNvPr id="4" name="Dikdörtgen: Köşeleri Yuvarlatılmış 3">
            <a:extLst>
              <a:ext uri="{FF2B5EF4-FFF2-40B4-BE49-F238E27FC236}">
                <a16:creationId xmlns:a16="http://schemas.microsoft.com/office/drawing/2014/main" id="{38314FC0-F548-4EFA-9BF1-09B2B593BC01}"/>
              </a:ext>
            </a:extLst>
          </p:cNvPr>
          <p:cNvSpPr/>
          <p:nvPr/>
        </p:nvSpPr>
        <p:spPr>
          <a:xfrm>
            <a:off x="2433711" y="2771335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6" name="Düz Bağlayıcı 5">
            <a:extLst>
              <a:ext uri="{FF2B5EF4-FFF2-40B4-BE49-F238E27FC236}">
                <a16:creationId xmlns:a16="http://schemas.microsoft.com/office/drawing/2014/main" id="{B6AD4309-CCC6-47C4-B0E2-32AFEB95E23D}"/>
              </a:ext>
            </a:extLst>
          </p:cNvPr>
          <p:cNvCxnSpPr/>
          <p:nvPr/>
        </p:nvCxnSpPr>
        <p:spPr>
          <a:xfrm>
            <a:off x="1758462" y="4107766"/>
            <a:ext cx="2363373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Dikdörtgen: Köşeleri Yuvarlatılmış 6">
            <a:extLst>
              <a:ext uri="{FF2B5EF4-FFF2-40B4-BE49-F238E27FC236}">
                <a16:creationId xmlns:a16="http://schemas.microsoft.com/office/drawing/2014/main" id="{D3F3ED4F-7B6C-4D10-B019-1E37CB9CC04C}"/>
              </a:ext>
            </a:extLst>
          </p:cNvPr>
          <p:cNvSpPr/>
          <p:nvPr/>
        </p:nvSpPr>
        <p:spPr>
          <a:xfrm>
            <a:off x="2433711" y="4598232"/>
            <a:ext cx="1111347" cy="82999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8" name="Dikdörtgen: Köşeleri Yuvarlatılmış 7">
            <a:extLst>
              <a:ext uri="{FF2B5EF4-FFF2-40B4-BE49-F238E27FC236}">
                <a16:creationId xmlns:a16="http://schemas.microsoft.com/office/drawing/2014/main" id="{4FC7D495-6D4D-4F8F-842E-BDF12144DFBA}"/>
              </a:ext>
            </a:extLst>
          </p:cNvPr>
          <p:cNvSpPr/>
          <p:nvPr/>
        </p:nvSpPr>
        <p:spPr>
          <a:xfrm>
            <a:off x="7763022" y="2783057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9" name="Dikdörtgen: Köşeleri Yuvarlatılmış 8">
            <a:extLst>
              <a:ext uri="{FF2B5EF4-FFF2-40B4-BE49-F238E27FC236}">
                <a16:creationId xmlns:a16="http://schemas.microsoft.com/office/drawing/2014/main" id="{3A5CBB7E-578A-4D69-B963-9F63BD689423}"/>
              </a:ext>
            </a:extLst>
          </p:cNvPr>
          <p:cNvSpPr/>
          <p:nvPr/>
        </p:nvSpPr>
        <p:spPr>
          <a:xfrm>
            <a:off x="7763021" y="4598232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90789E47-B562-48C8-8ABB-153DE6724192}"/>
              </a:ext>
            </a:extLst>
          </p:cNvPr>
          <p:cNvCxnSpPr/>
          <p:nvPr/>
        </p:nvCxnSpPr>
        <p:spPr>
          <a:xfrm>
            <a:off x="7137007" y="4105421"/>
            <a:ext cx="2363373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35037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9FA7E09-534E-493D-BD4A-1D331259F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151" y="500062"/>
            <a:ext cx="11760591" cy="1325563"/>
          </a:xfrm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FF0000"/>
                </a:solidFill>
              </a:rPr>
              <a:t>Örnek 16: </a:t>
            </a:r>
            <a:r>
              <a:rPr lang="tr-TR" dirty="0">
                <a:latin typeface="+mn-lt"/>
              </a:rPr>
              <a:t>50 soruluk bir sınavın 25 sorusu Türkçe, geriye kalan … tanesi matematik sorusudur. Buna göre soruların kaçta kaçının </a:t>
            </a:r>
            <a:r>
              <a:rPr lang="tr-TR" u="sng" dirty="0">
                <a:latin typeface="+mn-lt"/>
              </a:rPr>
              <a:t>Türkçe</a:t>
            </a:r>
            <a:r>
              <a:rPr lang="tr-TR" dirty="0">
                <a:latin typeface="+mn-lt"/>
              </a:rPr>
              <a:t>, kaçta kaçının </a:t>
            </a:r>
            <a:r>
              <a:rPr lang="tr-TR" u="sng" dirty="0">
                <a:latin typeface="+mn-lt"/>
              </a:rPr>
              <a:t>matematik </a:t>
            </a:r>
            <a:r>
              <a:rPr lang="tr-TR" dirty="0">
                <a:latin typeface="+mn-lt"/>
              </a:rPr>
              <a:t>olduğunu kesirle ifade edin.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5AE0807-C028-47E2-AD76-97E09E445A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591" y="2316090"/>
            <a:ext cx="10515600" cy="4351338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r>
              <a:rPr lang="tr-TR" sz="4800" dirty="0">
                <a:solidFill>
                  <a:srgbClr val="002060"/>
                </a:solidFill>
              </a:rPr>
              <a:t>Bütünüm:</a:t>
            </a:r>
          </a:p>
          <a:p>
            <a:endParaRPr lang="tr-TR" dirty="0"/>
          </a:p>
        </p:txBody>
      </p:sp>
      <p:sp>
        <p:nvSpPr>
          <p:cNvPr id="4" name="Dikdörtgen: Köşeleri Yuvarlatılmış 3">
            <a:extLst>
              <a:ext uri="{FF2B5EF4-FFF2-40B4-BE49-F238E27FC236}">
                <a16:creationId xmlns:a16="http://schemas.microsoft.com/office/drawing/2014/main" id="{38314FC0-F548-4EFA-9BF1-09B2B593BC01}"/>
              </a:ext>
            </a:extLst>
          </p:cNvPr>
          <p:cNvSpPr/>
          <p:nvPr/>
        </p:nvSpPr>
        <p:spPr>
          <a:xfrm>
            <a:off x="2433711" y="2771335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6" name="Düz Bağlayıcı 5">
            <a:extLst>
              <a:ext uri="{FF2B5EF4-FFF2-40B4-BE49-F238E27FC236}">
                <a16:creationId xmlns:a16="http://schemas.microsoft.com/office/drawing/2014/main" id="{B6AD4309-CCC6-47C4-B0E2-32AFEB95E23D}"/>
              </a:ext>
            </a:extLst>
          </p:cNvPr>
          <p:cNvCxnSpPr/>
          <p:nvPr/>
        </p:nvCxnSpPr>
        <p:spPr>
          <a:xfrm>
            <a:off x="1758462" y="4107766"/>
            <a:ext cx="2363373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Dikdörtgen: Köşeleri Yuvarlatılmış 6">
            <a:extLst>
              <a:ext uri="{FF2B5EF4-FFF2-40B4-BE49-F238E27FC236}">
                <a16:creationId xmlns:a16="http://schemas.microsoft.com/office/drawing/2014/main" id="{D3F3ED4F-7B6C-4D10-B019-1E37CB9CC04C}"/>
              </a:ext>
            </a:extLst>
          </p:cNvPr>
          <p:cNvSpPr/>
          <p:nvPr/>
        </p:nvSpPr>
        <p:spPr>
          <a:xfrm>
            <a:off x="2433711" y="4598232"/>
            <a:ext cx="1111347" cy="82999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8" name="Dikdörtgen: Köşeleri Yuvarlatılmış 7">
            <a:extLst>
              <a:ext uri="{FF2B5EF4-FFF2-40B4-BE49-F238E27FC236}">
                <a16:creationId xmlns:a16="http://schemas.microsoft.com/office/drawing/2014/main" id="{4FC7D495-6D4D-4F8F-842E-BDF12144DFBA}"/>
              </a:ext>
            </a:extLst>
          </p:cNvPr>
          <p:cNvSpPr/>
          <p:nvPr/>
        </p:nvSpPr>
        <p:spPr>
          <a:xfrm>
            <a:off x="7763022" y="2783057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9" name="Dikdörtgen: Köşeleri Yuvarlatılmış 8">
            <a:extLst>
              <a:ext uri="{FF2B5EF4-FFF2-40B4-BE49-F238E27FC236}">
                <a16:creationId xmlns:a16="http://schemas.microsoft.com/office/drawing/2014/main" id="{3A5CBB7E-578A-4D69-B963-9F63BD689423}"/>
              </a:ext>
            </a:extLst>
          </p:cNvPr>
          <p:cNvSpPr/>
          <p:nvPr/>
        </p:nvSpPr>
        <p:spPr>
          <a:xfrm>
            <a:off x="7763021" y="4598232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90789E47-B562-48C8-8ABB-153DE6724192}"/>
              </a:ext>
            </a:extLst>
          </p:cNvPr>
          <p:cNvCxnSpPr/>
          <p:nvPr/>
        </p:nvCxnSpPr>
        <p:spPr>
          <a:xfrm>
            <a:off x="7137007" y="4105421"/>
            <a:ext cx="2363373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1188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9FA7E09-534E-493D-BD4A-1D331259F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FF0000"/>
                </a:solidFill>
              </a:rPr>
              <a:t>Örnek 1: </a:t>
            </a:r>
            <a:r>
              <a:rPr lang="tr-TR" dirty="0">
                <a:latin typeface="+mn-lt"/>
              </a:rPr>
              <a:t>Zeynep teyze 8 dilime böldüğü bir tepsi börekten 5 dilimini komşulara dağıtıyor. Dağıttığı böreğin kaçta kaçını dağıttığını kesir olarak ifade edelim</a:t>
            </a:r>
            <a:r>
              <a:rPr lang="tr-TR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5AE0807-C028-47E2-AD76-97E09E445A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591" y="2316090"/>
            <a:ext cx="10515600" cy="4351338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r>
              <a:rPr lang="tr-TR" sz="4800" dirty="0">
                <a:solidFill>
                  <a:schemeClr val="accent1"/>
                </a:solidFill>
              </a:rPr>
              <a:t>Bütünüm:</a:t>
            </a:r>
          </a:p>
        </p:txBody>
      </p:sp>
      <p:sp>
        <p:nvSpPr>
          <p:cNvPr id="4" name="Dikdörtgen: Köşeleri Yuvarlatılmış 3">
            <a:extLst>
              <a:ext uri="{FF2B5EF4-FFF2-40B4-BE49-F238E27FC236}">
                <a16:creationId xmlns:a16="http://schemas.microsoft.com/office/drawing/2014/main" id="{38314FC0-F548-4EFA-9BF1-09B2B593BC01}"/>
              </a:ext>
            </a:extLst>
          </p:cNvPr>
          <p:cNvSpPr/>
          <p:nvPr/>
        </p:nvSpPr>
        <p:spPr>
          <a:xfrm>
            <a:off x="2433711" y="2771335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6" name="Düz Bağlayıcı 5">
            <a:extLst>
              <a:ext uri="{FF2B5EF4-FFF2-40B4-BE49-F238E27FC236}">
                <a16:creationId xmlns:a16="http://schemas.microsoft.com/office/drawing/2014/main" id="{B6AD4309-CCC6-47C4-B0E2-32AFEB95E23D}"/>
              </a:ext>
            </a:extLst>
          </p:cNvPr>
          <p:cNvCxnSpPr/>
          <p:nvPr/>
        </p:nvCxnSpPr>
        <p:spPr>
          <a:xfrm>
            <a:off x="1758462" y="4107766"/>
            <a:ext cx="2363373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Dikdörtgen: Köşeleri Yuvarlatılmış 6">
            <a:extLst>
              <a:ext uri="{FF2B5EF4-FFF2-40B4-BE49-F238E27FC236}">
                <a16:creationId xmlns:a16="http://schemas.microsoft.com/office/drawing/2014/main" id="{D3F3ED4F-7B6C-4D10-B019-1E37CB9CC04C}"/>
              </a:ext>
            </a:extLst>
          </p:cNvPr>
          <p:cNvSpPr/>
          <p:nvPr/>
        </p:nvSpPr>
        <p:spPr>
          <a:xfrm>
            <a:off x="2433711" y="4598232"/>
            <a:ext cx="1111347" cy="82999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32032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9FA7E09-534E-493D-BD4A-1D331259F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610092"/>
          </a:xfrm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FF0000"/>
                </a:solidFill>
              </a:rPr>
              <a:t>Örnek 2: </a:t>
            </a:r>
            <a:r>
              <a:rPr lang="tr-TR" dirty="0">
                <a:latin typeface="+mn-lt"/>
              </a:rPr>
              <a:t>Ali babasının aldığı 7 oyuncaktan 3 tanesini kardeşine veriyor. Ali oyuncakların kaçta kaçını kardeşine verdiğini kesirle ifade edelim.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5AE0807-C028-47E2-AD76-97E09E445A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591" y="2316090"/>
            <a:ext cx="10515600" cy="4351338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r>
              <a:rPr lang="tr-TR" sz="4800" dirty="0">
                <a:solidFill>
                  <a:srgbClr val="002060"/>
                </a:solidFill>
              </a:rPr>
              <a:t>Bütünüm:</a:t>
            </a:r>
          </a:p>
        </p:txBody>
      </p:sp>
      <p:sp>
        <p:nvSpPr>
          <p:cNvPr id="4" name="Dikdörtgen: Köşeleri Yuvarlatılmış 3">
            <a:extLst>
              <a:ext uri="{FF2B5EF4-FFF2-40B4-BE49-F238E27FC236}">
                <a16:creationId xmlns:a16="http://schemas.microsoft.com/office/drawing/2014/main" id="{38314FC0-F548-4EFA-9BF1-09B2B593BC01}"/>
              </a:ext>
            </a:extLst>
          </p:cNvPr>
          <p:cNvSpPr/>
          <p:nvPr/>
        </p:nvSpPr>
        <p:spPr>
          <a:xfrm>
            <a:off x="2433711" y="2771335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6" name="Düz Bağlayıcı 5">
            <a:extLst>
              <a:ext uri="{FF2B5EF4-FFF2-40B4-BE49-F238E27FC236}">
                <a16:creationId xmlns:a16="http://schemas.microsoft.com/office/drawing/2014/main" id="{B6AD4309-CCC6-47C4-B0E2-32AFEB95E23D}"/>
              </a:ext>
            </a:extLst>
          </p:cNvPr>
          <p:cNvCxnSpPr/>
          <p:nvPr/>
        </p:nvCxnSpPr>
        <p:spPr>
          <a:xfrm>
            <a:off x="1758462" y="4107766"/>
            <a:ext cx="2363373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Dikdörtgen: Köşeleri Yuvarlatılmış 6">
            <a:extLst>
              <a:ext uri="{FF2B5EF4-FFF2-40B4-BE49-F238E27FC236}">
                <a16:creationId xmlns:a16="http://schemas.microsoft.com/office/drawing/2014/main" id="{D3F3ED4F-7B6C-4D10-B019-1E37CB9CC04C}"/>
              </a:ext>
            </a:extLst>
          </p:cNvPr>
          <p:cNvSpPr/>
          <p:nvPr/>
        </p:nvSpPr>
        <p:spPr>
          <a:xfrm>
            <a:off x="2433711" y="4598232"/>
            <a:ext cx="1111347" cy="82999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44776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9FA7E09-534E-493D-BD4A-1D331259F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581956"/>
          </a:xfrm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FF0000"/>
                </a:solidFill>
              </a:rPr>
              <a:t>Örnek 3: </a:t>
            </a:r>
            <a:r>
              <a:rPr lang="tr-TR" dirty="0">
                <a:latin typeface="+mn-lt"/>
              </a:rPr>
              <a:t>Bir sınıfta yapılan 12 resimden 4 tanesi yarışmaya gönderilecektir. Resimlerden kaçta kaçının yarışmaya gönderildiğini kesirle yazınız.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5AE0807-C028-47E2-AD76-97E09E445A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591" y="2316090"/>
            <a:ext cx="10515600" cy="4351338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r>
              <a:rPr lang="tr-TR" sz="4800" dirty="0">
                <a:solidFill>
                  <a:srgbClr val="002060"/>
                </a:solidFill>
              </a:rPr>
              <a:t>Bütünüm:</a:t>
            </a:r>
          </a:p>
          <a:p>
            <a:endParaRPr lang="tr-TR" dirty="0"/>
          </a:p>
        </p:txBody>
      </p:sp>
      <p:sp>
        <p:nvSpPr>
          <p:cNvPr id="4" name="Dikdörtgen: Köşeleri Yuvarlatılmış 3">
            <a:extLst>
              <a:ext uri="{FF2B5EF4-FFF2-40B4-BE49-F238E27FC236}">
                <a16:creationId xmlns:a16="http://schemas.microsoft.com/office/drawing/2014/main" id="{38314FC0-F548-4EFA-9BF1-09B2B593BC01}"/>
              </a:ext>
            </a:extLst>
          </p:cNvPr>
          <p:cNvSpPr/>
          <p:nvPr/>
        </p:nvSpPr>
        <p:spPr>
          <a:xfrm>
            <a:off x="2433711" y="2771335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6" name="Düz Bağlayıcı 5">
            <a:extLst>
              <a:ext uri="{FF2B5EF4-FFF2-40B4-BE49-F238E27FC236}">
                <a16:creationId xmlns:a16="http://schemas.microsoft.com/office/drawing/2014/main" id="{B6AD4309-CCC6-47C4-B0E2-32AFEB95E23D}"/>
              </a:ext>
            </a:extLst>
          </p:cNvPr>
          <p:cNvCxnSpPr/>
          <p:nvPr/>
        </p:nvCxnSpPr>
        <p:spPr>
          <a:xfrm>
            <a:off x="1758462" y="4107766"/>
            <a:ext cx="2363373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Dikdörtgen: Köşeleri Yuvarlatılmış 6">
            <a:extLst>
              <a:ext uri="{FF2B5EF4-FFF2-40B4-BE49-F238E27FC236}">
                <a16:creationId xmlns:a16="http://schemas.microsoft.com/office/drawing/2014/main" id="{D3F3ED4F-7B6C-4D10-B019-1E37CB9CC04C}"/>
              </a:ext>
            </a:extLst>
          </p:cNvPr>
          <p:cNvSpPr/>
          <p:nvPr/>
        </p:nvSpPr>
        <p:spPr>
          <a:xfrm>
            <a:off x="2433711" y="4598232"/>
            <a:ext cx="1111347" cy="82999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00914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9FA7E09-534E-493D-BD4A-1D331259F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FF0000"/>
                </a:solidFill>
              </a:rPr>
              <a:t>Örnek 4: </a:t>
            </a:r>
            <a:r>
              <a:rPr lang="tr-TR" dirty="0">
                <a:latin typeface="+mn-lt"/>
              </a:rPr>
              <a:t>Veli bahçesine aldığı 9 çam fidesinden 4 tanesi büyümemiştir. Çam fidelerinin kaçta kaçının büyümediğini kesir olarak ifade edelim.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5AE0807-C028-47E2-AD76-97E09E445A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591" y="2316090"/>
            <a:ext cx="10515600" cy="4351338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r>
              <a:rPr lang="tr-TR" sz="4800" dirty="0">
                <a:solidFill>
                  <a:srgbClr val="002060"/>
                </a:solidFill>
              </a:rPr>
              <a:t>Bütünüm:</a:t>
            </a:r>
          </a:p>
          <a:p>
            <a:endParaRPr lang="tr-TR" dirty="0"/>
          </a:p>
        </p:txBody>
      </p:sp>
      <p:sp>
        <p:nvSpPr>
          <p:cNvPr id="4" name="Dikdörtgen: Köşeleri Yuvarlatılmış 3">
            <a:extLst>
              <a:ext uri="{FF2B5EF4-FFF2-40B4-BE49-F238E27FC236}">
                <a16:creationId xmlns:a16="http://schemas.microsoft.com/office/drawing/2014/main" id="{38314FC0-F548-4EFA-9BF1-09B2B593BC01}"/>
              </a:ext>
            </a:extLst>
          </p:cNvPr>
          <p:cNvSpPr/>
          <p:nvPr/>
        </p:nvSpPr>
        <p:spPr>
          <a:xfrm>
            <a:off x="2433711" y="2771335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6" name="Düz Bağlayıcı 5">
            <a:extLst>
              <a:ext uri="{FF2B5EF4-FFF2-40B4-BE49-F238E27FC236}">
                <a16:creationId xmlns:a16="http://schemas.microsoft.com/office/drawing/2014/main" id="{B6AD4309-CCC6-47C4-B0E2-32AFEB95E23D}"/>
              </a:ext>
            </a:extLst>
          </p:cNvPr>
          <p:cNvCxnSpPr/>
          <p:nvPr/>
        </p:nvCxnSpPr>
        <p:spPr>
          <a:xfrm>
            <a:off x="1758462" y="4107766"/>
            <a:ext cx="2363373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Dikdörtgen: Köşeleri Yuvarlatılmış 6">
            <a:extLst>
              <a:ext uri="{FF2B5EF4-FFF2-40B4-BE49-F238E27FC236}">
                <a16:creationId xmlns:a16="http://schemas.microsoft.com/office/drawing/2014/main" id="{D3F3ED4F-7B6C-4D10-B019-1E37CB9CC04C}"/>
              </a:ext>
            </a:extLst>
          </p:cNvPr>
          <p:cNvSpPr/>
          <p:nvPr/>
        </p:nvSpPr>
        <p:spPr>
          <a:xfrm>
            <a:off x="2433711" y="4598232"/>
            <a:ext cx="1111347" cy="82999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71527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9FA7E09-534E-493D-BD4A-1D331259F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FF0000"/>
                </a:solidFill>
              </a:rPr>
              <a:t>Örnek 5: </a:t>
            </a:r>
            <a:r>
              <a:rPr lang="tr-TR" dirty="0">
                <a:latin typeface="+mn-lt"/>
              </a:rPr>
              <a:t>Okulumuza 13 adet basketbol topu alındı. Ancak 8 tanesi kayboldu. Topların kaçta kaçının </a:t>
            </a:r>
            <a:r>
              <a:rPr lang="tr-TR" u="sng" dirty="0">
                <a:latin typeface="+mn-lt"/>
              </a:rPr>
              <a:t>kaybolduğunu</a:t>
            </a:r>
            <a:r>
              <a:rPr lang="tr-TR" dirty="0">
                <a:latin typeface="+mn-lt"/>
              </a:rPr>
              <a:t> kesir olarak ifade edelim</a:t>
            </a:r>
            <a:r>
              <a:rPr lang="tr-TR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5AE0807-C028-47E2-AD76-97E09E445A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591" y="2316090"/>
            <a:ext cx="10515600" cy="4351338"/>
          </a:xfrm>
        </p:spPr>
        <p:txBody>
          <a:bodyPr>
            <a:normAutofit/>
          </a:bodyPr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r>
              <a:rPr lang="tr-TR" sz="4800" dirty="0">
                <a:solidFill>
                  <a:srgbClr val="002060"/>
                </a:solidFill>
              </a:rPr>
              <a:t>Bütünüm:</a:t>
            </a:r>
          </a:p>
          <a:p>
            <a:endParaRPr lang="tr-TR" dirty="0"/>
          </a:p>
        </p:txBody>
      </p:sp>
      <p:sp>
        <p:nvSpPr>
          <p:cNvPr id="4" name="Dikdörtgen: Köşeleri Yuvarlatılmış 3">
            <a:extLst>
              <a:ext uri="{FF2B5EF4-FFF2-40B4-BE49-F238E27FC236}">
                <a16:creationId xmlns:a16="http://schemas.microsoft.com/office/drawing/2014/main" id="{38314FC0-F548-4EFA-9BF1-09B2B593BC01}"/>
              </a:ext>
            </a:extLst>
          </p:cNvPr>
          <p:cNvSpPr/>
          <p:nvPr/>
        </p:nvSpPr>
        <p:spPr>
          <a:xfrm>
            <a:off x="2433711" y="2771335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6" name="Düz Bağlayıcı 5">
            <a:extLst>
              <a:ext uri="{FF2B5EF4-FFF2-40B4-BE49-F238E27FC236}">
                <a16:creationId xmlns:a16="http://schemas.microsoft.com/office/drawing/2014/main" id="{B6AD4309-CCC6-47C4-B0E2-32AFEB95E23D}"/>
              </a:ext>
            </a:extLst>
          </p:cNvPr>
          <p:cNvCxnSpPr/>
          <p:nvPr/>
        </p:nvCxnSpPr>
        <p:spPr>
          <a:xfrm>
            <a:off x="1758462" y="4107766"/>
            <a:ext cx="2363373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Dikdörtgen: Köşeleri Yuvarlatılmış 6">
            <a:extLst>
              <a:ext uri="{FF2B5EF4-FFF2-40B4-BE49-F238E27FC236}">
                <a16:creationId xmlns:a16="http://schemas.microsoft.com/office/drawing/2014/main" id="{D3F3ED4F-7B6C-4D10-B019-1E37CB9CC04C}"/>
              </a:ext>
            </a:extLst>
          </p:cNvPr>
          <p:cNvSpPr/>
          <p:nvPr/>
        </p:nvSpPr>
        <p:spPr>
          <a:xfrm>
            <a:off x="2433711" y="4598232"/>
            <a:ext cx="1111347" cy="82999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22439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9FA7E09-534E-493D-BD4A-1D331259F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FF0000"/>
                </a:solidFill>
              </a:rPr>
              <a:t>Örnek 6: </a:t>
            </a:r>
            <a:r>
              <a:rPr lang="tr-TR" dirty="0"/>
              <a:t>Mahallemizde 17 adet sokak lambası bulunuyor. Ama bunların 9 tanesi yanmıyor. Lambaların kaçta kaçının </a:t>
            </a:r>
            <a:r>
              <a:rPr lang="tr-TR" u="sng" dirty="0"/>
              <a:t>yanmadığını</a:t>
            </a:r>
            <a:r>
              <a:rPr lang="tr-TR" dirty="0"/>
              <a:t> </a:t>
            </a:r>
            <a:r>
              <a:rPr lang="tr-TR" dirty="0">
                <a:latin typeface="+mn-lt"/>
              </a:rPr>
              <a:t>kesir olarak ifade edelim</a:t>
            </a:r>
            <a:r>
              <a:rPr lang="tr-TR" dirty="0"/>
              <a:t>.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5AE0807-C028-47E2-AD76-97E09E445A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591" y="2316090"/>
            <a:ext cx="10515600" cy="4351338"/>
          </a:xfrm>
        </p:spPr>
        <p:txBody>
          <a:bodyPr>
            <a:normAutofit lnSpcReduction="10000"/>
          </a:bodyPr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r>
              <a:rPr lang="tr-TR" sz="5400" dirty="0">
                <a:solidFill>
                  <a:srgbClr val="002060"/>
                </a:solidFill>
              </a:rPr>
              <a:t>Bütünüm:</a:t>
            </a:r>
          </a:p>
          <a:p>
            <a:endParaRPr lang="tr-TR" dirty="0"/>
          </a:p>
        </p:txBody>
      </p:sp>
      <p:sp>
        <p:nvSpPr>
          <p:cNvPr id="4" name="Dikdörtgen: Köşeleri Yuvarlatılmış 3">
            <a:extLst>
              <a:ext uri="{FF2B5EF4-FFF2-40B4-BE49-F238E27FC236}">
                <a16:creationId xmlns:a16="http://schemas.microsoft.com/office/drawing/2014/main" id="{38314FC0-F548-4EFA-9BF1-09B2B593BC01}"/>
              </a:ext>
            </a:extLst>
          </p:cNvPr>
          <p:cNvSpPr/>
          <p:nvPr/>
        </p:nvSpPr>
        <p:spPr>
          <a:xfrm>
            <a:off x="2433711" y="2771335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6" name="Düz Bağlayıcı 5">
            <a:extLst>
              <a:ext uri="{FF2B5EF4-FFF2-40B4-BE49-F238E27FC236}">
                <a16:creationId xmlns:a16="http://schemas.microsoft.com/office/drawing/2014/main" id="{B6AD4309-CCC6-47C4-B0E2-32AFEB95E23D}"/>
              </a:ext>
            </a:extLst>
          </p:cNvPr>
          <p:cNvCxnSpPr/>
          <p:nvPr/>
        </p:nvCxnSpPr>
        <p:spPr>
          <a:xfrm>
            <a:off x="1758462" y="4107766"/>
            <a:ext cx="2363373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Dikdörtgen: Köşeleri Yuvarlatılmış 6">
            <a:extLst>
              <a:ext uri="{FF2B5EF4-FFF2-40B4-BE49-F238E27FC236}">
                <a16:creationId xmlns:a16="http://schemas.microsoft.com/office/drawing/2014/main" id="{D3F3ED4F-7B6C-4D10-B019-1E37CB9CC04C}"/>
              </a:ext>
            </a:extLst>
          </p:cNvPr>
          <p:cNvSpPr/>
          <p:nvPr/>
        </p:nvSpPr>
        <p:spPr>
          <a:xfrm>
            <a:off x="2433711" y="4598232"/>
            <a:ext cx="1111347" cy="82999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791609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9FA7E09-534E-493D-BD4A-1D331259F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FF0000"/>
                </a:solidFill>
              </a:rPr>
              <a:t>Örnek 7: </a:t>
            </a:r>
            <a:r>
              <a:rPr lang="tr-TR" dirty="0">
                <a:latin typeface="+mn-lt"/>
              </a:rPr>
              <a:t>Funda 25 soruluk testin 14 sorusunu doğru cevaplıyor. Funda’nın soruların kaçta kaçını </a:t>
            </a:r>
            <a:r>
              <a:rPr lang="tr-TR">
                <a:latin typeface="+mn-lt"/>
              </a:rPr>
              <a:t>doğru yaptığını kesir </a:t>
            </a:r>
            <a:r>
              <a:rPr lang="tr-TR" dirty="0">
                <a:latin typeface="+mn-lt"/>
              </a:rPr>
              <a:t>olarak ifade edelim</a:t>
            </a:r>
            <a:r>
              <a:rPr lang="tr-TR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5AE0807-C028-47E2-AD76-97E09E445A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591" y="2316090"/>
            <a:ext cx="10515600" cy="4351338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r>
              <a:rPr lang="tr-TR" sz="4800" dirty="0">
                <a:solidFill>
                  <a:srgbClr val="002060"/>
                </a:solidFill>
              </a:rPr>
              <a:t>Bütünüm:</a:t>
            </a:r>
          </a:p>
          <a:p>
            <a:endParaRPr lang="tr-TR" dirty="0"/>
          </a:p>
        </p:txBody>
      </p:sp>
      <p:sp>
        <p:nvSpPr>
          <p:cNvPr id="4" name="Dikdörtgen: Köşeleri Yuvarlatılmış 3">
            <a:extLst>
              <a:ext uri="{FF2B5EF4-FFF2-40B4-BE49-F238E27FC236}">
                <a16:creationId xmlns:a16="http://schemas.microsoft.com/office/drawing/2014/main" id="{38314FC0-F548-4EFA-9BF1-09B2B593BC01}"/>
              </a:ext>
            </a:extLst>
          </p:cNvPr>
          <p:cNvSpPr/>
          <p:nvPr/>
        </p:nvSpPr>
        <p:spPr>
          <a:xfrm>
            <a:off x="2433711" y="2771335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6" name="Düz Bağlayıcı 5">
            <a:extLst>
              <a:ext uri="{FF2B5EF4-FFF2-40B4-BE49-F238E27FC236}">
                <a16:creationId xmlns:a16="http://schemas.microsoft.com/office/drawing/2014/main" id="{B6AD4309-CCC6-47C4-B0E2-32AFEB95E23D}"/>
              </a:ext>
            </a:extLst>
          </p:cNvPr>
          <p:cNvCxnSpPr/>
          <p:nvPr/>
        </p:nvCxnSpPr>
        <p:spPr>
          <a:xfrm>
            <a:off x="1758462" y="4107766"/>
            <a:ext cx="2363373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Dikdörtgen: Köşeleri Yuvarlatılmış 6">
            <a:extLst>
              <a:ext uri="{FF2B5EF4-FFF2-40B4-BE49-F238E27FC236}">
                <a16:creationId xmlns:a16="http://schemas.microsoft.com/office/drawing/2014/main" id="{D3F3ED4F-7B6C-4D10-B019-1E37CB9CC04C}"/>
              </a:ext>
            </a:extLst>
          </p:cNvPr>
          <p:cNvSpPr/>
          <p:nvPr/>
        </p:nvSpPr>
        <p:spPr>
          <a:xfrm>
            <a:off x="2433711" y="4598232"/>
            <a:ext cx="1111347" cy="82999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724948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9FA7E09-534E-493D-BD4A-1D331259F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591" y="282671"/>
            <a:ext cx="10515600" cy="2003987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</a:rPr>
              <a:t>Örnek 8: </a:t>
            </a:r>
            <a:r>
              <a:rPr lang="tr-TR" dirty="0">
                <a:latin typeface="+mn-lt"/>
              </a:rPr>
              <a:t>45 kişilik bir otobüste 23 yolcu erkektir. Bu otobüsteki yolcuların kaçta kaçının </a:t>
            </a:r>
            <a:r>
              <a:rPr lang="tr-TR" u="sng" dirty="0">
                <a:latin typeface="+mn-lt"/>
              </a:rPr>
              <a:t>erkek </a:t>
            </a:r>
            <a:r>
              <a:rPr lang="tr-TR" dirty="0">
                <a:latin typeface="+mn-lt"/>
              </a:rPr>
              <a:t>olduğunu kesirle ifade edin</a:t>
            </a:r>
            <a:r>
              <a:rPr lang="tr-TR" dirty="0">
                <a:solidFill>
                  <a:srgbClr val="FF0000"/>
                </a:solidFill>
              </a:rPr>
              <a:t>.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5AE0807-C028-47E2-AD76-97E09E445A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591" y="2316090"/>
            <a:ext cx="10515600" cy="4351338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r>
              <a:rPr lang="tr-TR" sz="4800" dirty="0">
                <a:solidFill>
                  <a:srgbClr val="002060"/>
                </a:solidFill>
              </a:rPr>
              <a:t>Bütünüm:</a:t>
            </a:r>
          </a:p>
          <a:p>
            <a:endParaRPr lang="tr-TR" dirty="0"/>
          </a:p>
        </p:txBody>
      </p:sp>
      <p:sp>
        <p:nvSpPr>
          <p:cNvPr id="4" name="Dikdörtgen: Köşeleri Yuvarlatılmış 3">
            <a:extLst>
              <a:ext uri="{FF2B5EF4-FFF2-40B4-BE49-F238E27FC236}">
                <a16:creationId xmlns:a16="http://schemas.microsoft.com/office/drawing/2014/main" id="{38314FC0-F548-4EFA-9BF1-09B2B593BC01}"/>
              </a:ext>
            </a:extLst>
          </p:cNvPr>
          <p:cNvSpPr/>
          <p:nvPr/>
        </p:nvSpPr>
        <p:spPr>
          <a:xfrm>
            <a:off x="2433711" y="2771335"/>
            <a:ext cx="1111347" cy="829994"/>
          </a:xfrm>
          <a:prstGeom prst="roundRect">
            <a:avLst/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6" name="Düz Bağlayıcı 5">
            <a:extLst>
              <a:ext uri="{FF2B5EF4-FFF2-40B4-BE49-F238E27FC236}">
                <a16:creationId xmlns:a16="http://schemas.microsoft.com/office/drawing/2014/main" id="{B6AD4309-CCC6-47C4-B0E2-32AFEB95E23D}"/>
              </a:ext>
            </a:extLst>
          </p:cNvPr>
          <p:cNvCxnSpPr/>
          <p:nvPr/>
        </p:nvCxnSpPr>
        <p:spPr>
          <a:xfrm>
            <a:off x="1758462" y="4107766"/>
            <a:ext cx="2363373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Dikdörtgen: Köşeleri Yuvarlatılmış 6">
            <a:extLst>
              <a:ext uri="{FF2B5EF4-FFF2-40B4-BE49-F238E27FC236}">
                <a16:creationId xmlns:a16="http://schemas.microsoft.com/office/drawing/2014/main" id="{D3F3ED4F-7B6C-4D10-B019-1E37CB9CC04C}"/>
              </a:ext>
            </a:extLst>
          </p:cNvPr>
          <p:cNvSpPr/>
          <p:nvPr/>
        </p:nvSpPr>
        <p:spPr>
          <a:xfrm>
            <a:off x="2433711" y="4598232"/>
            <a:ext cx="1111347" cy="82999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621199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474</Words>
  <Application>Microsoft Office PowerPoint</Application>
  <PresentationFormat>Geniş ekran</PresentationFormat>
  <Paragraphs>145</Paragraphs>
  <Slides>17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Teması</vt:lpstr>
      <vt:lpstr>PAY VE PAYDA ARASINDAKİ İLİŞKİYİ KAVRAMAK İÇİN ÖRNEKLER</vt:lpstr>
      <vt:lpstr>Örnek 1: Zeynep teyze 8 dilime böldüğü bir tepsi börekten 5 dilimini komşulara dağıtıyor. Dağıttığı böreğin kaçta kaçını dağıttığını kesir olarak ifade edelim.</vt:lpstr>
      <vt:lpstr>Örnek 2: Ali babasının aldığı 7 oyuncaktan 3 tanesini kardeşine veriyor. Ali oyuncakların kaçta kaçını kardeşine verdiğini kesirle ifade edelim.</vt:lpstr>
      <vt:lpstr>Örnek 3: Bir sınıfta yapılan 12 resimden 4 tanesi yarışmaya gönderilecektir. Resimlerden kaçta kaçının yarışmaya gönderildiğini kesirle yazınız.</vt:lpstr>
      <vt:lpstr>Örnek 4: Veli bahçesine aldığı 9 çam fidesinden 4 tanesi büyümemiştir. Çam fidelerinin kaçta kaçının büyümediğini kesir olarak ifade edelim.</vt:lpstr>
      <vt:lpstr>Örnek 5: Okulumuza 13 adet basketbol topu alındı. Ancak 8 tanesi kayboldu. Topların kaçta kaçının kaybolduğunu kesir olarak ifade edelim.</vt:lpstr>
      <vt:lpstr>Örnek 6: Mahallemizde 17 adet sokak lambası bulunuyor. Ama bunların 9 tanesi yanmıyor. Lambaların kaçta kaçının yanmadığını kesir olarak ifade edelim.</vt:lpstr>
      <vt:lpstr>Örnek 7: Funda 25 soruluk testin 14 sorusunu doğru cevaplıyor. Funda’nın soruların kaçta kaçını doğru yaptığını kesir olarak ifade edelim.</vt:lpstr>
      <vt:lpstr>Örnek 8: 45 kişilik bir otobüste 23 yolcu erkektir. Bu otobüsteki yolcuların kaçta kaçının erkek olduğunu kesirle ifade edin. </vt:lpstr>
      <vt:lpstr>Örnek 9: Bir hastanede 60 hastadan 30 tanesi aşı olmuştur. Buna göre bu hastanedeki hastaların kaçta kaçının aşı olduğunu kesirle ifade edin.</vt:lpstr>
      <vt:lpstr>Örnek 10: Bir doğum günü partisine 38 balon alınmış. Bu balonların 15 tanesi mavidir. Buna göre balonların kaçta kaçının mavi renkte olduğunu kesirle ifade edin.</vt:lpstr>
      <vt:lpstr>Örnek 11: 27 kişilik bir sınıfın 18 tanesi erkek geriye kalan …. tanesi kızdır. Buna göre sınıfın kaçta kaçının kız, kaçta kaçının erkek olduğunu kesirle ifade edin.</vt:lpstr>
      <vt:lpstr>Örnek 12: Çiftlikteki 45 hayvanın 26 tanesi koyun, geriye kalan …. tanesi ise inektir. Buna göre hayvanların kaçta kaçının koyun, kaçta kaçının inek olduğunu kesirle ifade edin.</vt:lpstr>
      <vt:lpstr>Örnek 13: Bir bahçedeki 25 çiçeğin 14 tanesi gül geriye kalan … tanesi papatyadır. Buna göre çiçeklerin kaçta kaçının gül, kaçta kaçının papatya olduğunu kesirle ifade edin.</vt:lpstr>
      <vt:lpstr>Örnek 14: Bir kasada bulunan 48 kilo domatesin 26 kilosu çürük geriye kalan … tanesi sağlamdır. Buna göre domateslerin kaçta kaçının sağlam, kaçta kaçının çürük olduğunu kesirle ifade edin.</vt:lpstr>
      <vt:lpstr>Örnek 15:Bir ormanda bulunan 57 ağacın 34 tanesi palamut geriye kalan … tanesi meşe ağacıdır. Buna göre ağaçların kaçta kaçının palamut, kaçta kaçının meşe olduğunu kesirle ifade edin.</vt:lpstr>
      <vt:lpstr>Örnek 16: 50 soruluk bir sınavın 25 sorusu Türkçe, geriye kalan … tanesi matematik sorusudur. Buna göre soruların kaçta kaçının Türkçe, kaçta kaçının matematik olduğunu kesirle ifade edin.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PAY VE PAYDA ARASINDAKİ İLİŞKİ</dc:title>
  <dc:creator>ssssssssss ssssss</dc:creator>
  <cp:lastModifiedBy>SERKAN DEMİR</cp:lastModifiedBy>
  <cp:revision>10</cp:revision>
  <dcterms:created xsi:type="dcterms:W3CDTF">2022-02-14T14:45:54Z</dcterms:created>
  <dcterms:modified xsi:type="dcterms:W3CDTF">2022-02-16T17:54:58Z</dcterms:modified>
</cp:coreProperties>
</file>