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11"/>
  </p:notesMasterIdLst>
  <p:sldIdLst>
    <p:sldId id="269" r:id="rId2"/>
    <p:sldId id="263" r:id="rId3"/>
    <p:sldId id="264" r:id="rId4"/>
    <p:sldId id="265" r:id="rId5"/>
    <p:sldId id="266" r:id="rId6"/>
    <p:sldId id="267" r:id="rId7"/>
    <p:sldId id="268" r:id="rId8"/>
    <p:sldId id="270" r:id="rId9"/>
    <p:sldId id="271"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6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AAD892-0B1B-4FFD-8A7B-DB7A4B4E9EB7}" type="datetimeFigureOut">
              <a:rPr lang="tr-TR" smtClean="0"/>
              <a:t>17.02.2022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E0C5E-FDF0-4B06-8212-7F7A5A4FA339}"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u="sng" kern="1200" dirty="0">
                <a:solidFill>
                  <a:schemeClr val="tx1"/>
                </a:solidFill>
                <a:latin typeface="+mn-lt"/>
                <a:ea typeface="+mn-ea"/>
                <a:cs typeface="+mn-cs"/>
              </a:rPr>
              <a:t>www.sorubak.com</a:t>
            </a:r>
            <a:endParaRPr lang="tr-TR" sz="1200" kern="1200" dirty="0">
              <a:solidFill>
                <a:schemeClr val="tx1"/>
              </a:solidFill>
              <a:latin typeface="+mn-lt"/>
              <a:ea typeface="+mn-ea"/>
              <a:cs typeface="+mn-cs"/>
            </a:endParaRPr>
          </a:p>
        </p:txBody>
      </p:sp>
      <p:sp>
        <p:nvSpPr>
          <p:cNvPr id="4" name="3 Slayt Numarası Yer Tutucusu"/>
          <p:cNvSpPr>
            <a:spLocks noGrp="1"/>
          </p:cNvSpPr>
          <p:nvPr>
            <p:ph type="sldNum" sz="quarter" idx="10"/>
          </p:nvPr>
        </p:nvSpPr>
        <p:spPr/>
        <p:txBody>
          <a:bodyPr/>
          <a:lstStyle/>
          <a:p>
            <a:fld id="{A76E0C5E-FDF0-4B06-8212-7F7A5A4FA339}"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30" name="Veri Yer Tutucusu 29"/>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7A335F6D-A62B-43B7-A7CC-F9D64D48A3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Veri Yer Tutucusu 3"/>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Veri Yer Tutucusu 3"/>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A335F6D-A62B-43B7-A7CC-F9D64D48A31E}"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Veri Yer Tutucusu 6"/>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a:t>Asıl başlık stili için tıklatın</a:t>
            </a:r>
            <a:endParaRPr kumimoji="0" lang="en-US"/>
          </a:p>
        </p:txBody>
      </p:sp>
      <p:sp>
        <p:nvSpPr>
          <p:cNvPr id="7" name="Veri Yer Tutucusu 6"/>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8" name="Slayt Numarası Yer Tutucusu 7"/>
          <p:cNvSpPr>
            <a:spLocks noGrp="1"/>
          </p:cNvSpPr>
          <p:nvPr>
            <p:ph type="sldNum" sz="quarter" idx="11"/>
          </p:nvPr>
        </p:nvSpPr>
        <p:spPr/>
        <p:txBody>
          <a:bodyPr/>
          <a:lstStyle/>
          <a:p>
            <a:fld id="{7A335F6D-A62B-43B7-A7CC-F9D64D48A31E}" type="slidenum">
              <a:rPr lang="tr-TR" smtClean="0"/>
              <a:pPr/>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Veri Yer Tutucusu 4"/>
          <p:cNvSpPr>
            <a:spLocks noGrp="1"/>
          </p:cNvSpPr>
          <p:nvPr>
            <p:ph type="dt" sz="half" idx="10"/>
          </p:nvPr>
        </p:nvSpPr>
        <p:spPr/>
        <p:txBody>
          <a:bodyPr/>
          <a:lstStyle/>
          <a:p>
            <a:fld id="{FD6B9E8C-0E68-403A-B676-50E91779498E}" type="datetimeFigureOut">
              <a:rPr lang="tr-TR" smtClean="0"/>
              <a:pPr/>
              <a:t>17.02.2022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FD6B9E8C-0E68-403A-B676-50E91779498E}" type="datetimeFigureOut">
              <a:rPr lang="tr-TR" smtClean="0"/>
              <a:pPr/>
              <a:t>17.02.2022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A335F6D-A62B-43B7-A7CC-F9D64D48A31E}" type="slidenum">
              <a:rPr lang="tr-TR" smtClean="0"/>
              <a:pPr/>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800">
        <p:circle/>
        <p:sndAc>
          <p:stSnd>
            <p:snd r:embed="rId1" name="breeze.wav"/>
          </p:stSnd>
        </p:sndAc>
      </p:transition>
    </mc:Choice>
    <mc:Fallback xmlns="">
      <p:transition spd="slow">
        <p:circle/>
        <p:sndAc>
          <p:stSnd>
            <p:snd r:embed="rId3" name="breeze.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0.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FD6B9E8C-0E68-403A-B676-50E91779498E}" type="datetimeFigureOut">
              <a:rPr lang="tr-TR" smtClean="0"/>
              <a:pPr/>
              <a:t>17.02.2022</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A335F6D-A62B-43B7-A7CC-F9D64D48A31E}"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mc:AlternateContent xmlns:mc="http://schemas.openxmlformats.org/markup-compatibility/2006" xmlns:p14="http://schemas.microsoft.com/office/powerpoint/2010/main">
    <mc:Choice Requires="p14">
      <p:transition spd="slow" p14:dur="800">
        <p:circle/>
        <p:sndAc>
          <p:stSnd>
            <p:snd r:embed="rId13" name="breeze.wav"/>
          </p:stSnd>
        </p:sndAc>
      </p:transition>
    </mc:Choice>
    <mc:Fallback xmlns="">
      <p:transition spd="slow">
        <p:circle/>
        <p:sndAc>
          <p:stSnd>
            <p:snd r:embed="rId14" name="breeze.wav"/>
          </p:stSnd>
        </p:sndAc>
      </p:transition>
    </mc:Fallback>
  </mc:AlternateConten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audio" Target="../media/audio10.wav"/></Relationships>
</file>

<file path=ppt/slides/_rels/slide2.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a:xfrm>
            <a:off x="395536" y="1340768"/>
            <a:ext cx="8219256" cy="5141168"/>
          </a:xfrm>
        </p:spPr>
        <p:txBody>
          <a:bodyPr>
            <a:normAutofit/>
          </a:bodyPr>
          <a:lstStyle/>
          <a:p>
            <a:pPr algn="ctr"/>
            <a:r>
              <a:rPr lang="tr-TR" dirty="0"/>
              <a:t>Paragraf, bir duyguyu, bir düşünceyi, bir isteği, bir durumu, bir öneriyi, olayın bir yönünü, yalnızca bir yönüyle anlatım tekniklerin­den ve düşünceyi geliştirme yollarından yararlanarak anlatan yazı türüdür. Kelimeler </a:t>
            </a:r>
            <a:r>
              <a:rPr lang="tr-TR" u="sng" dirty="0"/>
              <a:t>cümleleri</a:t>
            </a:r>
            <a:r>
              <a:rPr lang="tr-TR" dirty="0"/>
              <a:t>, cümleler paragrafları, paragraflar da yazıları oluşturur. Paragraf bir yazının küçültülmüş bir örneğidir. Bu yönüyle yapı bakımından bir yazıya benzer.</a:t>
            </a:r>
          </a:p>
          <a:p>
            <a:endParaRPr lang="tr-TR" dirty="0"/>
          </a:p>
        </p:txBody>
      </p:sp>
      <p:sp>
        <p:nvSpPr>
          <p:cNvPr id="9217" name="Rectangle 1"/>
          <p:cNvSpPr>
            <a:spLocks noChangeArrowheads="1"/>
          </p:cNvSpPr>
          <p:nvPr/>
        </p:nvSpPr>
        <p:spPr bwMode="auto">
          <a:xfrm>
            <a:off x="0" y="97795"/>
            <a:ext cx="1314784"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sng" strike="noStrike" cap="none" normalizeH="0" baseline="0" dirty="0">
                <a:ln>
                  <a:noFill/>
                </a:ln>
                <a:solidFill>
                  <a:srgbClr val="0070C0"/>
                </a:solidFill>
                <a:effectLst/>
                <a:latin typeface="Comic Sans MS" pitchFamily="66" charset="0"/>
                <a:ea typeface="Calibri" pitchFamily="34" charset="0"/>
                <a:cs typeface="Times New Roman" pitchFamily="18" charset="0"/>
              </a:rPr>
              <a:t>www.sorubak.com</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59402029"/>
      </p:ext>
    </p:extLst>
  </p:cSld>
  <p:clrMapOvr>
    <a:masterClrMapping/>
  </p:clrMapOvr>
  <mc:AlternateContent xmlns:mc="http://schemas.openxmlformats.org/markup-compatibility/2006" xmlns:p14="http://schemas.microsoft.com/office/powerpoint/2010/main">
    <mc:Choice Requires="p14">
      <p:transition spd="slow" p14:dur="1600">
        <p14:gallery dir="l"/>
        <p:sndAc>
          <p:stSnd>
            <p:snd r:embed="rId3" name="breeze.wav"/>
          </p:stSnd>
        </p:sndAc>
      </p:transition>
    </mc:Choice>
    <mc:Fallback xmlns="">
      <p:transition spd="slow">
        <p:fade/>
        <p:sndAc>
          <p:stSnd>
            <p:snd r:embed="rId4" name="breeze.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a:xfrm>
            <a:off x="107504" y="1556792"/>
            <a:ext cx="7467600" cy="4525963"/>
          </a:xfrm>
        </p:spPr>
        <p:txBody>
          <a:bodyPr/>
          <a:lstStyle/>
          <a:p>
            <a:pPr algn="r"/>
            <a:r>
              <a:rPr lang="tr-TR" dirty="0"/>
              <a:t>Yardımcı düşünce, paragraflarda bulunan ve ana düşünceye yardımcı olan düşünce şekilleridir. Savunulan veya bahsedilen konuyu destekleyen düşünce türleridir.</a:t>
            </a:r>
          </a:p>
        </p:txBody>
      </p:sp>
    </p:spTree>
    <p:extLst>
      <p:ext uri="{BB962C8B-B14F-4D97-AF65-F5344CB8AC3E}">
        <p14:creationId xmlns:p14="http://schemas.microsoft.com/office/powerpoint/2010/main" val="1845474833"/>
      </p:ext>
    </p:extLst>
  </p:cSld>
  <p:clrMapOvr>
    <a:masterClrMapping/>
  </p:clrMapOvr>
  <mc:AlternateContent xmlns:mc="http://schemas.openxmlformats.org/markup-compatibility/2006" xmlns:p14="http://schemas.microsoft.com/office/powerpoint/2010/main">
    <mc:Choice Requires="p14">
      <p:transition spd="slow" p14:dur="2000">
        <p14:prism isContent="1"/>
        <p:sndAc>
          <p:stSnd>
            <p:snd r:embed="rId2" name="breeze.wav"/>
          </p:stSnd>
        </p:sndAc>
      </p:transition>
    </mc:Choice>
    <mc:Fallback xmlns="">
      <p:transition spd="slow">
        <p:fade/>
        <p:sndAc>
          <p:stSnd>
            <p:snd r:embed="rId3" name="breeze.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 Nedir?</a:t>
            </a:r>
            <a:endParaRPr lang="tr-TR" dirty="0"/>
          </a:p>
        </p:txBody>
      </p:sp>
      <p:sp>
        <p:nvSpPr>
          <p:cNvPr id="3" name="İçerik Yer Tutucusu 2"/>
          <p:cNvSpPr>
            <a:spLocks noGrp="1"/>
          </p:cNvSpPr>
          <p:nvPr>
            <p:ph idx="1"/>
          </p:nvPr>
        </p:nvSpPr>
        <p:spPr/>
        <p:txBody>
          <a:bodyPr>
            <a:normAutofit fontScale="92500" lnSpcReduction="20000"/>
          </a:bodyPr>
          <a:lstStyle/>
          <a:p>
            <a:pPr algn="ctr"/>
            <a:r>
              <a:rPr lang="tr-TR" b="1" dirty="0"/>
              <a:t>Yardımcı Düşünce Nedir?</a:t>
            </a:r>
            <a:br>
              <a:rPr lang="tr-TR" dirty="0"/>
            </a:br>
            <a:br>
              <a:rPr lang="tr-TR" dirty="0"/>
            </a:br>
            <a:r>
              <a:rPr lang="tr-TR" dirty="0"/>
              <a:t>Paragraflar yazıları oluşturan bölümlerdir. Herhangi bir konu hakkında paragraflar oluşturulur. Paragraflarda bazı düşünceler hakkında bilgi verilir. Yazı içerisinde ele alınan konu hakkında ana düşünceler yer alır. Bu düşünceler konu hakkında kesin bilgi verir. Yazı içerisinde bulunan ana fikirlere yardımcı olan bazı düşünceler bulunur. Bu düşüncelere yardımcı düşünce denir.</a:t>
            </a:r>
          </a:p>
        </p:txBody>
      </p:sp>
    </p:spTree>
    <p:extLst>
      <p:ext uri="{BB962C8B-B14F-4D97-AF65-F5344CB8AC3E}">
        <p14:creationId xmlns:p14="http://schemas.microsoft.com/office/powerpoint/2010/main" val="3334344859"/>
      </p:ext>
    </p:extLst>
  </p:cSld>
  <p:clrMapOvr>
    <a:masterClrMapping/>
  </p:clrMapOvr>
  <mc:AlternateContent xmlns:mc="http://schemas.openxmlformats.org/markup-compatibility/2006" xmlns:p14="http://schemas.microsoft.com/office/powerpoint/2010/main">
    <mc:Choice Requires="p14">
      <p:transition spd="slow" p14:dur="1600">
        <p14:gallery dir="l"/>
        <p:sndAc>
          <p:stSnd>
            <p:snd r:embed="rId2" name="breeze.wav"/>
          </p:stSnd>
        </p:sndAc>
      </p:transition>
    </mc:Choice>
    <mc:Fallback xmlns="">
      <p:transition spd="slow">
        <p:fade/>
        <p:sndAc>
          <p:stSnd>
            <p:snd r:embed="rId3" name="breeze.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 Nedir?</a:t>
            </a:r>
            <a:endParaRPr lang="tr-TR" dirty="0"/>
          </a:p>
        </p:txBody>
      </p:sp>
      <p:sp>
        <p:nvSpPr>
          <p:cNvPr id="3" name="İçerik Yer Tutucusu 2"/>
          <p:cNvSpPr>
            <a:spLocks noGrp="1"/>
          </p:cNvSpPr>
          <p:nvPr>
            <p:ph idx="1"/>
          </p:nvPr>
        </p:nvSpPr>
        <p:spPr/>
        <p:txBody>
          <a:bodyPr>
            <a:normAutofit fontScale="92500"/>
          </a:bodyPr>
          <a:lstStyle/>
          <a:p>
            <a:r>
              <a:rPr lang="tr-TR" dirty="0"/>
              <a:t>Yardımcı düşünceler herhangi bir konu içerisinde bulunan fikre yardımcı olan düşüncelerdir. Ele alınan konular bu yardımcı düşüncelerle daha fazla ön plana çıkartılır. Ön plana çıkarılan bu düşünceler yardımcı düşünceler sayesinde ortaya çıkarılır. Yardımcı düşünceler her paragrafta yer alan düşüncelerdir. Paragraflarda bu farklı düşünceler yazı hakkında daha detaylı bilgiler verir.</a:t>
            </a:r>
          </a:p>
        </p:txBody>
      </p:sp>
    </p:spTree>
    <p:extLst>
      <p:ext uri="{BB962C8B-B14F-4D97-AF65-F5344CB8AC3E}">
        <p14:creationId xmlns:p14="http://schemas.microsoft.com/office/powerpoint/2010/main" val="3212223299"/>
      </p:ext>
    </p:extLst>
  </p:cSld>
  <p:clrMapOvr>
    <a:masterClrMapping/>
  </p:clrMapOvr>
  <mc:AlternateContent xmlns:mc="http://schemas.openxmlformats.org/markup-compatibility/2006" xmlns:p14="http://schemas.microsoft.com/office/powerpoint/2010/main">
    <mc:Choice Requires="p14">
      <p:transition spd="med" p14:dur="700">
        <p:fade/>
        <p:sndAc>
          <p:stSnd>
            <p:snd r:embed="rId2" name="breeze.wav"/>
          </p:stSnd>
        </p:sndAc>
      </p:transition>
    </mc:Choice>
    <mc:Fallback xmlns="">
      <p:transition spd="med">
        <p:fade/>
        <p:sndAc>
          <p:stSnd>
            <p:snd r:embed="rId3" name="breeze.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Paragrafta Yardımcı Düşünce Nerede Yer Alır?</a:t>
            </a:r>
            <a:endParaRPr lang="tr-TR" dirty="0"/>
          </a:p>
        </p:txBody>
      </p:sp>
      <p:sp>
        <p:nvSpPr>
          <p:cNvPr id="3" name="İçerik Yer Tutucusu 2"/>
          <p:cNvSpPr>
            <a:spLocks noGrp="1"/>
          </p:cNvSpPr>
          <p:nvPr>
            <p:ph idx="1"/>
          </p:nvPr>
        </p:nvSpPr>
        <p:spPr/>
        <p:txBody>
          <a:bodyPr/>
          <a:lstStyle/>
          <a:p>
            <a:pPr algn="r"/>
            <a:r>
              <a:rPr lang="tr-TR" dirty="0"/>
              <a:t>Paragraf içerisinde yer alan yardımcı düşünce pek çok kişi tarafından merak edilir. Yardımcı düşüncenin yazı içerisinde neyi ifade ettiği araştırılan konulardan biridir. Genellikle ele alınan konular hakkında yardımcı olan düşüncelerdir.</a:t>
            </a:r>
          </a:p>
        </p:txBody>
      </p:sp>
    </p:spTree>
    <p:extLst>
      <p:ext uri="{BB962C8B-B14F-4D97-AF65-F5344CB8AC3E}">
        <p14:creationId xmlns:p14="http://schemas.microsoft.com/office/powerpoint/2010/main" val="3509324254"/>
      </p:ext>
    </p:extLst>
  </p:cSld>
  <p:clrMapOvr>
    <a:masterClrMapping/>
  </p:clrMapOvr>
  <p:transition spd="slow">
    <p:cover/>
    <p:sndAc>
      <p:stSnd>
        <p:snd r:embed="rId2" name="breeze.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Paragrafta Yardımcı Düşünce Nerede Yer Alır?</a:t>
            </a:r>
            <a:endParaRPr lang="tr-TR" dirty="0"/>
          </a:p>
        </p:txBody>
      </p:sp>
      <p:sp>
        <p:nvSpPr>
          <p:cNvPr id="3" name="İçerik Yer Tutucusu 2"/>
          <p:cNvSpPr>
            <a:spLocks noGrp="1"/>
          </p:cNvSpPr>
          <p:nvPr>
            <p:ph idx="1"/>
          </p:nvPr>
        </p:nvSpPr>
        <p:spPr>
          <a:xfrm>
            <a:off x="457200" y="1412776"/>
            <a:ext cx="7643192" cy="4713387"/>
          </a:xfrm>
        </p:spPr>
        <p:txBody>
          <a:bodyPr>
            <a:normAutofit lnSpcReduction="10000"/>
          </a:bodyPr>
          <a:lstStyle/>
          <a:p>
            <a:pPr algn="ctr"/>
            <a:r>
              <a:rPr lang="tr-TR" dirty="0"/>
              <a:t>Ele alınan konuları ve verilmek istenen mesajı belirtmek adına yardımcı olan düşüncelerdir. Bu düşünceler her zaman ana fikirleri destekler ve yardımcı olur. Her yazının bilindiği üzere bir ana fikri bulunur. Bu ana fikir dışında yardımcı düşünceler de bulunur. Ana düşünceleri desteklemek adına yazı içerisinde yardımcı düşünceler bulunur. Yardımcı düşünceler genellikle yazının her bölgesinde geçebilen düşüncelerdir.</a:t>
            </a:r>
          </a:p>
        </p:txBody>
      </p:sp>
    </p:spTree>
    <p:extLst>
      <p:ext uri="{BB962C8B-B14F-4D97-AF65-F5344CB8AC3E}">
        <p14:creationId xmlns:p14="http://schemas.microsoft.com/office/powerpoint/2010/main" val="3623087903"/>
      </p:ext>
    </p:extLst>
  </p:cSld>
  <p:clrMapOvr>
    <a:masterClrMapping/>
  </p:clrMapOvr>
  <mc:AlternateContent xmlns:mc="http://schemas.openxmlformats.org/markup-compatibility/2006" xmlns:p14="http://schemas.microsoft.com/office/powerpoint/2010/main">
    <mc:Choice Requires="p14">
      <p:transition spd="slow" p14:dur="1500">
        <p:split orient="vert"/>
        <p:sndAc>
          <p:stSnd>
            <p:snd r:embed="rId2" name="breeze.wav"/>
          </p:stSnd>
        </p:sndAc>
      </p:transition>
    </mc:Choice>
    <mc:Fallback xmlns="">
      <p:transition spd="slow">
        <p:split orient="vert"/>
        <p:sndAc>
          <p:stSnd>
            <p:snd r:embed="rId3" name="breeze.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Yardımcı Düşünce;</a:t>
            </a:r>
            <a:endParaRPr lang="tr-TR" dirty="0"/>
          </a:p>
        </p:txBody>
      </p:sp>
      <p:sp>
        <p:nvSpPr>
          <p:cNvPr id="3" name="İçerik Yer Tutucusu 2"/>
          <p:cNvSpPr>
            <a:spLocks noGrp="1"/>
          </p:cNvSpPr>
          <p:nvPr>
            <p:ph idx="1"/>
          </p:nvPr>
        </p:nvSpPr>
        <p:spPr/>
        <p:txBody>
          <a:bodyPr>
            <a:normAutofit/>
          </a:bodyPr>
          <a:lstStyle/>
          <a:p>
            <a:pPr algn="ctr"/>
            <a:r>
              <a:rPr lang="tr-TR" dirty="0"/>
              <a:t>Ana düşünceyi destekleyen, çeşitli yönlerden açıklayıp güçlendiren düşüncelerdir.</a:t>
            </a:r>
          </a:p>
          <a:p>
            <a:pPr algn="ctr"/>
            <a:r>
              <a:rPr lang="tr-TR" dirty="0"/>
              <a:t>Yardımcı düşünceler, konunun çerçevesinin çizilmesine ve genişletilmesine yardım eden yan yargılardır.</a:t>
            </a:r>
          </a:p>
          <a:p>
            <a:pPr algn="ctr"/>
            <a:r>
              <a:rPr lang="tr-TR" dirty="0"/>
              <a:t>Yardımcı düşünceler birden fazla olur.</a:t>
            </a:r>
          </a:p>
          <a:p>
            <a:pPr algn="ctr"/>
            <a:r>
              <a:rPr lang="tr-TR" dirty="0"/>
              <a:t>Yardımcı düşünceler ayrıntılarla ilgilidir.</a:t>
            </a:r>
          </a:p>
        </p:txBody>
      </p:sp>
    </p:spTree>
    <p:extLst>
      <p:ext uri="{BB962C8B-B14F-4D97-AF65-F5344CB8AC3E}">
        <p14:creationId xmlns:p14="http://schemas.microsoft.com/office/powerpoint/2010/main" val="2714191072"/>
      </p:ext>
    </p:extLst>
  </p:cSld>
  <p:clrMapOvr>
    <a:masterClrMapping/>
  </p:clrMapOvr>
  <mc:AlternateContent xmlns:mc="http://schemas.openxmlformats.org/markup-compatibility/2006" xmlns:p14="http://schemas.microsoft.com/office/powerpoint/2010/main">
    <mc:Choice Requires="p14">
      <p:transition spd="slow" p14:dur="2000">
        <p14:prism isContent="1"/>
        <p:sndAc>
          <p:stSnd>
            <p:snd r:embed="rId2" name="breeze.wav"/>
          </p:stSnd>
        </p:sndAc>
      </p:transition>
    </mc:Choice>
    <mc:Fallback xmlns="">
      <p:transition spd="slow">
        <p:fade/>
        <p:sndAc>
          <p:stSnd>
            <p:snd r:embed="rId3" name="breeze.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62500" lnSpcReduction="20000"/>
          </a:bodyPr>
          <a:lstStyle/>
          <a:p>
            <a:pPr fontAlgn="base"/>
            <a:r>
              <a:rPr lang="tr-TR" dirty="0"/>
              <a:t>Sahnenin tozunu ilk yuttuğunda çocuk denecek yaşlardaydı ve o günden bu yana inmedi sahneden. Oyunculuk dışında oyun yazarlığı, yönetmenlik, çevirmenlik gibi uğraşlarla da ilgilendi. Tiyatro dünyamızın en kıdemlilerinden, en renkli kişiliklerinden biri olan, seyircisiyle müthiş bir iletişim kurabilen bu yetenekli sanatçının ilgi alanı tiyatroyla da sınırlı kalmıyor. Güncel konular üzerine yazdığı yazılarıyla, düşüncelerini, eleştirilerini okurlarla paylaşıyor. O, aynı zamanda bir konuşma, bir anlatım ustası; anlatanla dinleyeni, oyuncuyla seyirciyi bir araya getiren bir usta.</a:t>
            </a:r>
          </a:p>
          <a:p>
            <a:pPr fontAlgn="base"/>
            <a:r>
              <a:rPr lang="tr-TR" b="1" dirty="0"/>
              <a:t>Bu parçaya göre söz konusu sanatçıyla ilgili olarak aşağıdaki yargılardan hangisine </a:t>
            </a:r>
            <a:r>
              <a:rPr lang="tr-TR" b="1" u="sng" dirty="0"/>
              <a:t>ulaşılamaz</a:t>
            </a:r>
            <a:r>
              <a:rPr lang="tr-TR" b="1" dirty="0"/>
              <a:t>?</a:t>
            </a:r>
            <a:br>
              <a:rPr lang="tr-TR" dirty="0"/>
            </a:br>
            <a:r>
              <a:rPr lang="tr-TR" dirty="0"/>
              <a:t>A) Okuru incitici konuları işlemekten kaçınır</a:t>
            </a:r>
            <a:br>
              <a:rPr lang="tr-TR" dirty="0"/>
            </a:br>
            <a:r>
              <a:rPr lang="tr-TR" dirty="0"/>
              <a:t>B) İzleyicisini etkiler, onlarla bütünleşir.</a:t>
            </a:r>
            <a:br>
              <a:rPr lang="tr-TR" dirty="0"/>
            </a:br>
            <a:r>
              <a:rPr lang="tr-TR" dirty="0"/>
              <a:t>C) Dilin olanaklarından çok iyi yararlanır.</a:t>
            </a:r>
            <a:br>
              <a:rPr lang="tr-TR" dirty="0"/>
            </a:br>
            <a:r>
              <a:rPr lang="tr-TR" dirty="0"/>
              <a:t>D) Oyunculuk dışındaki işlerle de ilgilenir.</a:t>
            </a:r>
            <a:br>
              <a:rPr lang="tr-TR" dirty="0"/>
            </a:br>
            <a:r>
              <a:rPr lang="tr-TR" dirty="0"/>
              <a:t>E) Mesleğinde çok başarılıdır.</a:t>
            </a:r>
          </a:p>
          <a:p>
            <a:pPr fontAlgn="base"/>
            <a:endParaRPr lang="tr-TR" b="1" dirty="0"/>
          </a:p>
          <a:p>
            <a:pPr fontAlgn="base"/>
            <a:endParaRPr lang="tr-TR" b="1" dirty="0"/>
          </a:p>
          <a:p>
            <a:pPr fontAlgn="base"/>
            <a:endParaRPr lang="tr-TR" dirty="0"/>
          </a:p>
        </p:txBody>
      </p:sp>
    </p:spTree>
    <p:extLst>
      <p:ext uri="{BB962C8B-B14F-4D97-AF65-F5344CB8AC3E}">
        <p14:creationId xmlns:p14="http://schemas.microsoft.com/office/powerpoint/2010/main" val="3050069441"/>
      </p:ext>
    </p:extLst>
  </p:cSld>
  <p:clrMapOvr>
    <a:masterClrMapping/>
  </p:clrMapOvr>
  <mc:AlternateContent xmlns:mc="http://schemas.openxmlformats.org/markup-compatibility/2006" xmlns:p14="http://schemas.microsoft.com/office/powerpoint/2010/main">
    <mc:Choice Requires="p14">
      <p:transition spd="slow" p14:dur="1200">
        <p:dissolve/>
        <p:sndAc>
          <p:stSnd>
            <p:snd r:embed="rId2" name="breeze.wav"/>
          </p:stSnd>
        </p:sndAc>
      </p:transition>
    </mc:Choice>
    <mc:Fallback xmlns="">
      <p:transition spd="slow">
        <p:dissolve/>
        <p:sndAc>
          <p:stSnd>
            <p:snd r:embed="rId3" name="breeze.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70000" lnSpcReduction="20000"/>
          </a:bodyPr>
          <a:lstStyle/>
          <a:p>
            <a:pPr fontAlgn="base"/>
            <a:r>
              <a:rPr lang="tr-TR" b="1" dirty="0"/>
              <a:t>Çözüm:</a:t>
            </a:r>
            <a:br>
              <a:rPr lang="tr-TR" dirty="0"/>
            </a:br>
            <a:r>
              <a:rPr lang="tr-TR" dirty="0"/>
              <a:t>B’deki; “izleyicisini etkileme, onlarla bütünleşme”, “seyircisiyle müthiş bir iletişim kurabilme”</a:t>
            </a:r>
          </a:p>
          <a:p>
            <a:pPr fontAlgn="base"/>
            <a:r>
              <a:rPr lang="tr-TR" dirty="0"/>
              <a:t>C’deki; “Dilin olanaklarından yararlanma”, “bir konuşma, bir anlatım ustası”</a:t>
            </a:r>
          </a:p>
          <a:p>
            <a:pPr fontAlgn="base"/>
            <a:r>
              <a:rPr lang="tr-TR" dirty="0"/>
              <a:t>D’deki; “Oyunculuk dışındaki işlerle de ilgilenme”, “yönetmenlik, oyun’ yazarlığı, çevirmenlik gibi işlerle de ilgilendi.” “Güncel konular üzerine yazdığı yazılar…”</a:t>
            </a:r>
          </a:p>
          <a:p>
            <a:pPr fontAlgn="base"/>
            <a:r>
              <a:rPr lang="tr-TR" dirty="0"/>
              <a:t>E’deki; “Mesleğinde çok başarılı olma”, “Çocukluğundan bu yana sahneden inmedi.”, “Tiyatro dünyamızın kıdemlilerinden…” ifadelerinden anlaşılmaktadır.</a:t>
            </a:r>
          </a:p>
          <a:p>
            <a:pPr fontAlgn="base"/>
            <a:r>
              <a:rPr lang="tr-TR" dirty="0"/>
              <a:t>A’da belirtilen “okuru incitici konuları işlemekten kaçındığına dair hiçbir şey söylenmemiştir. Doğru Seçenek A</a:t>
            </a:r>
          </a:p>
        </p:txBody>
      </p:sp>
    </p:spTree>
    <p:extLst>
      <p:ext uri="{BB962C8B-B14F-4D97-AF65-F5344CB8AC3E}">
        <p14:creationId xmlns:p14="http://schemas.microsoft.com/office/powerpoint/2010/main" val="1907350502"/>
      </p:ext>
    </p:extLst>
  </p:cSld>
  <p:clrMapOvr>
    <a:masterClrMapping/>
  </p:clrMapOvr>
  <p:transition spd="slow">
    <p:pull/>
    <p:sndAc>
      <p:stSnd>
        <p:snd r:embed="rId2" name="breeze.wav"/>
      </p:stSnd>
    </p:sndAc>
  </p:transition>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knik">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87</TotalTime>
  <Words>614</Words>
  <Application>Microsoft Office PowerPoint</Application>
  <PresentationFormat>Ekran Gösterisi (4:3)</PresentationFormat>
  <Paragraphs>28</Paragraphs>
  <Slides>9</Slides>
  <Notes>1</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9</vt:i4>
      </vt:variant>
    </vt:vector>
  </HeadingPairs>
  <TitlesOfParts>
    <vt:vector size="15" baseType="lpstr">
      <vt:lpstr>Arial</vt:lpstr>
      <vt:lpstr>Calibri</vt:lpstr>
      <vt:lpstr>Comic Sans MS</vt:lpstr>
      <vt:lpstr>Franklin Gothic Book</vt:lpstr>
      <vt:lpstr>Wingdings 2</vt:lpstr>
      <vt:lpstr>Teknik</vt:lpstr>
      <vt:lpstr>Yardımcı Düşünce;</vt:lpstr>
      <vt:lpstr>Yardımcı Düşünce;</vt:lpstr>
      <vt:lpstr>Yardımcı Düşünce Nedir?</vt:lpstr>
      <vt:lpstr>Yardımcı Düşünce Nedir?</vt:lpstr>
      <vt:lpstr>Paragrafta Yardımcı Düşünce Nerede Yer Alır?</vt:lpstr>
      <vt:lpstr>Paragrafta Yardımcı Düşünce Nerede Yer Alır?</vt:lpstr>
      <vt:lpstr>Yardımcı Düşünce;</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Yaren</dc:creator>
  <cp:lastModifiedBy>SERKAN DEMİR</cp:lastModifiedBy>
  <cp:revision>13</cp:revision>
  <dcterms:created xsi:type="dcterms:W3CDTF">2021-05-12T18:38:08Z</dcterms:created>
  <dcterms:modified xsi:type="dcterms:W3CDTF">2022-02-17T10:53:20Z</dcterms:modified>
</cp:coreProperties>
</file>