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305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2" r:id="rId46"/>
    <p:sldId id="303" r:id="rId47"/>
    <p:sldId id="304" r:id="rId4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7945F53-E33C-4733-B46E-B6229D83E864}" type="datetimeFigureOut">
              <a:rPr lang="tr-TR" smtClean="0"/>
              <a:pPr/>
              <a:t>23.11.2021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103A58-44CA-40A3-9FA5-E1D9E77B1004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7854696" cy="2571768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tr-TR" sz="4800" dirty="0">
                <a:latin typeface="TTKB Dik Temel Abece" pitchFamily="2" charset="-94"/>
              </a:rPr>
              <a:t>“t, T” SESİ </a:t>
            </a:r>
          </a:p>
          <a:p>
            <a:pPr algn="ctr"/>
            <a:r>
              <a:rPr lang="tr-TR" sz="4800" dirty="0">
                <a:latin typeface="TTKB Dik Temel Abece" pitchFamily="2" charset="-94"/>
              </a:rPr>
              <a:t>HECE , KELİME VE CÜMLELER</a:t>
            </a:r>
          </a:p>
          <a:p>
            <a:pPr algn="ctr"/>
            <a:endParaRPr lang="tr-TR" sz="4800" dirty="0">
              <a:latin typeface="TTKB Dik Temel Abece" pitchFamily="2" charset="-94"/>
            </a:endParaRPr>
          </a:p>
          <a:p>
            <a:pPr algn="ctr"/>
            <a:r>
              <a:rPr lang="tr-TR" sz="4800">
                <a:latin typeface="TTKB Dik Temel Abece" pitchFamily="2" charset="-94"/>
                <a:hlinkClick r:id="rId2"/>
              </a:rPr>
              <a:t>https://www.sorubak.com/</a:t>
            </a:r>
            <a:r>
              <a:rPr lang="tr-TR" sz="4800">
                <a:latin typeface="TTKB Dik Temel Abece" pitchFamily="2" charset="-94"/>
              </a:rPr>
              <a:t> </a:t>
            </a:r>
            <a:endParaRPr lang="tr-TR" sz="4800" dirty="0">
              <a:latin typeface="TTKB Dik Temel Abece" pitchFamily="2" charset="-9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ti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i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to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o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tu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u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7854696" cy="2571768"/>
          </a:xfrm>
        </p:spPr>
        <p:txBody>
          <a:bodyPr>
            <a:noAutofit/>
          </a:bodyPr>
          <a:lstStyle/>
          <a:p>
            <a:pPr algn="ctr"/>
            <a:r>
              <a:rPr lang="tr-TR" sz="13800" dirty="0">
                <a:latin typeface="TTKB Dik Temel Abece" pitchFamily="2" charset="-94"/>
              </a:rPr>
              <a:t>KELİMELER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et</a:t>
            </a:r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li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li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al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al</a:t>
            </a:r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ta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ot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ot</a:t>
            </a:r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ta</a:t>
            </a:r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ne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tak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tat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7854696" cy="2571768"/>
          </a:xfrm>
        </p:spPr>
        <p:txBody>
          <a:bodyPr>
            <a:noAutofit/>
          </a:bodyPr>
          <a:lstStyle/>
          <a:p>
            <a:pPr algn="ctr"/>
            <a:r>
              <a:rPr lang="tr-TR" sz="16600" dirty="0">
                <a:latin typeface="TTKB Dik Temel Abece" pitchFamily="2" charset="-94"/>
              </a:rPr>
              <a:t>HECELER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o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chemeClr val="bg1"/>
                </a:solidFill>
                <a:latin typeface="TTKB Dik Temel Abece" pitchFamily="2" charset="-94"/>
              </a:rPr>
              <a:t>o</a:t>
            </a:r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tu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tu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tu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tut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tut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tut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tat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tek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tek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me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me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A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ta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ta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la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 err="1">
                <a:solidFill>
                  <a:schemeClr val="bg1"/>
                </a:solidFill>
                <a:latin typeface="TTKB Dik Temel Abece" pitchFamily="2" charset="-94"/>
              </a:rPr>
              <a:t>lat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Ta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an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an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lat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lat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le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 err="1">
                <a:solidFill>
                  <a:schemeClr val="bg1"/>
                </a:solidFill>
                <a:latin typeface="TTKB Dik Temel Abece" pitchFamily="2" charset="-94"/>
              </a:rPr>
              <a:t>let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at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let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let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te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3214678" y="3286124"/>
            <a:ext cx="3143272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tem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m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Mel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857488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Mel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tem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tem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li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2857488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 err="1">
                <a:solidFill>
                  <a:schemeClr val="bg1"/>
                </a:solidFill>
                <a:latin typeface="TTKB Dik Temel Abece" pitchFamily="2" charset="-94"/>
              </a:rPr>
              <a:t>lit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ki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857488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ki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lit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lit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ku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2857488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ku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tu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tu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tak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tak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tak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la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to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to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ka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ka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Ut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Ut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ku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ku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te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tek</a:t>
            </a:r>
            <a:endParaRPr lang="tr-TR" sz="6600" b="1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k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e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tek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FF0000"/>
                </a:solidFill>
                <a:latin typeface="TTKB Dik Temel Abece" pitchFamily="2" charset="-94"/>
              </a:rPr>
              <a:t>tek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u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u</a:t>
            </a:r>
            <a:r>
              <a:rPr lang="tr-TR" sz="6600" b="1" dirty="0">
                <a:solidFill>
                  <a:srgbClr val="00B0F0"/>
                </a:solidFill>
                <a:latin typeface="TTKB Dik Temel Abece" pitchFamily="2" charset="-94"/>
              </a:rPr>
              <a:t>nut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8 8-Nokta Yıldız"/>
          <p:cNvSpPr/>
          <p:nvPr/>
        </p:nvSpPr>
        <p:spPr>
          <a:xfrm>
            <a:off x="3786182" y="928670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00B0F0"/>
                </a:solidFill>
                <a:latin typeface="TTKB Dik Temel Abece" pitchFamily="2" charset="-94"/>
              </a:rPr>
              <a:t>nut</a:t>
            </a:r>
            <a:endParaRPr lang="tr-TR" sz="6600" dirty="0">
              <a:solidFill>
                <a:srgbClr val="00B0F0"/>
              </a:solidFill>
              <a:latin typeface="TTKB Dik Temel Abece" pitchFamily="2" charset="-94"/>
            </a:endParaRPr>
          </a:p>
        </p:txBody>
      </p:sp>
      <p:cxnSp>
        <p:nvCxnSpPr>
          <p:cNvPr id="13" name="12 Düz Ok Bağlayıcısı"/>
          <p:cNvCxnSpPr>
            <a:endCxn id="7" idx="6"/>
          </p:cNvCxnSpPr>
          <p:nvPr/>
        </p:nvCxnSpPr>
        <p:spPr>
          <a:xfrm rot="16200000" flipH="1">
            <a:off x="4518422" y="3018231"/>
            <a:ext cx="500065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at</a:t>
            </a:r>
            <a:r>
              <a:rPr lang="tr-TR" sz="6600" b="1" dirty="0">
                <a:solidFill>
                  <a:srgbClr val="00B0F0"/>
                </a:solidFill>
                <a:latin typeface="TTKB Dik Temel Abece" pitchFamily="2" charset="-94"/>
              </a:rPr>
              <a:t>la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8 8-Nokta Yıldız"/>
          <p:cNvSpPr/>
          <p:nvPr/>
        </p:nvSpPr>
        <p:spPr>
          <a:xfrm>
            <a:off x="3786182" y="928670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00B0F0"/>
                </a:solidFill>
                <a:latin typeface="TTKB Dik Temel Abece" pitchFamily="2" charset="-94"/>
              </a:rPr>
              <a:t>la</a:t>
            </a:r>
          </a:p>
        </p:txBody>
      </p:sp>
      <p:cxnSp>
        <p:nvCxnSpPr>
          <p:cNvPr id="13" name="12 Düz Ok Bağlayıcısı"/>
          <p:cNvCxnSpPr>
            <a:endCxn id="7" idx="6"/>
          </p:cNvCxnSpPr>
          <p:nvPr/>
        </p:nvCxnSpPr>
        <p:spPr>
          <a:xfrm rot="16200000" flipH="1">
            <a:off x="4518422" y="3018231"/>
            <a:ext cx="500065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kut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2714612" y="3286124"/>
            <a:ext cx="4143404" cy="300039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b="1" dirty="0">
                <a:solidFill>
                  <a:schemeClr val="bg1"/>
                </a:solidFill>
                <a:latin typeface="TTKB Dik Temel Abece" pitchFamily="2" charset="-94"/>
              </a:rPr>
              <a:t>kut</a:t>
            </a:r>
            <a:r>
              <a:rPr lang="tr-TR" sz="6600" b="1" dirty="0">
                <a:solidFill>
                  <a:srgbClr val="00B0F0"/>
                </a:solidFill>
                <a:latin typeface="TTKB Dik Temel Abece" pitchFamily="2" charset="-94"/>
              </a:rPr>
              <a:t>la</a:t>
            </a:r>
            <a:r>
              <a:rPr lang="tr-TR" sz="6600" b="1" dirty="0">
                <a:solidFill>
                  <a:srgbClr val="FF0000"/>
                </a:solidFill>
                <a:latin typeface="TTKB Dik Temel Abece" pitchFamily="2" charset="-94"/>
              </a:rPr>
              <a:t>ma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solidFill>
                  <a:srgbClr val="FF0000"/>
                </a:solidFill>
                <a:latin typeface="TTKB Dik Temel Abece" pitchFamily="2" charset="-94"/>
              </a:rPr>
              <a:t>ma</a:t>
            </a:r>
            <a:endParaRPr lang="tr-TR" sz="6600" dirty="0">
              <a:solidFill>
                <a:srgbClr val="FF0000"/>
              </a:solidFill>
              <a:latin typeface="TTKB Dik Temel Abece" pitchFamily="2" charset="-94"/>
            </a:endParaRP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8 8-Nokta Yıldız"/>
          <p:cNvSpPr/>
          <p:nvPr/>
        </p:nvSpPr>
        <p:spPr>
          <a:xfrm>
            <a:off x="3786182" y="928670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solidFill>
                  <a:srgbClr val="00B0F0"/>
                </a:solidFill>
                <a:latin typeface="TTKB Dik Temel Abece" pitchFamily="2" charset="-94"/>
              </a:rPr>
              <a:t>la</a:t>
            </a:r>
          </a:p>
        </p:txBody>
      </p:sp>
      <p:cxnSp>
        <p:nvCxnSpPr>
          <p:cNvPr id="13" name="12 Düz Ok Bağlayıcısı"/>
          <p:cNvCxnSpPr>
            <a:endCxn id="7" idx="6"/>
          </p:cNvCxnSpPr>
          <p:nvPr/>
        </p:nvCxnSpPr>
        <p:spPr>
          <a:xfrm rot="16200000" flipH="1">
            <a:off x="4518422" y="3018231"/>
            <a:ext cx="500065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642910" y="1928802"/>
            <a:ext cx="7854696" cy="2571768"/>
          </a:xfrm>
        </p:spPr>
        <p:txBody>
          <a:bodyPr>
            <a:noAutofit/>
          </a:bodyPr>
          <a:lstStyle/>
          <a:p>
            <a:pPr algn="ctr"/>
            <a:r>
              <a:rPr lang="tr-TR" sz="11500" dirty="0">
                <a:latin typeface="TTKB Dik Temel Abece" pitchFamily="2" charset="-94"/>
              </a:rPr>
              <a:t>CÜMLELER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5" name="Rectangle 57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15" name="Group 26"/>
          <p:cNvGrpSpPr>
            <a:grpSpLocks/>
          </p:cNvGrpSpPr>
          <p:nvPr/>
        </p:nvGrpSpPr>
        <p:grpSpPr bwMode="auto">
          <a:xfrm>
            <a:off x="428596" y="1328702"/>
            <a:ext cx="8429652" cy="857256"/>
            <a:chOff x="1080" y="2622"/>
            <a:chExt cx="10425" cy="737"/>
          </a:xfrm>
        </p:grpSpPr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12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13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10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11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2129" name="Rectangle 81"/>
          <p:cNvSpPr>
            <a:spLocks noChangeArrowheads="1"/>
          </p:cNvSpPr>
          <p:nvPr/>
        </p:nvSpPr>
        <p:spPr bwMode="auto">
          <a:xfrm>
            <a:off x="0" y="118582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Talat  iki kutu tut.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56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57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58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59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60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0" name="Group 26"/>
          <p:cNvGrpSpPr>
            <a:grpSpLocks/>
          </p:cNvGrpSpPr>
          <p:nvPr/>
        </p:nvGrpSpPr>
        <p:grpSpPr bwMode="auto">
          <a:xfrm>
            <a:off x="214282" y="2786058"/>
            <a:ext cx="8429652" cy="857256"/>
            <a:chOff x="1080" y="2622"/>
            <a:chExt cx="10425" cy="737"/>
          </a:xfrm>
        </p:grpSpPr>
        <p:grpSp>
          <p:nvGrpSpPr>
            <p:cNvPr id="91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94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95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92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93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96" name="Rectangle 81"/>
          <p:cNvSpPr>
            <a:spLocks noChangeArrowheads="1"/>
          </p:cNvSpPr>
          <p:nvPr/>
        </p:nvSpPr>
        <p:spPr bwMode="auto">
          <a:xfrm>
            <a:off x="0" y="2643182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Ata  atlet  al.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Rectangle 56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57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58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Rectangle 5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Rectangle 60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2" name="Group 26"/>
          <p:cNvGrpSpPr>
            <a:grpSpLocks/>
          </p:cNvGrpSpPr>
          <p:nvPr/>
        </p:nvGrpSpPr>
        <p:grpSpPr bwMode="auto">
          <a:xfrm>
            <a:off x="285720" y="4572008"/>
            <a:ext cx="8429652" cy="857256"/>
            <a:chOff x="1080" y="2622"/>
            <a:chExt cx="10425" cy="737"/>
          </a:xfrm>
        </p:grpSpPr>
        <p:grpSp>
          <p:nvGrpSpPr>
            <p:cNvPr id="138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146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147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144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145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148" name="Rectangle 81"/>
          <p:cNvSpPr>
            <a:spLocks noChangeArrowheads="1"/>
          </p:cNvSpPr>
          <p:nvPr/>
        </p:nvSpPr>
        <p:spPr bwMode="auto">
          <a:xfrm>
            <a:off x="214282" y="440053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Utku</a:t>
            </a:r>
            <a:r>
              <a:rPr lang="tr-TR" sz="6000" dirty="0">
                <a:solidFill>
                  <a:schemeClr val="bg1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onu  tutma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Rectangle 56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Rectangle 57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Rectangle 58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Rectangle 59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Rectangle 60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" grpId="0"/>
      <p:bldP spid="96" grpId="0"/>
      <p:bldP spid="14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" name="Rectangle 56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5" name="Rectangle 57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6" name="Rectangle 58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7" name="Rectangle 59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08" name="Rectangle 60"/>
          <p:cNvSpPr>
            <a:spLocks noChangeArrowheads="1"/>
          </p:cNvSpPr>
          <p:nvPr/>
        </p:nvSpPr>
        <p:spPr bwMode="auto">
          <a:xfrm>
            <a:off x="0" y="21429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428596" y="1328702"/>
            <a:ext cx="8429652" cy="857256"/>
            <a:chOff x="1080" y="2622"/>
            <a:chExt cx="10425" cy="737"/>
          </a:xfrm>
        </p:grpSpPr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12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13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10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11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2129" name="Rectangle 81"/>
          <p:cNvSpPr>
            <a:spLocks noChangeArrowheads="1"/>
          </p:cNvSpPr>
          <p:nvPr/>
        </p:nvSpPr>
        <p:spPr bwMode="auto">
          <a:xfrm>
            <a:off x="0" y="118582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 </a:t>
            </a:r>
            <a:r>
              <a:rPr lang="tr-TR" sz="6000" dirty="0">
                <a:solidFill>
                  <a:schemeClr val="bg1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Mine  anlat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ectangle 56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ectangle 57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ectangle 58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59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60"/>
          <p:cNvSpPr>
            <a:spLocks noChangeArrowheads="1"/>
          </p:cNvSpPr>
          <p:nvPr/>
        </p:nvSpPr>
        <p:spPr bwMode="auto">
          <a:xfrm>
            <a:off x="0" y="232883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214282" y="2786058"/>
            <a:ext cx="8429652" cy="857256"/>
            <a:chOff x="1080" y="2622"/>
            <a:chExt cx="10425" cy="737"/>
          </a:xfrm>
        </p:grpSpPr>
        <p:grpSp>
          <p:nvGrpSpPr>
            <p:cNvPr id="5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94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95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92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93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96" name="Rectangle 81"/>
          <p:cNvSpPr>
            <a:spLocks noChangeArrowheads="1"/>
          </p:cNvSpPr>
          <p:nvPr/>
        </p:nvSpPr>
        <p:spPr bwMode="auto">
          <a:xfrm>
            <a:off x="0" y="2643182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 </a:t>
            </a:r>
            <a:r>
              <a:rPr lang="tr-TR" sz="6000" dirty="0">
                <a:solidFill>
                  <a:schemeClr val="bg1"/>
                </a:solidFill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Melike   ona   anlat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Rectangle 56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Rectangle 57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4" name="Rectangle 58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0" name="Rectangle 59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6" name="Rectangle 60"/>
          <p:cNvSpPr>
            <a:spLocks noChangeArrowheads="1"/>
          </p:cNvSpPr>
          <p:nvPr/>
        </p:nvSpPr>
        <p:spPr bwMode="auto">
          <a:xfrm>
            <a:off x="0" y="3429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285720" y="4572008"/>
            <a:ext cx="8429652" cy="857256"/>
            <a:chOff x="1080" y="2622"/>
            <a:chExt cx="10425" cy="737"/>
          </a:xfrm>
        </p:grpSpPr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1080" y="2622"/>
              <a:ext cx="10425" cy="737"/>
              <a:chOff x="1080" y="2622"/>
              <a:chExt cx="10425" cy="737"/>
            </a:xfrm>
          </p:grpSpPr>
          <p:sp>
            <p:nvSpPr>
              <p:cNvPr id="146" name="Rectangle 28"/>
              <p:cNvSpPr>
                <a:spLocks noChangeArrowheads="1"/>
              </p:cNvSpPr>
              <p:nvPr/>
            </p:nvSpPr>
            <p:spPr bwMode="auto">
              <a:xfrm>
                <a:off x="1095" y="2622"/>
                <a:ext cx="10410" cy="73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147" name="Rectangle 29"/>
              <p:cNvSpPr>
                <a:spLocks noChangeArrowheads="1"/>
              </p:cNvSpPr>
              <p:nvPr/>
            </p:nvSpPr>
            <p:spPr bwMode="auto">
              <a:xfrm>
                <a:off x="1080" y="2835"/>
                <a:ext cx="10410" cy="30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144" name="AutoShape 30"/>
            <p:cNvSpPr>
              <a:spLocks noChangeShapeType="1"/>
            </p:cNvSpPr>
            <p:nvPr/>
          </p:nvSpPr>
          <p:spPr bwMode="auto">
            <a:xfrm>
              <a:off x="109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  <p:sp>
          <p:nvSpPr>
            <p:cNvPr id="145" name="AutoShape 31"/>
            <p:cNvSpPr>
              <a:spLocks noChangeShapeType="1"/>
            </p:cNvSpPr>
            <p:nvPr/>
          </p:nvSpPr>
          <p:spPr bwMode="auto">
            <a:xfrm>
              <a:off x="11505" y="2622"/>
              <a:ext cx="0" cy="737"/>
            </a:xfrm>
            <a:prstGeom prst="straightConnector1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/>
            </a:p>
          </p:txBody>
        </p:sp>
      </p:grpSp>
      <p:sp>
        <p:nvSpPr>
          <p:cNvPr id="148" name="Rectangle 81"/>
          <p:cNvSpPr>
            <a:spLocks noChangeArrowheads="1"/>
          </p:cNvSpPr>
          <p:nvPr/>
        </p:nvSpPr>
        <p:spPr bwMode="auto">
          <a:xfrm>
            <a:off x="214282" y="4400536"/>
            <a:ext cx="9144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Meltem</a:t>
            </a:r>
            <a:r>
              <a:rPr kumimoji="0" lang="tr-TR" sz="6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tane  tane anlat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tr-TR" sz="6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" name="Rectangle 56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 Dot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66775" algn="l"/>
              </a:tabLst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0" name="Rectangle 57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1" name="Rectangle 58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Rectangle 59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</a:t>
            </a:r>
            <a:endParaRPr kumimoji="0" lang="tr-TR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" name="Rectangle 60"/>
          <p:cNvSpPr>
            <a:spLocks noChangeArrowheads="1"/>
          </p:cNvSpPr>
          <p:nvPr/>
        </p:nvSpPr>
        <p:spPr bwMode="auto">
          <a:xfrm>
            <a:off x="0" y="5543544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6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TKB Dik Temel Abece" pitchFamily="2" charset="-94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" grpId="0"/>
      <p:bldP spid="96" grpId="0"/>
      <p:bldP spid="1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i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it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o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ot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u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ut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ta</a:t>
            </a: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a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8-Nokta Yıldız"/>
          <p:cNvSpPr/>
          <p:nvPr/>
        </p:nvSpPr>
        <p:spPr>
          <a:xfrm>
            <a:off x="1214414" y="785794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t</a:t>
            </a:r>
          </a:p>
        </p:txBody>
      </p:sp>
      <p:sp>
        <p:nvSpPr>
          <p:cNvPr id="7" name="6 8-Nokta Yıldız"/>
          <p:cNvSpPr/>
          <p:nvPr/>
        </p:nvSpPr>
        <p:spPr>
          <a:xfrm>
            <a:off x="3428992" y="3500438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 err="1">
                <a:latin typeface="TTKB Dik Temel Abece" pitchFamily="2" charset="-94"/>
              </a:rPr>
              <a:t>te</a:t>
            </a:r>
            <a:endParaRPr lang="tr-TR" sz="6600" dirty="0">
              <a:latin typeface="TTKB Dik Temel Abece" pitchFamily="2" charset="-94"/>
            </a:endParaRPr>
          </a:p>
        </p:txBody>
      </p:sp>
      <p:sp>
        <p:nvSpPr>
          <p:cNvPr id="8" name="7 8-Nokta Yıldız"/>
          <p:cNvSpPr/>
          <p:nvPr/>
        </p:nvSpPr>
        <p:spPr>
          <a:xfrm>
            <a:off x="6286512" y="857232"/>
            <a:ext cx="2214578" cy="1928826"/>
          </a:xfrm>
          <a:prstGeom prst="star8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600" dirty="0">
                <a:latin typeface="TTKB Dik Temel Abece" pitchFamily="2" charset="-94"/>
              </a:rPr>
              <a:t>e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 rot="16200000" flipH="1">
            <a:off x="2857488" y="2714620"/>
            <a:ext cx="1143008" cy="8572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5400000">
            <a:off x="5464975" y="2607463"/>
            <a:ext cx="1143008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121</TotalTime>
  <Words>219</Words>
  <Application>Microsoft Office PowerPoint</Application>
  <PresentationFormat>Ekran Gösterisi (4:3)</PresentationFormat>
  <Paragraphs>179</Paragraphs>
  <Slides>47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47</vt:i4>
      </vt:variant>
    </vt:vector>
  </HeadingPairs>
  <TitlesOfParts>
    <vt:vector size="54" baseType="lpstr">
      <vt:lpstr>Arial</vt:lpstr>
      <vt:lpstr>Calibri</vt:lpstr>
      <vt:lpstr>Constantia</vt:lpstr>
      <vt:lpstr>TTKB Dik Temel Abece</vt:lpstr>
      <vt:lpstr>TTKB Dik Temel Abece Dot</vt:lpstr>
      <vt:lpstr>Wingdings 2</vt:lpstr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https://www.sorubak.com/</dc:title>
  <dc:creator>HP</dc:creator>
  <cp:keywords>https:/www.sorubak.com</cp:keywords>
  <dc:description>https://www.sorubak.com/</dc:description>
  <cp:lastModifiedBy>SERKAN DEMİR</cp:lastModifiedBy>
  <cp:revision>14</cp:revision>
  <dcterms:created xsi:type="dcterms:W3CDTF">2020-12-01T13:45:43Z</dcterms:created>
  <dcterms:modified xsi:type="dcterms:W3CDTF">2021-11-23T14:41:34Z</dcterms:modified>
</cp:coreProperties>
</file>