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1C0401-5763-420B-9BDF-37033A19B698}" type="datetimeFigureOut">
              <a:rPr lang="tr-TR" smtClean="0"/>
              <a:pPr/>
              <a:t>9.03.2022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478036-2720-4D15-AF9C-478A2E071F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1876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78036-2720-4D15-AF9C-478A2E071FFC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6868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78036-2720-4D15-AF9C-478A2E071FFC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5722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78036-2720-4D15-AF9C-478A2E071FFC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2607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02B14-119D-4BA5-99BA-1D5125029CC6}" type="datetimeFigureOut">
              <a:rPr lang="tr-TR" smtClean="0"/>
              <a:pPr/>
              <a:t>9.03.2022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D4E2-EBCD-41CD-946F-66F2496521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5738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02B14-119D-4BA5-99BA-1D5125029CC6}" type="datetimeFigureOut">
              <a:rPr lang="tr-TR" smtClean="0"/>
              <a:pPr/>
              <a:t>9.03.2022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D4E2-EBCD-41CD-946F-66F2496521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7505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02B14-119D-4BA5-99BA-1D5125029CC6}" type="datetimeFigureOut">
              <a:rPr lang="tr-TR" smtClean="0"/>
              <a:pPr/>
              <a:t>9.03.2022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D4E2-EBCD-41CD-946F-66F2496521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3803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02B14-119D-4BA5-99BA-1D5125029CC6}" type="datetimeFigureOut">
              <a:rPr lang="tr-TR" smtClean="0"/>
              <a:pPr/>
              <a:t>9.03.2022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D4E2-EBCD-41CD-946F-66F2496521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7515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02B14-119D-4BA5-99BA-1D5125029CC6}" type="datetimeFigureOut">
              <a:rPr lang="tr-TR" smtClean="0"/>
              <a:pPr/>
              <a:t>9.03.2022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D4E2-EBCD-41CD-946F-66F2496521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9037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02B14-119D-4BA5-99BA-1D5125029CC6}" type="datetimeFigureOut">
              <a:rPr lang="tr-TR" smtClean="0"/>
              <a:pPr/>
              <a:t>9.03.2022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D4E2-EBCD-41CD-946F-66F2496521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5356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02B14-119D-4BA5-99BA-1D5125029CC6}" type="datetimeFigureOut">
              <a:rPr lang="tr-TR" smtClean="0"/>
              <a:pPr/>
              <a:t>9.03.2022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D4E2-EBCD-41CD-946F-66F2496521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5917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02B14-119D-4BA5-99BA-1D5125029CC6}" type="datetimeFigureOut">
              <a:rPr lang="tr-TR" smtClean="0"/>
              <a:pPr/>
              <a:t>9.03.2022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D4E2-EBCD-41CD-946F-66F2496521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3104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02B14-119D-4BA5-99BA-1D5125029CC6}" type="datetimeFigureOut">
              <a:rPr lang="tr-TR" smtClean="0"/>
              <a:pPr/>
              <a:t>9.03.2022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D4E2-EBCD-41CD-946F-66F2496521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8211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02B14-119D-4BA5-99BA-1D5125029CC6}" type="datetimeFigureOut">
              <a:rPr lang="tr-TR" smtClean="0"/>
              <a:pPr/>
              <a:t>9.03.2022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D4E2-EBCD-41CD-946F-66F2496521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0491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02B14-119D-4BA5-99BA-1D5125029CC6}" type="datetimeFigureOut">
              <a:rPr lang="tr-TR" smtClean="0"/>
              <a:pPr/>
              <a:t>9.03.2022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D4E2-EBCD-41CD-946F-66F2496521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9560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02B14-119D-4BA5-99BA-1D5125029CC6}" type="datetimeFigureOut">
              <a:rPr lang="tr-TR" smtClean="0"/>
              <a:pPr/>
              <a:t>9.03.2022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DD4E2-EBCD-41CD-946F-66F2496521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3809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diyadinnet.com/YararliBilgiler-1284&amp;Bilgi=bisiklet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yadinnet.com/YararliBilgiler-1333&amp;Bilgi=alko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TRAFİK KAZALARININ NEDENLERİ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265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tr-TR" dirty="0">
                <a:latin typeface="Comic Sans MS" pitchFamily="66" charset="0"/>
              </a:rPr>
              <a:t>d) Hız limitlerine uyunuz,</a:t>
            </a:r>
            <a:endParaRPr lang="tr-TR" dirty="0"/>
          </a:p>
        </p:txBody>
      </p:sp>
      <p:pic>
        <p:nvPicPr>
          <p:cNvPr id="4" name="Picture 2" descr="http://www.zamazing.org/imaj/makifcelik/7-5-575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704856" cy="4658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83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it-IT" dirty="0"/>
              <a:t>e) Far ayarlarınızı kontrol ediniz,</a:t>
            </a:r>
            <a:endParaRPr lang="tr-TR" dirty="0"/>
          </a:p>
        </p:txBody>
      </p:sp>
      <p:pic>
        <p:nvPicPr>
          <p:cNvPr id="4" name="Picture 2" descr="http://ersinopel.com/attachments/Image/far_ayar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2348880"/>
            <a:ext cx="6096000" cy="4009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740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tr-TR" dirty="0">
                <a:latin typeface="Comic Sans MS" pitchFamily="66" charset="0"/>
              </a:rPr>
              <a:t>f) Tehlikeli sürüş ve yakın takipten kaçınınız,</a:t>
            </a:r>
            <a:endParaRPr lang="tr-TR" dirty="0"/>
          </a:p>
        </p:txBody>
      </p:sp>
      <p:pic>
        <p:nvPicPr>
          <p:cNvPr id="4" name="Picture 2" descr="http://www.mercedes-benz.com.tr/content/media_library/turkey/mpc_turkey/busses/new_vehicles/Travego/guvenli_surus.object-Single-MEDIA.tmp/travego_guvenli%20suru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" y="2500313"/>
            <a:ext cx="7756525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206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tr-TR" dirty="0">
                <a:latin typeface="Comic Sans MS" pitchFamily="66" charset="0"/>
              </a:rPr>
              <a:t>g) </a:t>
            </a:r>
            <a:r>
              <a:rPr lang="tr-TR" u="sng" dirty="0">
                <a:solidFill>
                  <a:schemeClr val="tx1"/>
                </a:solidFill>
                <a:latin typeface="Comic Sans MS" pitchFamily="66" charset="0"/>
                <a:hlinkClick r:id="rId2"/>
              </a:rPr>
              <a:t>Bisiklet</a:t>
            </a:r>
            <a:r>
              <a:rPr lang="tr-TR" dirty="0">
                <a:latin typeface="Comic Sans MS" pitchFamily="66" charset="0"/>
              </a:rPr>
              <a:t> ve motosiklet kullanırken kaskınızı takınız,</a:t>
            </a:r>
            <a:endParaRPr lang="tr-TR" dirty="0"/>
          </a:p>
        </p:txBody>
      </p:sp>
      <p:pic>
        <p:nvPicPr>
          <p:cNvPr id="4" name="Picture 2" descr="http://www.turkcadcam.net/teknomizah/images/delikli-kas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2071688"/>
            <a:ext cx="6115050" cy="435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083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latin typeface="Comic Sans MS" pitchFamily="66" charset="0"/>
              </a:rPr>
              <a:t>h) Karşıdan karşıya geçerken geçiş kurallarına ve ışıklara riayet ediniz</a:t>
            </a:r>
            <a:r>
              <a:rPr lang="tr-TR" dirty="0"/>
              <a:t>,</a:t>
            </a:r>
          </a:p>
        </p:txBody>
      </p:sp>
      <p:pic>
        <p:nvPicPr>
          <p:cNvPr id="4" name="Picture 6" descr="http://unyezile.com/trafikb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024188"/>
            <a:ext cx="1500187" cy="332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www.olcaysurucukursu.com/cocuklar_dosyalar/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214688"/>
            <a:ext cx="5054600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7621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32656"/>
            <a:ext cx="7632700" cy="6255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751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09" y="116632"/>
            <a:ext cx="8524087" cy="6480721"/>
          </a:xfrm>
        </p:spPr>
      </p:pic>
    </p:spTree>
    <p:extLst>
      <p:ext uri="{BB962C8B-B14F-4D97-AF65-F5344CB8AC3E}">
        <p14:creationId xmlns:p14="http://schemas.microsoft.com/office/powerpoint/2010/main" val="1940403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32656"/>
            <a:ext cx="8640960" cy="6408711"/>
          </a:xfrm>
        </p:spPr>
      </p:pic>
    </p:spTree>
    <p:extLst>
      <p:ext uri="{BB962C8B-B14F-4D97-AF65-F5344CB8AC3E}">
        <p14:creationId xmlns:p14="http://schemas.microsoft.com/office/powerpoint/2010/main" val="59198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://img.haberler.com/haber/708/ergani-de-trafik-kazasi-4-olu-13-yarali_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357563"/>
            <a:ext cx="3921125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39551" y="476672"/>
            <a:ext cx="80250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latin typeface="Constantia" pitchFamily="18" charset="0"/>
              </a:rPr>
              <a:t>Trafik kazalarının oluşmasının en önemli etmeni insandır. Bu oran ortalama %94’lere kadar ulaşmaktadır.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-19944" y="3668464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/>
            <a:r>
              <a:rPr lang="tr-TR" dirty="0"/>
              <a:t>-</a:t>
            </a:r>
            <a:r>
              <a:rPr lang="tr-TR" sz="3200" dirty="0"/>
              <a:t>İnsan Faktörü %66 </a:t>
            </a:r>
          </a:p>
          <a:p>
            <a:pPr eaLnBrk="0" hangingPunct="0"/>
            <a:r>
              <a:rPr lang="tr-TR" sz="3200" dirty="0"/>
              <a:t>-Sürücü %27 </a:t>
            </a:r>
          </a:p>
          <a:p>
            <a:pPr eaLnBrk="0" hangingPunct="0"/>
            <a:r>
              <a:rPr lang="tr-TR" sz="3200" dirty="0"/>
              <a:t>-Yolcu %1 </a:t>
            </a:r>
          </a:p>
          <a:p>
            <a:pPr eaLnBrk="0" hangingPunct="0"/>
            <a:r>
              <a:rPr lang="tr-TR" sz="3200" dirty="0"/>
              <a:t>-Araç Faktörü %5 </a:t>
            </a:r>
          </a:p>
          <a:p>
            <a:pPr eaLnBrk="0" hangingPunct="0"/>
            <a:r>
              <a:rPr lang="tr-TR" sz="3200" dirty="0"/>
              <a:t>-Yol Faktörleri %1</a:t>
            </a:r>
          </a:p>
        </p:txBody>
      </p:sp>
    </p:spTree>
    <p:extLst>
      <p:ext uri="{BB962C8B-B14F-4D97-AF65-F5344CB8AC3E}">
        <p14:creationId xmlns:p14="http://schemas.microsoft.com/office/powerpoint/2010/main" val="147966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-17512"/>
            <a:ext cx="76328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Constantia" pitchFamily="18" charset="0"/>
              </a:rPr>
              <a:t>İnsan Faktörüne Bağlı Trafik Kazalarının Nedenleri</a:t>
            </a:r>
            <a:br>
              <a:rPr lang="tr-TR" sz="2400" dirty="0">
                <a:latin typeface="Constantia" pitchFamily="18" charset="0"/>
              </a:rPr>
            </a:br>
            <a:r>
              <a:rPr lang="tr-TR" sz="2400" dirty="0">
                <a:latin typeface="Constantia" pitchFamily="18" charset="0"/>
              </a:rPr>
              <a:t>a) Acemilik,</a:t>
            </a:r>
            <a:br>
              <a:rPr lang="tr-TR" sz="2400" dirty="0">
                <a:latin typeface="Constantia" pitchFamily="18" charset="0"/>
              </a:rPr>
            </a:br>
            <a:r>
              <a:rPr lang="tr-TR" sz="2400" dirty="0">
                <a:latin typeface="Constantia" pitchFamily="18" charset="0"/>
              </a:rPr>
              <a:t>b) Dikkatsizlik,</a:t>
            </a:r>
            <a:br>
              <a:rPr lang="tr-TR" sz="2400" dirty="0">
                <a:latin typeface="Constantia" pitchFamily="18" charset="0"/>
              </a:rPr>
            </a:br>
            <a:r>
              <a:rPr lang="tr-TR" sz="2400" dirty="0">
                <a:latin typeface="Constantia" pitchFamily="18" charset="0"/>
              </a:rPr>
              <a:t>c) Uzun süre uykusuzluk,</a:t>
            </a:r>
            <a:br>
              <a:rPr lang="tr-TR" sz="2400" dirty="0">
                <a:latin typeface="Constantia" pitchFamily="18" charset="0"/>
              </a:rPr>
            </a:br>
            <a:r>
              <a:rPr lang="tr-TR" sz="2400" dirty="0">
                <a:latin typeface="Constantia" pitchFamily="18" charset="0"/>
              </a:rPr>
              <a:t>d) Hatalı sollama,</a:t>
            </a:r>
            <a:br>
              <a:rPr lang="tr-TR" sz="2400" dirty="0">
                <a:latin typeface="Constantia" pitchFamily="18" charset="0"/>
              </a:rPr>
            </a:br>
            <a:r>
              <a:rPr lang="tr-TR" sz="2400" dirty="0">
                <a:latin typeface="Constantia" pitchFamily="18" charset="0"/>
              </a:rPr>
              <a:t>e) Aşırı hız,</a:t>
            </a:r>
            <a:br>
              <a:rPr lang="tr-TR" sz="2400" dirty="0">
                <a:latin typeface="Constantia" pitchFamily="18" charset="0"/>
              </a:rPr>
            </a:br>
            <a:r>
              <a:rPr lang="tr-TR" sz="2400" dirty="0">
                <a:latin typeface="Constantia" pitchFamily="18" charset="0"/>
              </a:rPr>
              <a:t>f) Fazla yük taşımak,</a:t>
            </a:r>
            <a:br>
              <a:rPr lang="tr-TR" sz="2400" dirty="0">
                <a:latin typeface="Constantia" pitchFamily="18" charset="0"/>
              </a:rPr>
            </a:br>
            <a:r>
              <a:rPr lang="tr-TR" sz="2400" dirty="0">
                <a:latin typeface="Constantia" pitchFamily="18" charset="0"/>
              </a:rPr>
              <a:t>g) </a:t>
            </a:r>
            <a:r>
              <a:rPr lang="tr-TR" sz="2400" dirty="0">
                <a:latin typeface="Constantia" pitchFamily="18" charset="0"/>
                <a:hlinkClick r:id="rId3"/>
              </a:rPr>
              <a:t>Alkollü</a:t>
            </a:r>
            <a:r>
              <a:rPr lang="tr-TR" sz="2400" dirty="0">
                <a:latin typeface="Constantia" pitchFamily="18" charset="0"/>
              </a:rPr>
              <a:t> araç kullanmak,</a:t>
            </a:r>
            <a:br>
              <a:rPr lang="tr-TR" sz="2400" dirty="0">
                <a:latin typeface="Constantia" pitchFamily="18" charset="0"/>
              </a:rPr>
            </a:br>
            <a:r>
              <a:rPr lang="tr-TR" sz="2400" dirty="0">
                <a:latin typeface="Constantia" pitchFamily="18" charset="0"/>
              </a:rPr>
              <a:t>h) Bazı ilaçları kullandıktan sonra araç kullanmak,</a:t>
            </a:r>
            <a:br>
              <a:rPr lang="tr-TR" sz="2400" dirty="0">
                <a:latin typeface="Constantia" pitchFamily="18" charset="0"/>
              </a:rPr>
            </a:br>
            <a:r>
              <a:rPr lang="tr-TR" sz="2400" dirty="0">
                <a:latin typeface="Constantia" pitchFamily="18" charset="0"/>
              </a:rPr>
              <a:t>i) Trafik kurallarını dikkate almamak,</a:t>
            </a:r>
            <a:br>
              <a:rPr lang="tr-TR" sz="2400" dirty="0">
                <a:latin typeface="Constantia" pitchFamily="18" charset="0"/>
              </a:rPr>
            </a:br>
            <a:r>
              <a:rPr lang="tr-TR" sz="2400" dirty="0">
                <a:latin typeface="Constantia" pitchFamily="18" charset="0"/>
              </a:rPr>
              <a:t>j) Rutin araç bakımlarını yaptırmamak.</a:t>
            </a:r>
          </a:p>
        </p:txBody>
      </p:sp>
      <p:pic>
        <p:nvPicPr>
          <p:cNvPr id="3" name="Picture 4" descr="http://galeri.milliyet.com.tr/2008/11/182008e_damga_vuran_kareler/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221088"/>
            <a:ext cx="4167187" cy="23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://www.animaturk.com/content/karikatur_sarhos_del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288" y="4221088"/>
            <a:ext cx="4470400" cy="24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78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latin typeface="Comic Sans MS" pitchFamily="66" charset="0"/>
              </a:rPr>
              <a:t>a) Alkollü araç kullanmayınız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3" y="332656"/>
            <a:ext cx="8901113" cy="1304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Sarhoş şoförün kazas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500313"/>
            <a:ext cx="508635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716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tr-TR" dirty="0">
                <a:latin typeface="Comic Sans MS" pitchFamily="66" charset="0"/>
              </a:rPr>
              <a:t>b) Emniyet kemerinizi mutlaka takınız,</a:t>
            </a:r>
            <a:endParaRPr lang="tr-TR" dirty="0"/>
          </a:p>
        </p:txBody>
      </p:sp>
      <p:pic>
        <p:nvPicPr>
          <p:cNvPr id="4" name="Picture 2" descr="http://trafikmut.8m.com/kem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214563"/>
            <a:ext cx="4071938" cy="354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trafikmut.8m.com/kemer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38" y="2357438"/>
            <a:ext cx="3121025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286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r>
              <a:rPr lang="tr-TR" dirty="0">
                <a:latin typeface="Comic Sans MS" pitchFamily="66" charset="0"/>
              </a:rPr>
              <a:t>c) Araç kullanırken dikkatinizi dağıtmayınız,</a:t>
            </a:r>
            <a:endParaRPr lang="tr-TR" dirty="0"/>
          </a:p>
        </p:txBody>
      </p:sp>
      <p:pic>
        <p:nvPicPr>
          <p:cNvPr id="4" name="Picture 2" descr="http://www.uruninceleme.com/wp-content/uploads/otomobil_telefon_yasa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563" y="1916833"/>
            <a:ext cx="5834062" cy="438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31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182</Words>
  <Application>Microsoft Office PowerPoint</Application>
  <PresentationFormat>Ekran Gösterisi (4:3)</PresentationFormat>
  <Paragraphs>20</Paragraphs>
  <Slides>14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9" baseType="lpstr">
      <vt:lpstr>Arial</vt:lpstr>
      <vt:lpstr>Calibri</vt:lpstr>
      <vt:lpstr>Comic Sans MS</vt:lpstr>
      <vt:lpstr>Constantia</vt:lpstr>
      <vt:lpstr>Ofis Teması</vt:lpstr>
      <vt:lpstr>TRAFİK KAZALARININ NEDENLERİ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Silentall Unattended Installer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TRAFİK KAZALARININ NEDENLERİ</dc:title>
  <dc:creator>ronaldinho424</dc:creator>
  <cp:lastModifiedBy>SERKAN DEMİR</cp:lastModifiedBy>
  <cp:revision>6</cp:revision>
  <dcterms:created xsi:type="dcterms:W3CDTF">2022-03-08T17:46:57Z</dcterms:created>
  <dcterms:modified xsi:type="dcterms:W3CDTF">2022-03-09T16:36:21Z</dcterms:modified>
</cp:coreProperties>
</file>