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3" r:id="rId28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940675A-B579-460E-94D1-54222C63F5DA}" styleName="Stil Yok, Tablo Kılavuzu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1566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461806-8781-4C29-A325-20E479316FA1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4" name="3 Slayt Görüntüsü Yer Tutucusu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4 Not Yer Tutucusu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CFC4025-6349-46A9-A95B-BC99C1E1B617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CFC4025-6349-46A9-A95B-BC99C1E1B617}" type="slidenum">
              <a:rPr lang="tr-TR" smtClean="0"/>
              <a:pPr/>
              <a:t>27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/>
              <a:t>Asıl başlık stili için tıklatın</a:t>
            </a:r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/>
              <a:t>Asıl başlık stili için tıklatın</a:t>
            </a:r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F75050-0E15-4C5B-92B0-66D068882F1F}" type="datetimeFigureOut">
              <a:rPr lang="tr-TR" smtClean="0"/>
              <a:pPr/>
              <a:t>24.01.2022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DEFA8C-F947-479F-BE07-76B6B3F80BF1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3568" y="1700808"/>
            <a:ext cx="7772400" cy="1470025"/>
          </a:xfrm>
        </p:spPr>
        <p:txBody>
          <a:bodyPr/>
          <a:lstStyle/>
          <a:p>
            <a:r>
              <a:rPr lang="tr-TR" dirty="0"/>
              <a:t>TOPLAMA VE ÇIKARMA İLE İLGİLİ PROBLEMLER</a:t>
            </a:r>
          </a:p>
        </p:txBody>
      </p:sp>
      <p:sp>
        <p:nvSpPr>
          <p:cNvPr id="28673" name="Rectangle 1"/>
          <p:cNvSpPr>
            <a:spLocks noChangeArrowheads="1"/>
          </p:cNvSpPr>
          <p:nvPr/>
        </p:nvSpPr>
        <p:spPr bwMode="auto">
          <a:xfrm>
            <a:off x="4479634" y="43934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9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İki sayının toplamı 90’dır. Sayılardan biri 40 olduğuna göre bu iki sayının farkı kaçtır?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10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472608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75 TL paramın 36 TL’sini kardeşime, 17 TL’sini </a:t>
            </a:r>
            <a:r>
              <a:rPr lang="tr-TR" sz="3600" dirty="0" err="1">
                <a:latin typeface="Kayra Aydin" pitchFamily="34" charset="0"/>
              </a:rPr>
              <a:t>abime</a:t>
            </a:r>
            <a:r>
              <a:rPr lang="tr-TR" sz="3600" dirty="0">
                <a:latin typeface="Kayra Aydin" pitchFamily="34" charset="0"/>
              </a:rPr>
              <a:t> verdim. Kaç TL param </a:t>
            </a:r>
            <a:r>
              <a:rPr lang="tr-TR" sz="3600" dirty="0">
                <a:solidFill>
                  <a:srgbClr val="FF0000"/>
                </a:solidFill>
                <a:latin typeface="Kayra Aydin" pitchFamily="34" charset="0"/>
              </a:rPr>
              <a:t>kaldı?</a:t>
            </a:r>
          </a:p>
          <a:p>
            <a:pPr>
              <a:buNone/>
            </a:pPr>
            <a:endParaRPr lang="tr-TR" sz="3600" dirty="0">
              <a:latin typeface="Kayra Aydin" pitchFamily="34" charset="0"/>
            </a:endParaRPr>
          </a:p>
          <a:p>
            <a:pPr>
              <a:buNone/>
            </a:pPr>
            <a:endParaRPr lang="tr-TR" sz="3600" dirty="0">
              <a:latin typeface="Kayra Aydin" pitchFamily="34" charset="0"/>
            </a:endParaRPr>
          </a:p>
          <a:p>
            <a:pPr>
              <a:buNone/>
            </a:pPr>
            <a:endParaRPr lang="tr-TR" sz="3600" dirty="0">
              <a:latin typeface="Kayra Aydin" pitchFamily="34" charset="0"/>
            </a:endParaRPr>
          </a:p>
          <a:p>
            <a:pPr>
              <a:buNone/>
            </a:pPr>
            <a:r>
              <a:rPr lang="tr-TR" sz="3600" dirty="0">
                <a:latin typeface="Kayra Aydin" pitchFamily="34" charset="0"/>
              </a:rPr>
              <a:t>Harcanan para: 36+17=53</a:t>
            </a:r>
          </a:p>
          <a:p>
            <a:pPr>
              <a:buNone/>
            </a:pPr>
            <a:r>
              <a:rPr lang="tr-TR" sz="3600" dirty="0">
                <a:latin typeface="Kayra Aydin" pitchFamily="34" charset="0"/>
              </a:rPr>
              <a:t>Tüm param: 75</a:t>
            </a:r>
          </a:p>
          <a:p>
            <a:pPr>
              <a:buNone/>
            </a:pPr>
            <a:r>
              <a:rPr lang="tr-TR" sz="3600" dirty="0">
                <a:latin typeface="Kayra Aydin" pitchFamily="34" charset="0"/>
              </a:rPr>
              <a:t>Tüm param – Harcanan para = Kalan para</a:t>
            </a:r>
          </a:p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    75     -        53        =      </a:t>
            </a:r>
            <a:r>
              <a:rPr lang="tr-TR" sz="3600" dirty="0">
                <a:solidFill>
                  <a:srgbClr val="FF0000"/>
                </a:solidFill>
                <a:latin typeface="Kayra Aydin" pitchFamily="34" charset="0"/>
              </a:rPr>
              <a:t>22</a:t>
            </a:r>
          </a:p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 </a:t>
            </a:r>
          </a:p>
          <a:p>
            <a:pPr>
              <a:buNone/>
            </a:pPr>
            <a:endParaRPr lang="tr-TR" sz="3600" dirty="0">
              <a:latin typeface="Kayra Aydin" pitchFamily="34" charset="0"/>
            </a:endParaRPr>
          </a:p>
        </p:txBody>
      </p:sp>
      <p:sp>
        <p:nvSpPr>
          <p:cNvPr id="4" name="3 Metin kutusu"/>
          <p:cNvSpPr txBox="1"/>
          <p:nvPr/>
        </p:nvSpPr>
        <p:spPr>
          <a:xfrm>
            <a:off x="1259632" y="2348880"/>
            <a:ext cx="1440160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Tüm param</a:t>
            </a:r>
          </a:p>
        </p:txBody>
      </p:sp>
      <p:sp>
        <p:nvSpPr>
          <p:cNvPr id="5" name="4 Metin kutusu"/>
          <p:cNvSpPr txBox="1"/>
          <p:nvPr/>
        </p:nvSpPr>
        <p:spPr>
          <a:xfrm>
            <a:off x="3347864" y="2348880"/>
            <a:ext cx="1872208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Harcanan para</a:t>
            </a:r>
          </a:p>
        </p:txBody>
      </p:sp>
      <p:sp>
        <p:nvSpPr>
          <p:cNvPr id="6" name="5 Metin kutusu"/>
          <p:cNvSpPr txBox="1"/>
          <p:nvPr/>
        </p:nvSpPr>
        <p:spPr>
          <a:xfrm>
            <a:off x="5796136" y="2348880"/>
            <a:ext cx="1872208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Kalan  para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tr-TR" dirty="0">
                <a:solidFill>
                  <a:srgbClr val="FF0000"/>
                </a:solidFill>
              </a:rPr>
              <a:t>SORU 11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692696"/>
            <a:ext cx="9144000" cy="616530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>
                <a:latin typeface="Kayra Aydin" pitchFamily="34" charset="0"/>
              </a:rPr>
              <a:t>  Ali Dayımın bahçesindeki 70 meyve ağacının 17’si erik, 28 tanesi kayısı ağacı olduğuna göre elma ağaçlarının sayısı kaçtır?</a:t>
            </a: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     70    =     28   +    17    +     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     70    =           45         +   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     toplamada verilmeyen toplananı bulmadan yararlanıp kutuyu yani elma ağacı sayısını bulabiliriz.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    70 – 45 = 25 tane elma ağacı vardır.</a:t>
            </a:r>
          </a:p>
        </p:txBody>
      </p:sp>
      <p:sp>
        <p:nvSpPr>
          <p:cNvPr id="4" name="3 Metin kutusu"/>
          <p:cNvSpPr txBox="1"/>
          <p:nvPr/>
        </p:nvSpPr>
        <p:spPr>
          <a:xfrm>
            <a:off x="467544" y="2276872"/>
            <a:ext cx="1440160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Bütün </a:t>
            </a:r>
          </a:p>
          <a:p>
            <a:pPr algn="ctr"/>
            <a:r>
              <a:rPr lang="tr-TR" sz="3200" dirty="0"/>
              <a:t>ağaçlar</a:t>
            </a:r>
          </a:p>
        </p:txBody>
      </p:sp>
      <p:sp>
        <p:nvSpPr>
          <p:cNvPr id="7" name="6 Metin kutusu"/>
          <p:cNvSpPr txBox="1"/>
          <p:nvPr/>
        </p:nvSpPr>
        <p:spPr>
          <a:xfrm>
            <a:off x="2987824" y="2276872"/>
            <a:ext cx="1584176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Kayısı  </a:t>
            </a:r>
          </a:p>
          <a:p>
            <a:pPr algn="ctr"/>
            <a:r>
              <a:rPr lang="tr-TR" sz="3200" dirty="0"/>
              <a:t>ağaçları</a:t>
            </a:r>
          </a:p>
        </p:txBody>
      </p:sp>
      <p:sp>
        <p:nvSpPr>
          <p:cNvPr id="8" name="7 Metin kutusu"/>
          <p:cNvSpPr txBox="1"/>
          <p:nvPr/>
        </p:nvSpPr>
        <p:spPr>
          <a:xfrm>
            <a:off x="5148064" y="2276872"/>
            <a:ext cx="1584176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Erik  </a:t>
            </a:r>
          </a:p>
          <a:p>
            <a:pPr algn="ctr"/>
            <a:r>
              <a:rPr lang="tr-TR" sz="3200" dirty="0"/>
              <a:t>ağaçları</a:t>
            </a:r>
          </a:p>
        </p:txBody>
      </p:sp>
      <p:sp>
        <p:nvSpPr>
          <p:cNvPr id="9" name="8 Metin kutusu"/>
          <p:cNvSpPr txBox="1"/>
          <p:nvPr/>
        </p:nvSpPr>
        <p:spPr>
          <a:xfrm>
            <a:off x="7236296" y="2276872"/>
            <a:ext cx="1584176" cy="107721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3200" dirty="0"/>
              <a:t>Elma</a:t>
            </a:r>
          </a:p>
          <a:p>
            <a:pPr algn="ctr"/>
            <a:r>
              <a:rPr lang="tr-TR" sz="3200" dirty="0"/>
              <a:t>ağaçları</a:t>
            </a:r>
          </a:p>
        </p:txBody>
      </p:sp>
      <p:sp>
        <p:nvSpPr>
          <p:cNvPr id="10" name="9 Metin kutusu"/>
          <p:cNvSpPr txBox="1"/>
          <p:nvPr/>
        </p:nvSpPr>
        <p:spPr>
          <a:xfrm>
            <a:off x="7668344" y="3429001"/>
            <a:ext cx="50405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tr-TR" sz="3200" dirty="0"/>
          </a:p>
        </p:txBody>
      </p:sp>
      <p:sp>
        <p:nvSpPr>
          <p:cNvPr id="11" name="10 Sağ Ayraç"/>
          <p:cNvSpPr/>
          <p:nvPr/>
        </p:nvSpPr>
        <p:spPr>
          <a:xfrm rot="5400000">
            <a:off x="4067944" y="2996952"/>
            <a:ext cx="504056" cy="2088232"/>
          </a:xfrm>
          <a:prstGeom prst="rightBrace">
            <a:avLst>
              <a:gd name="adj1" fmla="val 0"/>
              <a:gd name="adj2" fmla="val 50000"/>
            </a:avLst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>
            <a:off x="7668344" y="4077072"/>
            <a:ext cx="504056" cy="58477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endParaRPr lang="tr-TR" sz="32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95536" y="0"/>
            <a:ext cx="8229600" cy="836712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12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4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</a:t>
            </a:r>
            <a:r>
              <a:rPr lang="tr-TR" dirty="0">
                <a:latin typeface="Kayra Aydin" pitchFamily="34" charset="0"/>
              </a:rPr>
              <a:t>Esma 7 yaşındadır. Fatma’nın yaşı Esma’nın yaşından 6 fazladır. Kerim ise Fatma’dan 2 yaş küçüktür. Üç arkadaşın yaşları toplamı kaçtır?</a:t>
            </a:r>
          </a:p>
          <a:p>
            <a:pPr>
              <a:buNone/>
            </a:pPr>
            <a:r>
              <a:rPr lang="tr-TR" sz="3000" dirty="0">
                <a:solidFill>
                  <a:srgbClr val="FF0000"/>
                </a:solidFill>
                <a:latin typeface="Kayra Aydin" pitchFamily="34" charset="0"/>
              </a:rPr>
              <a:t>Esma: 7 yaşında</a:t>
            </a:r>
          </a:p>
          <a:p>
            <a:pPr>
              <a:buNone/>
            </a:pPr>
            <a:r>
              <a:rPr lang="tr-TR" sz="3000" dirty="0">
                <a:solidFill>
                  <a:srgbClr val="FF0000"/>
                </a:solidFill>
                <a:latin typeface="Kayra Aydin" pitchFamily="34" charset="0"/>
              </a:rPr>
              <a:t>Fatma: 7 yaştan 6 fazla           7 + 6 = 13</a:t>
            </a:r>
          </a:p>
          <a:p>
            <a:pPr>
              <a:buNone/>
            </a:pPr>
            <a:r>
              <a:rPr lang="tr-TR" sz="3000" dirty="0">
                <a:solidFill>
                  <a:srgbClr val="FF0000"/>
                </a:solidFill>
                <a:latin typeface="Kayra Aydin" pitchFamily="34" charset="0"/>
              </a:rPr>
              <a:t>Kerim: Fatma’dan 2 yaş küçük    13 – 2 = 11</a:t>
            </a:r>
          </a:p>
          <a:p>
            <a:pPr>
              <a:buNone/>
            </a:pPr>
            <a:r>
              <a:rPr lang="tr-TR" sz="3000" dirty="0">
                <a:solidFill>
                  <a:srgbClr val="FF0000"/>
                </a:solidFill>
                <a:latin typeface="Kayra Aydin" pitchFamily="34" charset="0"/>
              </a:rPr>
              <a:t>Hepsinin yaşları toplamı:</a:t>
            </a:r>
          </a:p>
          <a:p>
            <a:pPr>
              <a:buNone/>
            </a:pPr>
            <a:r>
              <a:rPr lang="tr-TR" sz="3000" dirty="0">
                <a:solidFill>
                  <a:srgbClr val="FF0000"/>
                </a:solidFill>
                <a:latin typeface="Kayra Aydin" pitchFamily="34" charset="0"/>
              </a:rPr>
              <a:t>                         </a:t>
            </a:r>
            <a:r>
              <a:rPr lang="tr-TR" sz="3000" dirty="0">
                <a:solidFill>
                  <a:schemeClr val="tx2">
                    <a:lumMod val="60000"/>
                    <a:lumOff val="40000"/>
                  </a:schemeClr>
                </a:solidFill>
                <a:latin typeface="Kayra Aydin" pitchFamily="34" charset="0"/>
              </a:rPr>
              <a:t>13+11+7= 31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13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Esin aklında tuttuğu sayıya 22 eklerse sayı 45 oluyor. Esin’in aklında tuttuğu sayı kaçtır?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14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/>
              <a:t>   </a:t>
            </a:r>
            <a:r>
              <a:rPr lang="tr-TR" sz="3600" dirty="0">
                <a:latin typeface="Kayra Aydin" pitchFamily="34" charset="0"/>
              </a:rPr>
              <a:t>Annem 54 metre kumaşın 15 metresini ceket, 13 metresini pantolon için kullandı. Geriye kaç metre kumaş kaldı?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15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54726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dirty="0">
                <a:latin typeface="Kayra Aydin" pitchFamily="34" charset="0"/>
              </a:rPr>
              <a:t> </a:t>
            </a:r>
            <a:r>
              <a:rPr lang="tr-TR" u="sng" dirty="0">
                <a:latin typeface="Kayra Aydin" pitchFamily="34" charset="0"/>
              </a:rPr>
              <a:t>Onlar basamağı 2 </a:t>
            </a:r>
            <a:r>
              <a:rPr lang="tr-TR" dirty="0">
                <a:latin typeface="Kayra Aydin" pitchFamily="34" charset="0"/>
              </a:rPr>
              <a:t>olan </a:t>
            </a:r>
            <a:r>
              <a:rPr lang="tr-TR" u="sng" dirty="0">
                <a:latin typeface="Kayra Aydin" pitchFamily="34" charset="0"/>
              </a:rPr>
              <a:t>en büyük </a:t>
            </a:r>
            <a:r>
              <a:rPr lang="tr-TR" dirty="0">
                <a:latin typeface="Kayra Aydin" pitchFamily="34" charset="0"/>
              </a:rPr>
              <a:t>sayı ile 3 onluktan oluşan sayının toplamı kaçtır?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                           </a:t>
            </a:r>
            <a:r>
              <a:rPr lang="tr-TR" sz="2800" dirty="0">
                <a:solidFill>
                  <a:srgbClr val="FF0000"/>
                </a:solidFill>
                <a:latin typeface="Kayra Aydin" pitchFamily="34" charset="0"/>
              </a:rPr>
              <a:t>Sayının </a:t>
            </a:r>
            <a:r>
              <a:rPr lang="tr-TR" sz="2800" u="sng" dirty="0">
                <a:solidFill>
                  <a:srgbClr val="FF0000"/>
                </a:solidFill>
                <a:latin typeface="Kayra Aydin" pitchFamily="34" charset="0"/>
              </a:rPr>
              <a:t>büyük olması </a:t>
            </a:r>
            <a:r>
              <a:rPr lang="tr-TR" sz="2800" dirty="0">
                <a:solidFill>
                  <a:srgbClr val="FF0000"/>
                </a:solidFill>
                <a:latin typeface="Kayra Aydin" pitchFamily="34" charset="0"/>
              </a:rPr>
              <a:t>için    </a:t>
            </a:r>
            <a:r>
              <a:rPr lang="tr-TR" sz="2800" dirty="0">
                <a:latin typeface="Kayra Aydin" pitchFamily="34" charset="0"/>
              </a:rPr>
              <a:t>				    </a:t>
            </a:r>
            <a:r>
              <a:rPr lang="tr-TR" sz="2800" u="sng" dirty="0">
                <a:solidFill>
                  <a:srgbClr val="FF0000"/>
                </a:solidFill>
                <a:latin typeface="Kayra Aydin" pitchFamily="34" charset="0"/>
              </a:rPr>
              <a:t>büyük rakamı </a:t>
            </a:r>
            <a:r>
              <a:rPr lang="tr-TR" sz="2800" dirty="0">
                <a:solidFill>
                  <a:srgbClr val="FF0000"/>
                </a:solidFill>
                <a:latin typeface="Kayra Aydin" pitchFamily="34" charset="0"/>
              </a:rPr>
              <a:t>seçmelisin.</a:t>
            </a:r>
          </a:p>
          <a:p>
            <a:pPr>
              <a:buNone/>
            </a:pPr>
            <a:r>
              <a:rPr lang="tr-TR" sz="2800" dirty="0">
                <a:latin typeface="Kayra Aydin" pitchFamily="34" charset="0"/>
              </a:rPr>
              <a:t>						</a:t>
            </a:r>
            <a:r>
              <a:rPr lang="tr-TR" sz="2800" dirty="0">
                <a:solidFill>
                  <a:srgbClr val="FF0000"/>
                </a:solidFill>
                <a:latin typeface="Kayra Aydin" pitchFamily="34" charset="0"/>
              </a:rPr>
              <a:t>O rakamda 9’dur</a:t>
            </a:r>
          </a:p>
          <a:p>
            <a:pPr>
              <a:buNone/>
            </a:pPr>
            <a:r>
              <a:rPr lang="tr-TR" dirty="0">
                <a:latin typeface="Kayra Aydin" pitchFamily="34" charset="0"/>
              </a:rPr>
              <a:t> </a:t>
            </a:r>
          </a:p>
          <a:p>
            <a:pPr>
              <a:buNone/>
            </a:pPr>
            <a:r>
              <a:rPr lang="tr-TR" dirty="0">
                <a:solidFill>
                  <a:schemeClr val="accent6">
                    <a:lumMod val="75000"/>
                  </a:schemeClr>
                </a:solidFill>
                <a:latin typeface="Kayra Aydin" pitchFamily="34" charset="0"/>
              </a:rPr>
              <a:t>3 onluktan oluşan sayı : 30’dur.</a:t>
            </a:r>
          </a:p>
          <a:p>
            <a:pPr>
              <a:buNone/>
            </a:pPr>
            <a:r>
              <a:rPr lang="tr-TR" dirty="0">
                <a:solidFill>
                  <a:schemeClr val="accent3"/>
                </a:solidFill>
                <a:latin typeface="Kayra Aydin" pitchFamily="34" charset="0"/>
              </a:rPr>
              <a:t>İki sayıyı da bulduk. Bu iki sayının toplamını soruyor.</a:t>
            </a:r>
          </a:p>
          <a:p>
            <a:pPr algn="ctr">
              <a:buNone/>
            </a:pPr>
            <a:r>
              <a:rPr lang="tr-TR">
                <a:latin typeface="Kayra Aydin" pitchFamily="34" charset="0"/>
              </a:rPr>
              <a:t>30 </a:t>
            </a:r>
            <a:r>
              <a:rPr lang="tr-TR" dirty="0">
                <a:latin typeface="Kayra Aydin" pitchFamily="34" charset="0"/>
              </a:rPr>
              <a:t>+ 29 = 59</a:t>
            </a:r>
          </a:p>
          <a:p>
            <a:pPr>
              <a:buNone/>
            </a:pPr>
            <a:endParaRPr lang="tr-TR" dirty="0">
              <a:latin typeface="Kayra Aydin" pitchFamily="34" charset="0"/>
            </a:endParaRPr>
          </a:p>
        </p:txBody>
      </p:sp>
      <p:graphicFrame>
        <p:nvGraphicFramePr>
          <p:cNvPr id="4" name="3 Tablo"/>
          <p:cNvGraphicFramePr>
            <a:graphicFrameLocks noGrp="1"/>
          </p:cNvGraphicFramePr>
          <p:nvPr/>
        </p:nvGraphicFramePr>
        <p:xfrm>
          <a:off x="683568" y="2276872"/>
          <a:ext cx="3024336" cy="1643126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1216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03046"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Onlar basamağı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2400" dirty="0"/>
                        <a:t>Birler basamağı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81130">
                <a:tc>
                  <a:txBody>
                    <a:bodyPr/>
                    <a:lstStyle/>
                    <a:p>
                      <a:pPr algn="ctr"/>
                      <a:r>
                        <a:rPr lang="tr-TR" sz="3600" dirty="0"/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tr-TR" sz="3600" dirty="0"/>
                        <a:t> 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16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Eksilen 54, çıkan ise iki basamaklı en küçük sayıdır. Buna göre fark kaçtır?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17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Bayramda annesi Ayşe’ye 27 TL, babası da 44 TL harçlık verdi. Ayşe parasının 32 TL’sini harcadı. Ayşe’nin geriye kaç TL’si kaldı?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18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 Serdar sınavdaki 50 sorunun 7 tanesini yanlış yaptı. 6 tanesini de boş bıraktı. Serdar kaç soruyu doğru yapmıştır?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1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/>
          <a:lstStyle/>
          <a:p>
            <a:pPr>
              <a:buNone/>
            </a:pPr>
            <a:r>
              <a:rPr lang="tr-TR" sz="4000" dirty="0">
                <a:latin typeface="Kayra Aydin" pitchFamily="34" charset="0"/>
              </a:rPr>
              <a:t>90 </a:t>
            </a:r>
            <a:r>
              <a:rPr lang="tr-TR" sz="3600" dirty="0">
                <a:latin typeface="Kayra Aydin" pitchFamily="34" charset="0"/>
              </a:rPr>
              <a:t>TL paramın 45 TL’sini harcadım, 35 TL’sini kardeşime verdim. Kaç TL param kaldı?</a:t>
            </a:r>
            <a:endParaRPr lang="tr-TR" sz="4000" dirty="0">
              <a:latin typeface="Kayra Aydin" pitchFamily="34" charset="0"/>
            </a:endParaRP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19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 Annem ile babamın yaşları toplamı 53’tür. Annem 26 yaşındadır. Babam, annemden kaç yaş büyüktür?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23528" y="0"/>
            <a:ext cx="8229600" cy="908720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20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 </a:t>
            </a:r>
            <a:r>
              <a:rPr lang="tr-TR" sz="2800" dirty="0">
                <a:latin typeface="Kayra Aydin" pitchFamily="34" charset="0"/>
              </a:rPr>
              <a:t>Üç kardeşin yaşları toplamı 32’dir. Kerem 8, Elif 14 yaşında olduğuna göre Mahmut kaç yaşındadır?</a:t>
            </a:r>
          </a:p>
          <a:p>
            <a:pPr>
              <a:buNone/>
            </a:pPr>
            <a:endParaRPr lang="tr-TR" sz="2800" dirty="0">
              <a:latin typeface="Kayra Aydin" pitchFamily="34" charset="0"/>
            </a:endParaRPr>
          </a:p>
          <a:p>
            <a:pPr>
              <a:buNone/>
            </a:pPr>
            <a:r>
              <a:rPr lang="tr-TR" sz="2800" dirty="0">
                <a:latin typeface="Kayra Aydin" pitchFamily="34" charset="0"/>
              </a:rPr>
              <a:t>        Kerem + Elif + Mahmut = 32</a:t>
            </a:r>
          </a:p>
          <a:p>
            <a:pPr>
              <a:buNone/>
            </a:pPr>
            <a:r>
              <a:rPr lang="tr-TR" sz="2800" dirty="0">
                <a:latin typeface="Kayra Aydin" pitchFamily="34" charset="0"/>
              </a:rPr>
              <a:t>           8   +   14  +          =  32</a:t>
            </a:r>
          </a:p>
          <a:p>
            <a:pPr>
              <a:buNone/>
            </a:pPr>
            <a:r>
              <a:rPr lang="tr-TR" sz="2800" dirty="0">
                <a:latin typeface="Kayra Aydin" pitchFamily="34" charset="0"/>
              </a:rPr>
              <a:t>8 ile 14 toplama halinde olduğu için onları </a:t>
            </a:r>
            <a:r>
              <a:rPr lang="tr-TR" sz="2800" u="sng" dirty="0">
                <a:latin typeface="Kayra Aydin" pitchFamily="34" charset="0"/>
              </a:rPr>
              <a:t>oldukları</a:t>
            </a:r>
            <a:r>
              <a:rPr lang="tr-TR" sz="2800" dirty="0">
                <a:latin typeface="Kayra Aydin" pitchFamily="34" charset="0"/>
              </a:rPr>
              <a:t> </a:t>
            </a:r>
            <a:r>
              <a:rPr lang="tr-TR" sz="2800" u="sng" dirty="0">
                <a:latin typeface="Kayra Aydin" pitchFamily="34" charset="0"/>
              </a:rPr>
              <a:t>yere toplayalım</a:t>
            </a:r>
            <a:r>
              <a:rPr lang="tr-TR" sz="2800" dirty="0">
                <a:latin typeface="Kayra Aydin" pitchFamily="34" charset="0"/>
              </a:rPr>
              <a:t>..8 + 14 = 22 eder. o halde:</a:t>
            </a:r>
          </a:p>
          <a:p>
            <a:pPr>
              <a:buNone/>
            </a:pPr>
            <a:endParaRPr lang="tr-TR" sz="2800" dirty="0">
              <a:latin typeface="Kayra Aydin" pitchFamily="34" charset="0"/>
            </a:endParaRPr>
          </a:p>
          <a:p>
            <a:pPr>
              <a:buNone/>
            </a:pPr>
            <a:r>
              <a:rPr lang="tr-TR" sz="2800" dirty="0">
                <a:latin typeface="Kayra Aydin" pitchFamily="34" charset="0"/>
              </a:rPr>
              <a:t>     22 +        = 32  olur.Dikkat edin!Toplamada     				 verilemeyeni bulma! </a:t>
            </a:r>
          </a:p>
          <a:p>
            <a:pPr>
              <a:buNone/>
            </a:pPr>
            <a:r>
              <a:rPr lang="tr-TR" sz="2800" dirty="0">
                <a:latin typeface="Kayra Aydin" pitchFamily="34" charset="0"/>
              </a:rPr>
              <a:t>      32 – 22 = 10 yaşındadır Mahmut..</a:t>
            </a:r>
          </a:p>
        </p:txBody>
      </p:sp>
      <p:sp>
        <p:nvSpPr>
          <p:cNvPr id="4" name="3 Dikdörtgen"/>
          <p:cNvSpPr/>
          <p:nvPr/>
        </p:nvSpPr>
        <p:spPr>
          <a:xfrm>
            <a:off x="4067944" y="2852936"/>
            <a:ext cx="648072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4 Dikdörtgen"/>
          <p:cNvSpPr/>
          <p:nvPr/>
        </p:nvSpPr>
        <p:spPr>
          <a:xfrm>
            <a:off x="1835696" y="4797152"/>
            <a:ext cx="648072" cy="43204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21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Çıkan sayı 32, kalan sayı ise çıkan sayıdan 15 fazla ise eksilen sayı kaçtır?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22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Bir kitaplıkta 24 tane hikaye kitabı, hikaye kitabından 19 fazla masal kitabı vardır. Kitaplıkta kaç tane masal kitabı vardır?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23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Ece’nin 24 lirası kardeşinin ise 13 lirası vardı. Paralarını birleştirip babalarına 32 liralık hediye aldılar. Geriye kaç liraları kalmıştır?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24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  Onlar basamağında 4 bulunan en büyük sayı ile 30’a yuvarlanan en küçük sayının toplamı kaçtır?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25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64 kasa elmanın 25 kasası satıldı, bir kısmı çürüdü. Geriye 31 kasa elma kaldığına göre kaç kasa elma çürümüştür?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78098"/>
          </a:xfrm>
        </p:spPr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26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764704"/>
            <a:ext cx="9144000" cy="60932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2800" dirty="0">
                <a:latin typeface="Kayra Aydin" pitchFamily="34" charset="0"/>
              </a:rPr>
              <a:t>Poyraz ile Ayaz’ın yaşları toplamı 34’tür. Poyraz 16 yaşında olduğuna göre Ayaz’ın 7 yıl önceki yaşı kaçtır?</a:t>
            </a:r>
          </a:p>
          <a:p>
            <a:pPr>
              <a:buNone/>
            </a:pPr>
            <a:endParaRPr lang="tr-TR" sz="2800" dirty="0">
              <a:latin typeface="Kayra Aydin" pitchFamily="34" charset="0"/>
            </a:endParaRPr>
          </a:p>
          <a:p>
            <a:pPr>
              <a:buNone/>
            </a:pPr>
            <a:r>
              <a:rPr lang="tr-TR" sz="2800" dirty="0">
                <a:latin typeface="Kayra Aydin" pitchFamily="34" charset="0"/>
              </a:rPr>
              <a:t>   Poyraz  +   Ayaz  =  34</a:t>
            </a:r>
          </a:p>
          <a:p>
            <a:pPr>
              <a:buNone/>
            </a:pPr>
            <a:r>
              <a:rPr lang="tr-TR" sz="2800" dirty="0">
                <a:latin typeface="Kayra Aydin" pitchFamily="34" charset="0"/>
              </a:rPr>
              <a:t>      16    +           =  34  </a:t>
            </a:r>
            <a:r>
              <a:rPr lang="tr-TR" sz="2800" dirty="0">
                <a:solidFill>
                  <a:schemeClr val="accent4"/>
                </a:solidFill>
                <a:latin typeface="Kayra Aydin" pitchFamily="34" charset="0"/>
              </a:rPr>
              <a:t>Toplamada verilemeyeni 					  bulma değil mi?Bulalım.</a:t>
            </a:r>
          </a:p>
          <a:p>
            <a:pPr>
              <a:buNone/>
            </a:pPr>
            <a:r>
              <a:rPr lang="tr-TR" sz="2800" dirty="0">
                <a:solidFill>
                  <a:schemeClr val="accent1"/>
                </a:solidFill>
                <a:latin typeface="Kayra Aydin" pitchFamily="34" charset="0"/>
              </a:rPr>
              <a:t>         34 -  16  = 18  yaşındaymış Ayaz</a:t>
            </a:r>
            <a:r>
              <a:rPr lang="tr-TR" sz="2800" dirty="0">
                <a:latin typeface="Kayra Aydin" pitchFamily="34" charset="0"/>
              </a:rPr>
              <a:t>. Bitmedi…</a:t>
            </a:r>
          </a:p>
          <a:p>
            <a:pPr>
              <a:buNone/>
            </a:pPr>
            <a:endParaRPr lang="tr-TR" sz="2800" dirty="0">
              <a:latin typeface="Kayra Aydin" pitchFamily="34" charset="0"/>
            </a:endParaRPr>
          </a:p>
          <a:p>
            <a:pPr algn="ctr">
              <a:buNone/>
            </a:pPr>
            <a:r>
              <a:rPr lang="tr-TR" sz="2800" dirty="0">
                <a:solidFill>
                  <a:srgbClr val="FF0000"/>
                </a:solidFill>
                <a:latin typeface="Kayra Aydin" pitchFamily="34" charset="0"/>
              </a:rPr>
              <a:t>   Ayaz’ın 7 yıl önceki yaşını soruyor:</a:t>
            </a:r>
          </a:p>
          <a:p>
            <a:pPr algn="ctr">
              <a:buNone/>
            </a:pPr>
            <a:r>
              <a:rPr lang="tr-TR" sz="2800" dirty="0">
                <a:solidFill>
                  <a:srgbClr val="FF0000"/>
                </a:solidFill>
                <a:latin typeface="Kayra Aydin" pitchFamily="34" charset="0"/>
              </a:rPr>
              <a:t>      18-7=11’dir.</a:t>
            </a:r>
          </a:p>
          <a:p>
            <a:pPr>
              <a:buNone/>
            </a:pPr>
            <a:endParaRPr lang="tr-TR" sz="2800" dirty="0">
              <a:latin typeface="Kayra Aydin" pitchFamily="34" charset="0"/>
            </a:endParaRPr>
          </a:p>
        </p:txBody>
      </p:sp>
      <p:sp>
        <p:nvSpPr>
          <p:cNvPr id="4" name="3 Dikdörtgen"/>
          <p:cNvSpPr/>
          <p:nvPr/>
        </p:nvSpPr>
        <p:spPr>
          <a:xfrm>
            <a:off x="2699792" y="3212976"/>
            <a:ext cx="432048" cy="360040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2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/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Bir baloncunun 75 tane balonu vardı. Dün 32 tanesini bugün de 26 tanesini sattı. Elinde satmadığı kaç balonu kaldı?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3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/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Bahçedeki ağaçta 55 kuş vardı. 28 tanesi uçtu, sonra 17 kuş kondu. Ağaçta kaç kuş kaldı?</a:t>
            </a:r>
          </a:p>
          <a:p>
            <a:pPr>
              <a:buNone/>
            </a:pPr>
            <a:endParaRPr lang="tr-TR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4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tr-TR" sz="3600" dirty="0">
                <a:latin typeface="Kayra Aydin" pitchFamily="34" charset="0"/>
              </a:rPr>
              <a:t>Terzi Merve Hanım 80 metre kumaşın önce 10 metresini sonra 22 metresini kullandı. Geriye kaç metre kumaşı kaldı?</a:t>
            </a:r>
            <a:endParaRPr lang="tr-TR" dirty="0">
              <a:latin typeface="Kayra Aydin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5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Meltem 19 yaşındadır. Annesi Meltem’den 25 yaş büyük olduğuna göre İkisinin yaşları toplamı kaçtır?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6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86 yolcuyla hareket eden bir trene ilk istasyonda 27, ikinci istasyonda 35 yolcu binmiştir. Buna göre trende kaç yolcu olmuştur?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7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Bir otobüste toplam 47 yolcu vardır. Yolcuların 18’i erkek, 24’ü kadın diğerleri çocuk yolcudur. Çocuk yolcuların sayısı kaçtır?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>
                <a:solidFill>
                  <a:srgbClr val="FF0000"/>
                </a:solidFill>
              </a:rPr>
              <a:t>SORU 8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196752"/>
            <a:ext cx="914400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tr-TR" sz="3600" dirty="0">
                <a:latin typeface="Kayra Aydin" pitchFamily="34" charset="0"/>
              </a:rPr>
              <a:t>70’e yuvarlanabilen en büyük sayı ile 2 düzinenin farkı kaçtır?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838</Words>
  <Application>Microsoft Office PowerPoint</Application>
  <PresentationFormat>Ekran Gösterisi (4:3)</PresentationFormat>
  <Paragraphs>108</Paragraphs>
  <Slides>27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27</vt:i4>
      </vt:variant>
    </vt:vector>
  </HeadingPairs>
  <TitlesOfParts>
    <vt:vector size="31" baseType="lpstr">
      <vt:lpstr>Arial</vt:lpstr>
      <vt:lpstr>Calibri</vt:lpstr>
      <vt:lpstr>Kayra Aydin</vt:lpstr>
      <vt:lpstr>Ofis Teması</vt:lpstr>
      <vt:lpstr>TOPLAMA VE ÇIKARMA İLE İLGİLİ PROBLEMLER</vt:lpstr>
      <vt:lpstr>SORU 1</vt:lpstr>
      <vt:lpstr>SORU 2</vt:lpstr>
      <vt:lpstr>SORU 3</vt:lpstr>
      <vt:lpstr>SORU 4</vt:lpstr>
      <vt:lpstr>SORU 5</vt:lpstr>
      <vt:lpstr>SORU 6</vt:lpstr>
      <vt:lpstr>SORU 7</vt:lpstr>
      <vt:lpstr>SORU 8</vt:lpstr>
      <vt:lpstr>SORU 9</vt:lpstr>
      <vt:lpstr>SORU 10</vt:lpstr>
      <vt:lpstr>SORU 11</vt:lpstr>
      <vt:lpstr>SORU 12</vt:lpstr>
      <vt:lpstr>SORU 13</vt:lpstr>
      <vt:lpstr>SORU 14</vt:lpstr>
      <vt:lpstr>SORU 15</vt:lpstr>
      <vt:lpstr>SORU 16</vt:lpstr>
      <vt:lpstr>SORU 17</vt:lpstr>
      <vt:lpstr>SORU 18</vt:lpstr>
      <vt:lpstr>SORU 19</vt:lpstr>
      <vt:lpstr>SORU 20</vt:lpstr>
      <vt:lpstr>SORU 21</vt:lpstr>
      <vt:lpstr>SORU 22</vt:lpstr>
      <vt:lpstr>SORU 23</vt:lpstr>
      <vt:lpstr>SORU 24</vt:lpstr>
      <vt:lpstr>SORU 25</vt:lpstr>
      <vt:lpstr>SORU 26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Slayt 1</dc:title>
  <dc:creator>Hp</dc:creator>
  <cp:lastModifiedBy>SERKAN DEMİR</cp:lastModifiedBy>
  <cp:revision>14</cp:revision>
  <dcterms:created xsi:type="dcterms:W3CDTF">2020-12-27T12:52:00Z</dcterms:created>
  <dcterms:modified xsi:type="dcterms:W3CDTF">2022-01-24T16:29:27Z</dcterms:modified>
</cp:coreProperties>
</file>