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2" r:id="rId3"/>
    <p:sldId id="270" r:id="rId4"/>
    <p:sldId id="269" r:id="rId5"/>
    <p:sldId id="268" r:id="rId6"/>
    <p:sldId id="267" r:id="rId7"/>
    <p:sldId id="266" r:id="rId8"/>
    <p:sldId id="265" r:id="rId9"/>
    <p:sldId id="264" r:id="rId10"/>
    <p:sldId id="263" r:id="rId11"/>
    <p:sldId id="271" r:id="rId12"/>
    <p:sldId id="261" r:id="rId13"/>
    <p:sldId id="260" r:id="rId14"/>
    <p:sldId id="259" r:id="rId15"/>
    <p:sldId id="258" r:id="rId16"/>
    <p:sldId id="272" r:id="rId17"/>
    <p:sldId id="273"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69" d="100"/>
          <a:sy n="69" d="100"/>
        </p:scale>
        <p:origin x="141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CB1492-3E40-47A8-B2C0-77ED78A76E2F}" type="datetimeFigureOut">
              <a:rPr lang="tr-TR" smtClean="0"/>
              <a:t>19.11.2021</a:t>
            </a:fld>
            <a:endParaRPr lang="tr-TR"/>
          </a:p>
        </p:txBody>
      </p:sp>
      <p:sp>
        <p:nvSpPr>
          <p:cNvPr id="4" name="Slayt Görüntüsü Yer Tutucusu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60E4A2-DFC7-4AAC-9BA7-E7E31FA982F6}" type="slidenum">
              <a:rPr lang="tr-TR" smtClean="0"/>
              <a:t>‹#›</a:t>
            </a:fld>
            <a:endParaRPr lang="tr-TR"/>
          </a:p>
        </p:txBody>
      </p:sp>
    </p:spTree>
    <p:extLst>
      <p:ext uri="{BB962C8B-B14F-4D97-AF65-F5344CB8AC3E}">
        <p14:creationId xmlns:p14="http://schemas.microsoft.com/office/powerpoint/2010/main" val="14807445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360E4A2-DFC7-4AAC-9BA7-E7E31FA982F6}" type="slidenum">
              <a:rPr lang="tr-TR" smtClean="0"/>
              <a:t>2</a:t>
            </a:fld>
            <a:endParaRPr lang="tr-TR"/>
          </a:p>
        </p:txBody>
      </p:sp>
    </p:spTree>
    <p:extLst>
      <p:ext uri="{BB962C8B-B14F-4D97-AF65-F5344CB8AC3E}">
        <p14:creationId xmlns:p14="http://schemas.microsoft.com/office/powerpoint/2010/main" val="14346763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360E4A2-DFC7-4AAC-9BA7-E7E31FA982F6}" type="slidenum">
              <a:rPr lang="tr-TR" smtClean="0"/>
              <a:t>5</a:t>
            </a:fld>
            <a:endParaRPr lang="tr-TR"/>
          </a:p>
        </p:txBody>
      </p:sp>
    </p:spTree>
    <p:extLst>
      <p:ext uri="{BB962C8B-B14F-4D97-AF65-F5344CB8AC3E}">
        <p14:creationId xmlns:p14="http://schemas.microsoft.com/office/powerpoint/2010/main" val="1833261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360E4A2-DFC7-4AAC-9BA7-E7E31FA982F6}" type="slidenum">
              <a:rPr lang="tr-TR" smtClean="0"/>
              <a:t>8</a:t>
            </a:fld>
            <a:endParaRPr lang="tr-TR"/>
          </a:p>
        </p:txBody>
      </p:sp>
    </p:spTree>
    <p:extLst>
      <p:ext uri="{BB962C8B-B14F-4D97-AF65-F5344CB8AC3E}">
        <p14:creationId xmlns:p14="http://schemas.microsoft.com/office/powerpoint/2010/main" val="1201698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360E4A2-DFC7-4AAC-9BA7-E7E31FA982F6}" type="slidenum">
              <a:rPr lang="tr-TR" smtClean="0"/>
              <a:t>10</a:t>
            </a:fld>
            <a:endParaRPr lang="tr-TR"/>
          </a:p>
        </p:txBody>
      </p:sp>
    </p:spTree>
    <p:extLst>
      <p:ext uri="{BB962C8B-B14F-4D97-AF65-F5344CB8AC3E}">
        <p14:creationId xmlns:p14="http://schemas.microsoft.com/office/powerpoint/2010/main" val="3314721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360E4A2-DFC7-4AAC-9BA7-E7E31FA982F6}" type="slidenum">
              <a:rPr lang="tr-TR" smtClean="0"/>
              <a:t>12</a:t>
            </a:fld>
            <a:endParaRPr lang="tr-TR"/>
          </a:p>
        </p:txBody>
      </p:sp>
    </p:spTree>
    <p:extLst>
      <p:ext uri="{BB962C8B-B14F-4D97-AF65-F5344CB8AC3E}">
        <p14:creationId xmlns:p14="http://schemas.microsoft.com/office/powerpoint/2010/main" val="22753680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360E4A2-DFC7-4AAC-9BA7-E7E31FA982F6}" type="slidenum">
              <a:rPr lang="tr-TR" smtClean="0"/>
              <a:t>14</a:t>
            </a:fld>
            <a:endParaRPr lang="tr-TR"/>
          </a:p>
        </p:txBody>
      </p:sp>
    </p:spTree>
    <p:extLst>
      <p:ext uri="{BB962C8B-B14F-4D97-AF65-F5344CB8AC3E}">
        <p14:creationId xmlns:p14="http://schemas.microsoft.com/office/powerpoint/2010/main" val="1041014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none" strike="noStrike" kern="1200" dirty="0">
                <a:solidFill>
                  <a:schemeClr val="tx1"/>
                </a:solidFill>
                <a:effectLst/>
                <a:latin typeface="+mn-lt"/>
                <a:ea typeface="+mn-ea"/>
                <a:cs typeface="+mn-cs"/>
                <a:hlinkClick r:id="rId3"/>
              </a:rPr>
              <a:t>www.sorubak.com</a:t>
            </a:r>
            <a:endParaRPr lang="tr-TR" dirty="0"/>
          </a:p>
        </p:txBody>
      </p:sp>
      <p:sp>
        <p:nvSpPr>
          <p:cNvPr id="4" name="Slayt Numarası Yer Tutucusu 3"/>
          <p:cNvSpPr>
            <a:spLocks noGrp="1"/>
          </p:cNvSpPr>
          <p:nvPr>
            <p:ph type="sldNum" sz="quarter" idx="10"/>
          </p:nvPr>
        </p:nvSpPr>
        <p:spPr/>
        <p:txBody>
          <a:bodyPr/>
          <a:lstStyle/>
          <a:p>
            <a:fld id="{A360E4A2-DFC7-4AAC-9BA7-E7E31FA982F6}" type="slidenum">
              <a:rPr lang="tr-TR" smtClean="0"/>
              <a:t>17</a:t>
            </a:fld>
            <a:endParaRPr lang="tr-TR"/>
          </a:p>
        </p:txBody>
      </p:sp>
    </p:spTree>
    <p:extLst>
      <p:ext uri="{BB962C8B-B14F-4D97-AF65-F5344CB8AC3E}">
        <p14:creationId xmlns:p14="http://schemas.microsoft.com/office/powerpoint/2010/main" val="32882024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a:t>Asıl başlık stili için tıklatın</a:t>
            </a: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Asıl alt başlık stilini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Dikey Metin Yer Tutucusu"/>
          <p:cNvSpPr>
            <a:spLocks noGrp="1"/>
          </p:cNvSpPr>
          <p:nvPr>
            <p:ph type="body" orient="vert" idx="1"/>
          </p:nvPr>
        </p:nvSpPr>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a:t>Asıl başlık stili için tıklatın</a:t>
            </a: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idx="1"/>
          </p:nvPr>
        </p:nvSpPr>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a:t>Asıl başlık stili için tıklatın</a:t>
            </a: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a:t>Asıl başlık stili için tıklatın</a:t>
            </a: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7" name="6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a:t>Asıl başlık stili için tıklatın</a:t>
            </a:r>
          </a:p>
        </p:txBody>
      </p:sp>
      <p:sp>
        <p:nvSpPr>
          <p:cNvPr id="3" name="2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a:t>Asıl başlık stili için tıklatın</a:t>
            </a: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a:t>Asıl başlık stili için tıklatın</a:t>
            </a: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19.11.2021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xmlns:p14="http://schemas.microsoft.com/office/powerpoint/2010/main">
    <mc:Choice Requires="p14">
      <p:transition spd="slow" p14:dur="3000">
        <p14:shred/>
        <p:sndAc>
          <p:stSnd>
            <p:snd r:embed="rId1" name="chimes.wav"/>
          </p:stSnd>
        </p:sndAc>
      </p:transition>
    </mc:Choice>
    <mc:Fallback xmlns="">
      <p:transition spd="slow">
        <p:fade/>
        <p:sndAc>
          <p:stSnd>
            <p:snd r:embed="rId3"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a:t>Asıl başlık stili için tıklatın</a:t>
            </a: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19.11.2021</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000">
        <p14:shred/>
        <p:sndAc>
          <p:stSnd>
            <p:snd r:embed="rId13" name="chimes.wav"/>
          </p:stSnd>
        </p:sndAc>
      </p:transition>
    </mc:Choice>
    <mc:Fallback xmlns="">
      <p:transition spd="slow">
        <p:fade/>
        <p:sndAc>
          <p:stSnd>
            <p:snd r:embed="rId14"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sorubak.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audio" Target="../media/audio1.wav"/></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TAŞITLARA BİNERKEN VE TAŞITLARDAN İNERKEN</a:t>
            </a:r>
            <a:endPar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300" y="350100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27816" y="508917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
        <p:nvSpPr>
          <p:cNvPr id="8" name="Dikdörtgen 7"/>
          <p:cNvSpPr/>
          <p:nvPr/>
        </p:nvSpPr>
        <p:spPr>
          <a:xfrm>
            <a:off x="3131840" y="3316342"/>
            <a:ext cx="3121367" cy="369332"/>
          </a:xfrm>
          <a:prstGeom prst="rect">
            <a:avLst/>
          </a:prstGeom>
        </p:spPr>
        <p:txBody>
          <a:bodyPr wrap="none">
            <a:spAutoFit/>
          </a:bodyPr>
          <a:lstStyle/>
          <a:p>
            <a:r>
              <a:rPr lang="tr-TR" dirty="0">
                <a:solidFill>
                  <a:srgbClr val="193B9E"/>
                </a:solidFill>
                <a:latin typeface="Comic Sans MS" panose="030F0702030302020204" pitchFamily="66" charset="0"/>
                <a:ea typeface="Times New Roman" panose="02020603050405020304" pitchFamily="18" charset="0"/>
                <a:hlinkClick r:id="rId3"/>
              </a:rPr>
              <a:t>https://www.sorubak.com/</a:t>
            </a:r>
            <a:r>
              <a:rPr lang="tr-TR" dirty="0">
                <a:solidFill>
                  <a:srgbClr val="193B9E"/>
                </a:solidFill>
                <a:latin typeface="Comic Sans MS" panose="030F0702030302020204" pitchFamily="66" charset="0"/>
                <a:ea typeface="Times New Roman" panose="02020603050405020304" pitchFamily="18" charset="0"/>
              </a:rPr>
              <a:t> </a:t>
            </a:r>
            <a:endParaRPr lang="tr-TR" dirty="0"/>
          </a:p>
        </p:txBody>
      </p:sp>
    </p:spTree>
    <p:extLst>
      <p:ext uri="{BB962C8B-B14F-4D97-AF65-F5344CB8AC3E}">
        <p14:creationId xmlns:p14="http://schemas.microsoft.com/office/powerpoint/2010/main" val="107110511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0304"/>
            <a:ext cx="9144000" cy="684769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346444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barn(inVertical)">
                                      <p:cBhvr>
                                        <p:cTn id="7"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116632"/>
            <a:ext cx="9012196" cy="230832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*Yandaki resimde boş bırakılan</a:t>
            </a:r>
          </a:p>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konuşma balonunu doldurunuz. </a:t>
            </a:r>
          </a:p>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Sizce bu otobüste yolcular kurallara</a:t>
            </a:r>
          </a:p>
          <a:p>
            <a:pPr algn="ctr"/>
            <a:r>
              <a:rPr lang="tr-TR" sz="36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uyuyor mu? Açıklayınız.</a:t>
            </a:r>
            <a:endParaRPr lang="tr-TR" sz="36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5" name="Dikdörtgen 4"/>
          <p:cNvSpPr/>
          <p:nvPr/>
        </p:nvSpPr>
        <p:spPr>
          <a:xfrm>
            <a:off x="0" y="2424956"/>
            <a:ext cx="9012196" cy="415498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Otobüste oturan yolcular kurallara uyuyorlar. Otobüsteki ön koltuklar yaşlılar ve hamileler için ayrılmıştır. Bir çocuk dahi olsa otobüste kucakta oturmak yasaktır, mutlaka boş bir koltukta oturmalı.</a:t>
            </a:r>
            <a:endParaRPr lang="tr-TR" sz="4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218895009"/>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4">
                                            <p:txEl>
                                              <p:pRg st="3" end="3"/>
                                            </p:txEl>
                                          </p:spTgt>
                                        </p:tgtEl>
                                        <p:attrNameLst>
                                          <p:attrName>style.visibility</p:attrName>
                                        </p:attrNameLst>
                                      </p:cBhvr>
                                      <p:to>
                                        <p:strVal val="visible"/>
                                      </p:to>
                                    </p:set>
                                    <p:anim calcmode="lin" valueType="num">
                                      <p:cBhvr>
                                        <p:cTn id="34" dur="500" fill="hold"/>
                                        <p:tgtEl>
                                          <p:spTgt spid="4">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4">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4">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4">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4">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41" presetClass="entr" presetSubtype="0" fill="hold" nodeType="clickEffect">
                                  <p:stCondLst>
                                    <p:cond delay="0"/>
                                  </p:stCondLst>
                                  <p:iterate type="lt">
                                    <p:tmPct val="10000"/>
                                  </p:iterate>
                                  <p:childTnLst>
                                    <p:set>
                                      <p:cBhvr>
                                        <p:cTn id="42" dur="1" fill="hold">
                                          <p:stCondLst>
                                            <p:cond delay="0"/>
                                          </p:stCondLst>
                                        </p:cTn>
                                        <p:tgtEl>
                                          <p:spTgt spid="5">
                                            <p:txEl>
                                              <p:pRg st="0" end="0"/>
                                            </p:txEl>
                                          </p:spTgt>
                                        </p:tgtEl>
                                        <p:attrNameLst>
                                          <p:attrName>style.visibility</p:attrName>
                                        </p:attrNameLst>
                                      </p:cBhvr>
                                      <p:to>
                                        <p:strVal val="visible"/>
                                      </p:to>
                                    </p:set>
                                    <p:anim calcmode="lin" valueType="num">
                                      <p:cBhvr>
                                        <p:cTn id="43"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45"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775733"/>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barn(inVertical)">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64" y="0"/>
            <a:ext cx="9116536" cy="112474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910516"/>
            <a:ext cx="9012196" cy="5847755"/>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4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 taşıma araçları yüz binlerce ya da milyonlarca kişi tarafından kullanılmaktadır. Yolcular toplu taşıma araçlarında bazı kurallara uymak zorundadır. Çünkü insanlar toplu bir şekilde seyahat ettikleri için risk altındadır. Yolcular toplu taşıma araçlarında, ön kapıdan binip arka kapıdan inmeli, emniyet kemeri takma, camlardan sarkmama, yolcu yerlerinden ayrılmama ve özellikle ayakta kısmını düzenli kullanma kurallarına uymak zorundadır.</a:t>
            </a:r>
            <a:endParaRPr lang="tr-TR" sz="3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3418667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arn(inVertical)">
                                      <p:cBhvr>
                                        <p:cTn id="7" dur="500"/>
                                        <p:tgtEl>
                                          <p:spTgt spid="1024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45720"/>
            <a:ext cx="9144000" cy="122304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910516"/>
            <a:ext cx="9012196" cy="569386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5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Toplu taşıma araçlarının kirletilip yıpratılması bizim kalitesiz bir yolculuk yapmamıza neden olur. Toplu taşıma araçları millî servetimiz olduğundan ülke ekonomisine zarar vermiş oluruz.</a:t>
            </a:r>
            <a:endParaRPr lang="tr-TR" sz="5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7874612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arn(inVertical)">
                                      <p:cBhvr>
                                        <p:cTn id="7" dur="500"/>
                                        <p:tgtEl>
                                          <p:spTgt spid="1126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0" y="30480"/>
            <a:ext cx="9140160" cy="102225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0" y="910516"/>
            <a:ext cx="9012196" cy="526297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Araç bakımlarının yapılması gerekir.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Yol yapım, bakım ve onarım faaliyetlerinin aksatılmadan yapılması gerekir.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 işaret ve levhalarına uymak gerekir.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Hava muhalefetine göre tedbir almak gerekir.</a:t>
            </a:r>
          </a:p>
        </p:txBody>
      </p:sp>
    </p:spTree>
    <p:extLst>
      <p:ext uri="{BB962C8B-B14F-4D97-AF65-F5344CB8AC3E}">
        <p14:creationId xmlns:p14="http://schemas.microsoft.com/office/powerpoint/2010/main" val="248849437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p:cTn id="30"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5">
                                            <p:txEl>
                                              <p:pRg st="3" end="3"/>
                                            </p:txEl>
                                          </p:spTgt>
                                        </p:tgtEl>
                                        <p:attrNameLst>
                                          <p:attrName>style.visibility</p:attrName>
                                        </p:attrNameLst>
                                      </p:cBhvr>
                                      <p:to>
                                        <p:strVal val="visible"/>
                                      </p:to>
                                    </p:set>
                                    <p:anim calcmode="lin" valueType="num">
                                      <p:cBhvr>
                                        <p:cTn id="39" dur="500" fill="hold"/>
                                        <p:tgtEl>
                                          <p:spTgt spid="5">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41" dur="500" fill="hold"/>
                                        <p:tgtEl>
                                          <p:spTgt spid="5">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22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0" y="30480"/>
            <a:ext cx="9140160" cy="15983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13752" y="1484784"/>
            <a:ext cx="9012196" cy="4616648"/>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Araç içinde emniyet kemerini takmak gerekir.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Hız sınırlarına uymak gerekir.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Yayalara öncelik vermek gerekir.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Dikkatli ve sabırlı olmak gerekir.</a:t>
            </a:r>
          </a:p>
          <a:p>
            <a:pPr algn="ctr"/>
            <a:r>
              <a:rPr lang="tr-TR" sz="4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Yol yardım malzemelerine sahip olmak gerekir.</a:t>
            </a:r>
          </a:p>
        </p:txBody>
      </p:sp>
    </p:spTree>
    <p:extLst>
      <p:ext uri="{BB962C8B-B14F-4D97-AF65-F5344CB8AC3E}">
        <p14:creationId xmlns:p14="http://schemas.microsoft.com/office/powerpoint/2010/main" val="1418489656"/>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Effect transition="in" filter="barn(inVertical)">
                                      <p:cBhvr>
                                        <p:cTn id="7" dur="500"/>
                                        <p:tgtEl>
                                          <p:spTgt spid="1229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p:cTn id="30"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5">
                                            <p:txEl>
                                              <p:pRg st="3" end="3"/>
                                            </p:txEl>
                                          </p:spTgt>
                                        </p:tgtEl>
                                        <p:attrNameLst>
                                          <p:attrName>style.visibility</p:attrName>
                                        </p:attrNameLst>
                                      </p:cBhvr>
                                      <p:to>
                                        <p:strVal val="visible"/>
                                      </p:to>
                                    </p:set>
                                    <p:anim calcmode="lin" valueType="num">
                                      <p:cBhvr>
                                        <p:cTn id="39" dur="500" fill="hold"/>
                                        <p:tgtEl>
                                          <p:spTgt spid="5">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41" dur="500" fill="hold"/>
                                        <p:tgtEl>
                                          <p:spTgt spid="5">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5">
                                            <p:txEl>
                                              <p:pRg st="4" end="4"/>
                                            </p:txEl>
                                          </p:spTgt>
                                        </p:tgtEl>
                                        <p:attrNameLst>
                                          <p:attrName>style.visibility</p:attrName>
                                        </p:attrNameLst>
                                      </p:cBhvr>
                                      <p:to>
                                        <p:strVal val="visible"/>
                                      </p:to>
                                    </p:set>
                                    <p:anim calcmode="lin" valueType="num">
                                      <p:cBhvr>
                                        <p:cTn id="48" dur="500" fill="hold"/>
                                        <p:tgtEl>
                                          <p:spTgt spid="5">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5">
                                            <p:txEl>
                                              <p:pRg st="4" end="4"/>
                                            </p:txEl>
                                          </p:spTgt>
                                        </p:tgtEl>
                                        <p:attrNameLst>
                                          <p:attrName>ppt_y</p:attrName>
                                        </p:attrNameLst>
                                      </p:cBhvr>
                                      <p:tavLst>
                                        <p:tav tm="0">
                                          <p:val>
                                            <p:strVal val="#ppt_y"/>
                                          </p:val>
                                        </p:tav>
                                        <p:tav tm="100000">
                                          <p:val>
                                            <p:strVal val="#ppt_y"/>
                                          </p:val>
                                        </p:tav>
                                      </p:tavLst>
                                    </p:anim>
                                    <p:anim calcmode="lin" valueType="num">
                                      <p:cBhvr>
                                        <p:cTn id="50" dur="500" fill="hold"/>
                                        <p:tgtEl>
                                          <p:spTgt spid="5">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5">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24300" y="44624"/>
            <a:ext cx="9012196" cy="830997"/>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DERS: </a:t>
            </a:r>
            <a:r>
              <a:rPr lang="tr-TR" sz="4800" b="1" cap="none" spc="0" dirty="0">
                <a:ln w="11430"/>
                <a:solidFill>
                  <a:srgbClr val="FFC000"/>
                </a:solidFill>
                <a:effectLst>
                  <a:outerShdw blurRad="50800" dist="39000" dir="5460000" algn="tl">
                    <a:srgbClr val="000000">
                      <a:alpha val="38000"/>
                    </a:srgbClr>
                  </a:outerShdw>
                </a:effectLst>
                <a:latin typeface="Times New Roman" pitchFamily="18" charset="0"/>
                <a:cs typeface="Times New Roman" pitchFamily="18" charset="0"/>
              </a:rPr>
              <a:t>TRAFİK GÜVENLİĞİ</a:t>
            </a:r>
          </a:p>
        </p:txBody>
      </p:sp>
      <p:sp>
        <p:nvSpPr>
          <p:cNvPr id="5" name="Dikdörtgen 4"/>
          <p:cNvSpPr/>
          <p:nvPr/>
        </p:nvSpPr>
        <p:spPr>
          <a:xfrm>
            <a:off x="97198" y="875621"/>
            <a:ext cx="8986013" cy="258532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KONU:</a:t>
            </a:r>
            <a:r>
              <a:rPr lang="tr-TR" sz="5400" b="1"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TAŞITLARA BİNERKEN VE TAŞITLARDAN İNERKEN</a:t>
            </a:r>
            <a:endPar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endParaRPr>
          </a:p>
        </p:txBody>
      </p:sp>
      <p:sp>
        <p:nvSpPr>
          <p:cNvPr id="6" name="Dikdörtgen 5"/>
          <p:cNvSpPr/>
          <p:nvPr/>
        </p:nvSpPr>
        <p:spPr>
          <a:xfrm>
            <a:off x="24300" y="350100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HAZIRLAYAN:</a:t>
            </a:r>
            <a:r>
              <a:rPr lang="tr-TR" sz="54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CUMA ARAYICI</a:t>
            </a:r>
          </a:p>
        </p:txBody>
      </p:sp>
      <p:sp>
        <p:nvSpPr>
          <p:cNvPr id="7" name="Dikdörtgen 6"/>
          <p:cNvSpPr/>
          <p:nvPr/>
        </p:nvSpPr>
        <p:spPr>
          <a:xfrm>
            <a:off x="27816" y="5089178"/>
            <a:ext cx="8986014" cy="1754326"/>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5400" b="1" cap="none" spc="0" dirty="0">
                <a:ln w="11430"/>
                <a:solidFill>
                  <a:srgbClr val="00B0F0"/>
                </a:solidFill>
                <a:effectLst>
                  <a:outerShdw blurRad="50800" dist="39000" dir="5460000" algn="tl">
                    <a:srgbClr val="000000">
                      <a:alpha val="38000"/>
                    </a:srgbClr>
                  </a:outerShdw>
                </a:effectLst>
                <a:latin typeface="Times New Roman" pitchFamily="18" charset="0"/>
                <a:cs typeface="Times New Roman" pitchFamily="18" charset="0"/>
              </a:rPr>
              <a:t>ÖZEL İDARE İLKOKULU</a:t>
            </a:r>
            <a:r>
              <a:rPr lang="tr-TR" sz="5400" b="1" cap="none" spc="0"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 </a:t>
            </a:r>
            <a:r>
              <a:rPr lang="tr-TR" sz="5400" b="1" cap="none" spc="0"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MALATYA/MERKEZ</a:t>
            </a:r>
          </a:p>
        </p:txBody>
      </p:sp>
    </p:spTree>
    <p:extLst>
      <p:ext uri="{BB962C8B-B14F-4D97-AF65-F5344CB8AC3E}">
        <p14:creationId xmlns:p14="http://schemas.microsoft.com/office/powerpoint/2010/main" val="1358328512"/>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calcmode="lin" valueType="num">
                                      <p:cBhvr>
                                        <p:cTn id="16"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8"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5">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6">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7">
                                            <p:txEl>
                                              <p:pRg st="0" end="0"/>
                                            </p:txEl>
                                          </p:spTgt>
                                        </p:tgtEl>
                                        <p:attrNameLst>
                                          <p:attrName>style.visibility</p:attrName>
                                        </p:attrNameLst>
                                      </p:cBhvr>
                                      <p:to>
                                        <p:strVal val="visible"/>
                                      </p:to>
                                    </p:set>
                                    <p:anim calcmode="lin" valueType="num">
                                      <p:cBhvr>
                                        <p:cTn id="3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8384"/>
            <a:ext cx="9144000" cy="1692424"/>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1700808"/>
            <a:ext cx="9012196" cy="4708981"/>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60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60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Trafik güvenliğini olumsuz etkileyip can güvenliğimizi tehlikeye atabilir, kazaların olmasına yol açabilir.</a:t>
            </a:r>
            <a:endParaRPr lang="tr-TR" sz="60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17750745"/>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barn(inVertical)">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4" y="30480"/>
            <a:ext cx="9152344" cy="95024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65902" y="980728"/>
            <a:ext cx="9012196" cy="550920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Yolcular ön kapıdan binip arka kapıdan inmelidir.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Seyahat esnasında cep telefonu kullanılması yasak araçlarda cep telefonu kullanılmamalıdır</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Şoförle sohbet edilmemelidir.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Yolculuk esnasında camdan el, kol çıkarılmamalıdır.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Ön koltuğa 11 yaşından küçük çocuklar oturmamalıdır.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rgbClr val="FFFF00"/>
                </a:solidFill>
                <a:effectLst>
                  <a:outerShdw blurRad="50800" dist="39000" dir="5460000" algn="tl">
                    <a:srgbClr val="000000">
                      <a:alpha val="38000"/>
                    </a:srgbClr>
                  </a:outerShdw>
                </a:effectLst>
                <a:latin typeface="Times New Roman" pitchFamily="18" charset="0"/>
                <a:cs typeface="Times New Roman" pitchFamily="18" charset="0"/>
              </a:rPr>
              <a:t>Mutlaka emniyet kemeleri takılmalıdır.</a:t>
            </a:r>
          </a:p>
          <a:p>
            <a:pPr algn="ctr"/>
            <a:r>
              <a:rPr lang="tr-TR" sz="32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32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Araç durmadan araçlara binip inilmemelidir.</a:t>
            </a:r>
            <a:endParaRPr lang="tr-TR" sz="32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4049871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barn(inVertical)">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5">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nodeType="clickEffect">
                                  <p:stCondLst>
                                    <p:cond delay="0"/>
                                  </p:stCondLst>
                                  <p:iterate type="lt">
                                    <p:tmPct val="10000"/>
                                  </p:iterate>
                                  <p:childTnLst>
                                    <p:set>
                                      <p:cBhvr>
                                        <p:cTn id="20" dur="1" fill="hold">
                                          <p:stCondLst>
                                            <p:cond delay="0"/>
                                          </p:stCondLst>
                                        </p:cTn>
                                        <p:tgtEl>
                                          <p:spTgt spid="5">
                                            <p:txEl>
                                              <p:pRg st="1" end="1"/>
                                            </p:txEl>
                                          </p:spTgt>
                                        </p:tgtEl>
                                        <p:attrNameLst>
                                          <p:attrName>style.visibility</p:attrName>
                                        </p:attrNameLst>
                                      </p:cBhvr>
                                      <p:to>
                                        <p:strVal val="visible"/>
                                      </p:to>
                                    </p:set>
                                    <p:anim calcmode="lin" valueType="num">
                                      <p:cBhvr>
                                        <p:cTn id="21" dur="500" fill="hold"/>
                                        <p:tgtEl>
                                          <p:spTgt spid="5">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5">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5">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5">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5">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1" presetClass="entr" presetSubtype="0" fill="hold" nodeType="clickEffect">
                                  <p:stCondLst>
                                    <p:cond delay="0"/>
                                  </p:stCondLst>
                                  <p:iterate type="lt">
                                    <p:tmPct val="10000"/>
                                  </p:iterate>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p:cTn id="30" dur="500" fill="hold"/>
                                        <p:tgtEl>
                                          <p:spTgt spid="5">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5">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1" presetClass="entr" presetSubtype="0" fill="hold" nodeType="clickEffect">
                                  <p:stCondLst>
                                    <p:cond delay="0"/>
                                  </p:stCondLst>
                                  <p:iterate type="lt">
                                    <p:tmPct val="10000"/>
                                  </p:iterate>
                                  <p:childTnLst>
                                    <p:set>
                                      <p:cBhvr>
                                        <p:cTn id="38" dur="1" fill="hold">
                                          <p:stCondLst>
                                            <p:cond delay="0"/>
                                          </p:stCondLst>
                                        </p:cTn>
                                        <p:tgtEl>
                                          <p:spTgt spid="5">
                                            <p:txEl>
                                              <p:pRg st="3" end="3"/>
                                            </p:txEl>
                                          </p:spTgt>
                                        </p:tgtEl>
                                        <p:attrNameLst>
                                          <p:attrName>style.visibility</p:attrName>
                                        </p:attrNameLst>
                                      </p:cBhvr>
                                      <p:to>
                                        <p:strVal val="visible"/>
                                      </p:to>
                                    </p:set>
                                    <p:anim calcmode="lin" valueType="num">
                                      <p:cBhvr>
                                        <p:cTn id="39" dur="500" fill="hold"/>
                                        <p:tgtEl>
                                          <p:spTgt spid="5">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5">
                                            <p:txEl>
                                              <p:pRg st="3" end="3"/>
                                            </p:txEl>
                                          </p:spTgt>
                                        </p:tgtEl>
                                        <p:attrNameLst>
                                          <p:attrName>ppt_y</p:attrName>
                                        </p:attrNameLst>
                                      </p:cBhvr>
                                      <p:tavLst>
                                        <p:tav tm="0">
                                          <p:val>
                                            <p:strVal val="#ppt_y"/>
                                          </p:val>
                                        </p:tav>
                                        <p:tav tm="100000">
                                          <p:val>
                                            <p:strVal val="#ppt_y"/>
                                          </p:val>
                                        </p:tav>
                                      </p:tavLst>
                                    </p:anim>
                                    <p:anim calcmode="lin" valueType="num">
                                      <p:cBhvr>
                                        <p:cTn id="41" dur="500" fill="hold"/>
                                        <p:tgtEl>
                                          <p:spTgt spid="5">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5">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5">
                                            <p:txEl>
                                              <p:pRg st="3" end="3"/>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1" presetClass="entr" presetSubtype="0" fill="hold" nodeType="clickEffect">
                                  <p:stCondLst>
                                    <p:cond delay="0"/>
                                  </p:stCondLst>
                                  <p:iterate type="lt">
                                    <p:tmPct val="10000"/>
                                  </p:iterate>
                                  <p:childTnLst>
                                    <p:set>
                                      <p:cBhvr>
                                        <p:cTn id="47" dur="1" fill="hold">
                                          <p:stCondLst>
                                            <p:cond delay="0"/>
                                          </p:stCondLst>
                                        </p:cTn>
                                        <p:tgtEl>
                                          <p:spTgt spid="5">
                                            <p:txEl>
                                              <p:pRg st="4" end="4"/>
                                            </p:txEl>
                                          </p:spTgt>
                                        </p:tgtEl>
                                        <p:attrNameLst>
                                          <p:attrName>style.visibility</p:attrName>
                                        </p:attrNameLst>
                                      </p:cBhvr>
                                      <p:to>
                                        <p:strVal val="visible"/>
                                      </p:to>
                                    </p:set>
                                    <p:anim calcmode="lin" valueType="num">
                                      <p:cBhvr>
                                        <p:cTn id="48" dur="500" fill="hold"/>
                                        <p:tgtEl>
                                          <p:spTgt spid="5">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5">
                                            <p:txEl>
                                              <p:pRg st="4" end="4"/>
                                            </p:txEl>
                                          </p:spTgt>
                                        </p:tgtEl>
                                        <p:attrNameLst>
                                          <p:attrName>ppt_y</p:attrName>
                                        </p:attrNameLst>
                                      </p:cBhvr>
                                      <p:tavLst>
                                        <p:tav tm="0">
                                          <p:val>
                                            <p:strVal val="#ppt_y"/>
                                          </p:val>
                                        </p:tav>
                                        <p:tav tm="100000">
                                          <p:val>
                                            <p:strVal val="#ppt_y"/>
                                          </p:val>
                                        </p:tav>
                                      </p:tavLst>
                                    </p:anim>
                                    <p:anim calcmode="lin" valueType="num">
                                      <p:cBhvr>
                                        <p:cTn id="50" dur="500" fill="hold"/>
                                        <p:tgtEl>
                                          <p:spTgt spid="5">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5">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5">
                                            <p:txEl>
                                              <p:pRg st="4" end="4"/>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41" presetClass="entr" presetSubtype="0" fill="hold" nodeType="clickEffect">
                                  <p:stCondLst>
                                    <p:cond delay="0"/>
                                  </p:stCondLst>
                                  <p:iterate type="lt">
                                    <p:tmPct val="10000"/>
                                  </p:iterate>
                                  <p:childTnLst>
                                    <p:set>
                                      <p:cBhvr>
                                        <p:cTn id="56" dur="1" fill="hold">
                                          <p:stCondLst>
                                            <p:cond delay="0"/>
                                          </p:stCondLst>
                                        </p:cTn>
                                        <p:tgtEl>
                                          <p:spTgt spid="5">
                                            <p:txEl>
                                              <p:pRg st="5" end="5"/>
                                            </p:txEl>
                                          </p:spTgt>
                                        </p:tgtEl>
                                        <p:attrNameLst>
                                          <p:attrName>style.visibility</p:attrName>
                                        </p:attrNameLst>
                                      </p:cBhvr>
                                      <p:to>
                                        <p:strVal val="visible"/>
                                      </p:to>
                                    </p:set>
                                    <p:anim calcmode="lin" valueType="num">
                                      <p:cBhvr>
                                        <p:cTn id="57" dur="500" fill="hold"/>
                                        <p:tgtEl>
                                          <p:spTgt spid="5">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5">
                                            <p:txEl>
                                              <p:pRg st="5" end="5"/>
                                            </p:txEl>
                                          </p:spTgt>
                                        </p:tgtEl>
                                        <p:attrNameLst>
                                          <p:attrName>ppt_y</p:attrName>
                                        </p:attrNameLst>
                                      </p:cBhvr>
                                      <p:tavLst>
                                        <p:tav tm="0">
                                          <p:val>
                                            <p:strVal val="#ppt_y"/>
                                          </p:val>
                                        </p:tav>
                                        <p:tav tm="100000">
                                          <p:val>
                                            <p:strVal val="#ppt_y"/>
                                          </p:val>
                                        </p:tav>
                                      </p:tavLst>
                                    </p:anim>
                                    <p:anim calcmode="lin" valueType="num">
                                      <p:cBhvr>
                                        <p:cTn id="59" dur="500" fill="hold"/>
                                        <p:tgtEl>
                                          <p:spTgt spid="5">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5">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5">
                                            <p:txEl>
                                              <p:pRg st="5" end="5"/>
                                            </p:txEl>
                                          </p:spTgt>
                                        </p:tgtEl>
                                      </p:cBhvr>
                                    </p:animEffect>
                                  </p:childTnLst>
                                </p:cTn>
                              </p:par>
                            </p:childTnLst>
                          </p:cTn>
                        </p:par>
                      </p:childTnLst>
                    </p:cTn>
                  </p:par>
                  <p:par>
                    <p:cTn id="62" fill="hold">
                      <p:stCondLst>
                        <p:cond delay="indefinite"/>
                      </p:stCondLst>
                      <p:childTnLst>
                        <p:par>
                          <p:cTn id="63" fill="hold">
                            <p:stCondLst>
                              <p:cond delay="0"/>
                            </p:stCondLst>
                            <p:childTnLst>
                              <p:par>
                                <p:cTn id="64" presetID="41" presetClass="entr" presetSubtype="0" fill="hold" nodeType="clickEffect">
                                  <p:stCondLst>
                                    <p:cond delay="0"/>
                                  </p:stCondLst>
                                  <p:iterate type="lt">
                                    <p:tmPct val="10000"/>
                                  </p:iterate>
                                  <p:childTnLst>
                                    <p:set>
                                      <p:cBhvr>
                                        <p:cTn id="65" dur="1" fill="hold">
                                          <p:stCondLst>
                                            <p:cond delay="0"/>
                                          </p:stCondLst>
                                        </p:cTn>
                                        <p:tgtEl>
                                          <p:spTgt spid="5">
                                            <p:txEl>
                                              <p:pRg st="6" end="6"/>
                                            </p:txEl>
                                          </p:spTgt>
                                        </p:tgtEl>
                                        <p:attrNameLst>
                                          <p:attrName>style.visibility</p:attrName>
                                        </p:attrNameLst>
                                      </p:cBhvr>
                                      <p:to>
                                        <p:strVal val="visible"/>
                                      </p:to>
                                    </p:set>
                                    <p:anim calcmode="lin" valueType="num">
                                      <p:cBhvr>
                                        <p:cTn id="66" dur="500" fill="hold"/>
                                        <p:tgtEl>
                                          <p:spTgt spid="5">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5">
                                            <p:txEl>
                                              <p:pRg st="6" end="6"/>
                                            </p:txEl>
                                          </p:spTgt>
                                        </p:tgtEl>
                                        <p:attrNameLst>
                                          <p:attrName>ppt_y</p:attrName>
                                        </p:attrNameLst>
                                      </p:cBhvr>
                                      <p:tavLst>
                                        <p:tav tm="0">
                                          <p:val>
                                            <p:strVal val="#ppt_y"/>
                                          </p:val>
                                        </p:tav>
                                        <p:tav tm="100000">
                                          <p:val>
                                            <p:strVal val="#ppt_y"/>
                                          </p:val>
                                        </p:tav>
                                      </p:tavLst>
                                    </p:anim>
                                    <p:anim calcmode="lin" valueType="num">
                                      <p:cBhvr>
                                        <p:cTn id="68" dur="500" fill="hold"/>
                                        <p:tgtEl>
                                          <p:spTgt spid="5">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5">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5632"/>
            <a:ext cx="9144000" cy="68423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821150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497375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sp>
        <p:nvSpPr>
          <p:cNvPr id="4" name="Dikdörtgen 3"/>
          <p:cNvSpPr/>
          <p:nvPr/>
        </p:nvSpPr>
        <p:spPr>
          <a:xfrm>
            <a:off x="0" y="116632"/>
            <a:ext cx="9012196" cy="6001643"/>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sz="4800" b="1" dirty="0">
                <a:ln w="11430"/>
                <a:solidFill>
                  <a:srgbClr val="FF0000"/>
                </a:solidFill>
                <a:effectLst>
                  <a:outerShdw blurRad="50800" dist="39000" dir="5460000" algn="tl">
                    <a:srgbClr val="000000">
                      <a:alpha val="38000"/>
                    </a:srgbClr>
                  </a:outerShdw>
                </a:effectLst>
                <a:latin typeface="Times New Roman" pitchFamily="18" charset="0"/>
                <a:cs typeface="Times New Roman" pitchFamily="18" charset="0"/>
              </a:rPr>
              <a:t>*</a:t>
            </a:r>
            <a:r>
              <a:rPr lang="tr-TR" sz="4800" b="1"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rPr>
              <a:t>Resmi incelediğimizde yolcular, belediye otobüsüne binmek için ön kapıyı otobüsten inmek için hangi arka kapıyı kullanmaktadır. Bu kurala uyulmaması hâlinde kargaşa, düzensizlik olur ve bunlar zaman kaybına yol açar.</a:t>
            </a:r>
            <a:endParaRPr lang="tr-TR" sz="4800" b="1" cap="none" spc="0" dirty="0">
              <a:ln w="11430"/>
              <a:solidFill>
                <a:schemeClr val="bg1"/>
              </a:solidFill>
              <a:effectLst>
                <a:outerShdw blurRad="50800" dist="39000" dir="5460000" algn="tl">
                  <a:srgbClr val="000000">
                    <a:alpha val="38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51103735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6" y="0"/>
            <a:ext cx="9137104" cy="685800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107504" y="3930878"/>
            <a:ext cx="4248472" cy="1384995"/>
          </a:xfrm>
          <a:prstGeom prst="rect">
            <a:avLst/>
          </a:prstGeom>
          <a:noFill/>
        </p:spPr>
        <p:txBody>
          <a:bodyPr wrap="square" rtlCol="0">
            <a:spAutoFit/>
          </a:bodyPr>
          <a:lstStyle/>
          <a:p>
            <a:r>
              <a:rPr lang="tr-TR" sz="2800" b="1" dirty="0">
                <a:latin typeface="Times New Roman" pitchFamily="18" charset="0"/>
                <a:cs typeface="Times New Roman" pitchFamily="18" charset="0"/>
              </a:rPr>
              <a:t>Öğrenciler okul taşıtına rehber eşliğinde ve güvenli bir şekilde binmektedir.</a:t>
            </a:r>
          </a:p>
        </p:txBody>
      </p:sp>
    </p:spTree>
    <p:extLst>
      <p:ext uri="{BB962C8B-B14F-4D97-AF65-F5344CB8AC3E}">
        <p14:creationId xmlns:p14="http://schemas.microsoft.com/office/powerpoint/2010/main" val="462120978"/>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arn(inVertical)">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4">
                                            <p:txEl>
                                              <p:pRg st="0" end="0"/>
                                            </p:txEl>
                                          </p:spTgt>
                                        </p:tgtEl>
                                        <p:attrNameLst>
                                          <p:attrName>ppt_w</p:attrName>
                                        </p:attrNameLst>
                                      </p:cBhvr>
                                    </p:anim>
                                    <p:anim by="(#ppt_w*0.50)" calcmode="lin" valueType="num">
                                      <p:cBhvr>
                                        <p:cTn id="13" dur="500" decel="50000" autoRev="1" fill="hold">
                                          <p:stCondLst>
                                            <p:cond delay="0"/>
                                          </p:stCondLst>
                                        </p:cTn>
                                        <p:tgtEl>
                                          <p:spTgt spid="4">
                                            <p:txEl>
                                              <p:pRg st="0" end="0"/>
                                            </p:txEl>
                                          </p:spTgt>
                                        </p:tgtEl>
                                        <p:attrNameLst>
                                          <p:attrName>ppt_x</p:attrName>
                                        </p:attrNameLst>
                                      </p:cBhvr>
                                    </p:anim>
                                    <p:anim from="(-#ppt_h/2)" to="(#ppt_y)" calcmode="lin" valueType="num">
                                      <p:cBhvr>
                                        <p:cTn id="14" dur="1000" fill="hold">
                                          <p:stCondLst>
                                            <p:cond delay="0"/>
                                          </p:stCondLst>
                                        </p:cTn>
                                        <p:tgtEl>
                                          <p:spTgt spid="4">
                                            <p:txEl>
                                              <p:pRg st="0" end="0"/>
                                            </p:txEl>
                                          </p:spTgt>
                                        </p:tgtEl>
                                        <p:attrNameLst>
                                          <p:attrName>ppt_y</p:attrName>
                                        </p:attrNameLst>
                                      </p:cBhvr>
                                    </p:anim>
                                    <p:animRot by="21600000">
                                      <p:cBhvr>
                                        <p:cTn id="15" dur="1000" fill="hold">
                                          <p:stCondLst>
                                            <p:cond delay="0"/>
                                          </p:stCondLst>
                                        </p:cTn>
                                        <p:tgtEl>
                                          <p:spTgt spid="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800" y="15632"/>
            <a:ext cx="9119200" cy="684236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79512" y="3140968"/>
            <a:ext cx="8712968" cy="1815882"/>
          </a:xfrm>
          <a:prstGeom prst="rect">
            <a:avLst/>
          </a:prstGeom>
          <a:noFill/>
        </p:spPr>
        <p:txBody>
          <a:bodyPr wrap="square" rtlCol="0">
            <a:spAutoFit/>
          </a:bodyPr>
          <a:lstStyle/>
          <a:p>
            <a:r>
              <a:rPr lang="tr-TR" sz="2800" b="1" dirty="0">
                <a:solidFill>
                  <a:srgbClr val="FF0000"/>
                </a:solidFill>
                <a:latin typeface="Times New Roman" pitchFamily="18" charset="0"/>
                <a:cs typeface="Times New Roman" pitchFamily="18" charset="0"/>
              </a:rPr>
              <a:t>Metroda inen yolculara öncelik verilmemesi hâlinde bizim metroya binmemiz zorlaşır, kapıların kapanması ve metronun hareket etmesiyle can güvenliğimiz tehlikeye girebilir..</a:t>
            </a:r>
          </a:p>
        </p:txBody>
      </p:sp>
    </p:spTree>
    <p:extLst>
      <p:ext uri="{BB962C8B-B14F-4D97-AF65-F5344CB8AC3E}">
        <p14:creationId xmlns:p14="http://schemas.microsoft.com/office/powerpoint/2010/main" val="2631818094"/>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3" name="chimes.wav"/>
          </p:stSnd>
        </p:sndAc>
      </p:transition>
    </mc:Choice>
    <mc:Fallback xmlns="">
      <p:transition spd="slow">
        <p:fade/>
        <p:sndAc>
          <p:stSnd>
            <p:snd r:embed="rId5"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arn(inVertical)">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a:p>
          <a:p>
            <a:endParaRPr lang="tr-TR"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16" y="19824"/>
            <a:ext cx="9127584" cy="683817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107504" y="3453110"/>
            <a:ext cx="8784976" cy="1384995"/>
          </a:xfrm>
          <a:prstGeom prst="rect">
            <a:avLst/>
          </a:prstGeom>
          <a:noFill/>
        </p:spPr>
        <p:txBody>
          <a:bodyPr wrap="square" rtlCol="0">
            <a:spAutoFit/>
          </a:bodyPr>
          <a:lstStyle/>
          <a:p>
            <a:r>
              <a:rPr lang="tr-TR" sz="2800" b="1" dirty="0">
                <a:latin typeface="Times New Roman" pitchFamily="18" charset="0"/>
                <a:cs typeface="Times New Roman" pitchFamily="18" charset="0"/>
              </a:rPr>
              <a:t> </a:t>
            </a:r>
            <a:r>
              <a:rPr lang="tr-TR" sz="2800" b="1" dirty="0">
                <a:solidFill>
                  <a:srgbClr val="FF0000"/>
                </a:solidFill>
                <a:latin typeface="Times New Roman" pitchFamily="18" charset="0"/>
                <a:cs typeface="Times New Roman" pitchFamily="18" charset="0"/>
              </a:rPr>
              <a:t>Çocuk sağ kapıdan inmelidir. Sol kapıyı kullanan çocuğa araba çarpabilir. Arkadan gelen aracın kaza yapmasına neden olur..</a:t>
            </a:r>
          </a:p>
        </p:txBody>
      </p:sp>
    </p:spTree>
    <p:extLst>
      <p:ext uri="{BB962C8B-B14F-4D97-AF65-F5344CB8AC3E}">
        <p14:creationId xmlns:p14="http://schemas.microsoft.com/office/powerpoint/2010/main" val="3179043770"/>
      </p:ext>
    </p:extLst>
  </p:cSld>
  <p:clrMapOvr>
    <a:masterClrMapping/>
  </p:clrMapOvr>
  <mc:AlternateContent xmlns:mc="http://schemas.openxmlformats.org/markup-compatibility/2006" xmlns:p14="http://schemas.microsoft.com/office/powerpoint/2010/main">
    <mc:Choice Requires="p14">
      <p:transition spd="slow" p14:dur="3000">
        <p14:shred/>
        <p:sndAc>
          <p:stSnd>
            <p:snd r:embed="rId2" name="chimes.wav"/>
          </p:stSnd>
        </p:sndAc>
      </p:transition>
    </mc:Choice>
    <mc:Fallback xmlns="">
      <p:transition spd="slow">
        <p:fade/>
        <p:sndAc>
          <p:stSnd>
            <p:snd r:embed="rId4"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arn(inVertical)">
                                      <p:cBhvr>
                                        <p:cTn id="7" dur="500"/>
                                        <p:tgtEl>
                                          <p:spTgt spid="7170"/>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5">
                                            <p:txEl>
                                              <p:pRg st="0" end="0"/>
                                            </p:txEl>
                                          </p:spTgt>
                                        </p:tgtEl>
                                        <p:attrNameLst>
                                          <p:attrName>ppt_w</p:attrName>
                                        </p:attrNameLst>
                                      </p:cBhvr>
                                    </p:anim>
                                    <p:anim by="(#ppt_w*0.50)" calcmode="lin" valueType="num">
                                      <p:cBhvr>
                                        <p:cTn id="13" dur="500" decel="50000" autoRev="1" fill="hold">
                                          <p:stCondLst>
                                            <p:cond delay="0"/>
                                          </p:stCondLst>
                                        </p:cTn>
                                        <p:tgtEl>
                                          <p:spTgt spid="5">
                                            <p:txEl>
                                              <p:pRg st="0" end="0"/>
                                            </p:txEl>
                                          </p:spTgt>
                                        </p:tgtEl>
                                        <p:attrNameLst>
                                          <p:attrName>ppt_x</p:attrName>
                                        </p:attrNameLst>
                                      </p:cBhvr>
                                    </p:anim>
                                    <p:anim from="(-#ppt_h/2)" to="(#ppt_y)" calcmode="lin" valueType="num">
                                      <p:cBhvr>
                                        <p:cTn id="14" dur="1000" fill="hold">
                                          <p:stCondLst>
                                            <p:cond delay="0"/>
                                          </p:stCondLst>
                                        </p:cTn>
                                        <p:tgtEl>
                                          <p:spTgt spid="5">
                                            <p:txEl>
                                              <p:pRg st="0" end="0"/>
                                            </p:txEl>
                                          </p:spTgt>
                                        </p:tgtEl>
                                        <p:attrNameLst>
                                          <p:attrName>ppt_y</p:attrName>
                                        </p:attrNameLst>
                                      </p:cBhvr>
                                    </p:anim>
                                    <p:animRot by="21600000">
                                      <p:cBhvr>
                                        <p:cTn id="15" dur="1000" fill="hold">
                                          <p:stCondLst>
                                            <p:cond delay="0"/>
                                          </p:stCondLst>
                                        </p:cTn>
                                        <p:tgtEl>
                                          <p:spTgt spid="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TotalTime>
  <Words>462</Words>
  <Application>Microsoft Office PowerPoint</Application>
  <PresentationFormat>Ekran Gösterisi (4:3)</PresentationFormat>
  <Paragraphs>51</Paragraphs>
  <Slides>17</Slides>
  <Notes>7</Notes>
  <HiddenSlides>0</HiddenSlides>
  <MMClips>0</MMClips>
  <ScaleCrop>false</ScaleCrop>
  <HeadingPairs>
    <vt:vector size="6" baseType="variant">
      <vt:variant>
        <vt:lpstr>Kullanılan Yazı Tipleri</vt:lpstr>
      </vt:variant>
      <vt:variant>
        <vt:i4>4</vt:i4>
      </vt:variant>
      <vt:variant>
        <vt:lpstr>Tema</vt:lpstr>
      </vt:variant>
      <vt:variant>
        <vt:i4>1</vt:i4>
      </vt:variant>
      <vt:variant>
        <vt:lpstr>Slayt Başlıkları</vt:lpstr>
      </vt:variant>
      <vt:variant>
        <vt:i4>17</vt:i4>
      </vt:variant>
    </vt:vector>
  </HeadingPairs>
  <TitlesOfParts>
    <vt:vector size="22" baseType="lpstr">
      <vt:lpstr>Arial</vt:lpstr>
      <vt:lpstr>Calibri</vt:lpstr>
      <vt:lpstr>Comic Sans MS</vt:lpstr>
      <vt:lpstr>Times New Roman</vt:lpstr>
      <vt:lpstr>Ofis Teması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PC</dc:creator>
  <cp:lastModifiedBy>SERKAN DEMİR</cp:lastModifiedBy>
  <cp:revision>23</cp:revision>
  <dcterms:created xsi:type="dcterms:W3CDTF">2021-09-03T09:37:16Z</dcterms:created>
  <dcterms:modified xsi:type="dcterms:W3CDTF">2021-11-19T11:29:21Z</dcterms:modified>
</cp:coreProperties>
</file>