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60" r:id="rId2"/>
    <p:sldId id="256" r:id="rId3"/>
    <p:sldId id="257" r:id="rId4"/>
    <p:sldId id="258" r:id="rId5"/>
    <p:sldId id="259" r:id="rId6"/>
    <p:sldId id="261" r:id="rId7"/>
    <p:sldId id="262" r:id="rId8"/>
    <p:sldId id="263" r:id="rId9"/>
    <p:sldId id="264" r:id="rId10"/>
    <p:sldId id="265" r:id="rId11"/>
    <p:sldId id="266" r:id="rId12"/>
    <p:sldId id="269" r:id="rId13"/>
    <p:sldId id="267" r:id="rId14"/>
    <p:sldId id="268" r:id="rId15"/>
    <p:sldId id="270" r:id="rId16"/>
    <p:sldId id="271" r:id="rId17"/>
    <p:sldId id="272" r:id="rId18"/>
    <p:sldId id="273" r:id="rId19"/>
    <p:sldId id="276" r:id="rId20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87" d="100"/>
          <a:sy n="87" d="100"/>
        </p:scale>
        <p:origin x="-72" y="-19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34D159-9F8B-41DC-B294-0CBCF37131DE}" type="datetimeFigureOut">
              <a:rPr lang="tr-TR" smtClean="0"/>
              <a:pPr/>
              <a:t>16/09/2020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4DD334A-0BBA-44C6-A185-3DC9FFD5EBB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8483151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DD334A-0BBA-44C6-A185-3DC9FFD5EBB8}" type="slidenum">
              <a:rPr lang="tr-TR" smtClean="0"/>
              <a:pPr/>
              <a:t>19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1273707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1FD70D8B-5052-45B2-9975-1BA62FC096C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Alt Başlık 2">
            <a:extLst>
              <a:ext uri="{FF2B5EF4-FFF2-40B4-BE49-F238E27FC236}">
                <a16:creationId xmlns="" xmlns:a16="http://schemas.microsoft.com/office/drawing/2014/main" id="{F1C9F943-B157-4A94-A055-DFF34A337C5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/>
              <a:t>Asıl alt başlık stilini düzenlemek için tıklayın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="" xmlns:a16="http://schemas.microsoft.com/office/drawing/2014/main" id="{0D124786-B348-419F-A995-7317324343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131F6F-762D-4BF9-97AA-134C060EAAA6}" type="datetimeFigureOut">
              <a:rPr lang="tr-TR" smtClean="0"/>
              <a:pPr/>
              <a:t>16/09/2020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="" xmlns:a16="http://schemas.microsoft.com/office/drawing/2014/main" id="{E292A5EF-EC7D-4E63-853A-340EBFCC21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="" xmlns:a16="http://schemas.microsoft.com/office/drawing/2014/main" id="{0911849E-F0E9-47C6-B35E-5B1121FDAE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0D8CBA-58AB-4204-A646-994D698B961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5940847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794E40B5-9785-4693-9E5E-84DC4C72CD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Dikey Metin Yer Tutucusu 2">
            <a:extLst>
              <a:ext uri="{FF2B5EF4-FFF2-40B4-BE49-F238E27FC236}">
                <a16:creationId xmlns="" xmlns:a16="http://schemas.microsoft.com/office/drawing/2014/main" id="{8DE9BFD9-FD39-4B11-9E32-BE9FECDBC60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="" xmlns:a16="http://schemas.microsoft.com/office/drawing/2014/main" id="{ECA84860-6BA8-4C16-BF8D-1B26DEA78C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131F6F-762D-4BF9-97AA-134C060EAAA6}" type="datetimeFigureOut">
              <a:rPr lang="tr-TR" smtClean="0"/>
              <a:pPr/>
              <a:t>16/09/2020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="" xmlns:a16="http://schemas.microsoft.com/office/drawing/2014/main" id="{1FD34375-F55B-487F-854E-5EE7AE1514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="" xmlns:a16="http://schemas.microsoft.com/office/drawing/2014/main" id="{D839769D-EB2B-4A05-8184-EF560FB2F2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0D8CBA-58AB-4204-A646-994D698B961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0524361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>
            <a:extLst>
              <a:ext uri="{FF2B5EF4-FFF2-40B4-BE49-F238E27FC236}">
                <a16:creationId xmlns="" xmlns:a16="http://schemas.microsoft.com/office/drawing/2014/main" id="{73769620-F486-41DE-8752-2CD31EF4F7F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Dikey Metin Yer Tutucusu 2">
            <a:extLst>
              <a:ext uri="{FF2B5EF4-FFF2-40B4-BE49-F238E27FC236}">
                <a16:creationId xmlns="" xmlns:a16="http://schemas.microsoft.com/office/drawing/2014/main" id="{61450E1E-03A0-404D-990E-610394DB549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="" xmlns:a16="http://schemas.microsoft.com/office/drawing/2014/main" id="{6DBA46B2-726A-453C-9F26-B6964F721C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131F6F-762D-4BF9-97AA-134C060EAAA6}" type="datetimeFigureOut">
              <a:rPr lang="tr-TR" smtClean="0"/>
              <a:pPr/>
              <a:t>16/09/2020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="" xmlns:a16="http://schemas.microsoft.com/office/drawing/2014/main" id="{55753E77-BA61-4BD5-9FE8-BDFFDA0BFA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="" xmlns:a16="http://schemas.microsoft.com/office/drawing/2014/main" id="{69C80BB5-5C8C-4FEF-9E03-0652E51D00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0D8CBA-58AB-4204-A646-994D698B961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3402168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BEB4B4BE-BB59-4578-A6CD-EFF2055659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2AA81A23-A0D6-45E2-89B0-0381E4CA8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="" xmlns:a16="http://schemas.microsoft.com/office/drawing/2014/main" id="{1AE9FEF1-70A1-4CFA-9786-F46E289F6F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131F6F-762D-4BF9-97AA-134C060EAAA6}" type="datetimeFigureOut">
              <a:rPr lang="tr-TR" smtClean="0"/>
              <a:pPr/>
              <a:t>16/09/2020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="" xmlns:a16="http://schemas.microsoft.com/office/drawing/2014/main" id="{D2F1A9A2-36CC-4EF5-9D78-572F691451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="" xmlns:a16="http://schemas.microsoft.com/office/drawing/2014/main" id="{CC5477E2-0184-416D-87F5-9962A21D1F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0D8CBA-58AB-4204-A646-994D698B961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6146870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 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960E5E54-6D64-4BE5-BF23-0674A3BA59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="" xmlns:a16="http://schemas.microsoft.com/office/drawing/2014/main" id="{F46FCA29-A1F3-4BED-B6E3-309DDB9E63D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="" xmlns:a16="http://schemas.microsoft.com/office/drawing/2014/main" id="{756B2C64-AA49-498B-AB32-94938E0565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131F6F-762D-4BF9-97AA-134C060EAAA6}" type="datetimeFigureOut">
              <a:rPr lang="tr-TR" smtClean="0"/>
              <a:pPr/>
              <a:t>16/09/2020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="" xmlns:a16="http://schemas.microsoft.com/office/drawing/2014/main" id="{39900A3E-20EF-4364-9BC3-7A044D7029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="" xmlns:a16="http://schemas.microsoft.com/office/drawing/2014/main" id="{40DEA550-7D9E-47D6-8860-8731F3DDDA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0D8CBA-58AB-4204-A646-994D698B961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519725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A2F59D18-5ADF-4627-BD57-3E6C5F3C26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B9B9396E-B394-40EF-8069-4C85B2E37C6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="" xmlns:a16="http://schemas.microsoft.com/office/drawing/2014/main" id="{AD2EBD2A-12D1-4DBB-8F38-1080C3D5D58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="" xmlns:a16="http://schemas.microsoft.com/office/drawing/2014/main" id="{FC90FD1B-83DD-45C9-ACBC-A15730139A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131F6F-762D-4BF9-97AA-134C060EAAA6}" type="datetimeFigureOut">
              <a:rPr lang="tr-TR" smtClean="0"/>
              <a:pPr/>
              <a:t>16/09/2020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="" xmlns:a16="http://schemas.microsoft.com/office/drawing/2014/main" id="{CC292604-768A-45AE-B21D-71F163C72C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="" xmlns:a16="http://schemas.microsoft.com/office/drawing/2014/main" id="{87DAA3FB-0B3E-4A8D-8382-BA02DA8C12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0D8CBA-58AB-4204-A646-994D698B961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0880789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780431EA-92F7-40F7-940A-89E154C44E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="" xmlns:a16="http://schemas.microsoft.com/office/drawing/2014/main" id="{7BCECE4D-4C4C-45BC-AEBF-04D1996AB88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="" xmlns:a16="http://schemas.microsoft.com/office/drawing/2014/main" id="{1C7A6C20-B8A4-4C5E-879B-49DF1D77F4B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Metin Yer Tutucusu 4">
            <a:extLst>
              <a:ext uri="{FF2B5EF4-FFF2-40B4-BE49-F238E27FC236}">
                <a16:creationId xmlns="" xmlns:a16="http://schemas.microsoft.com/office/drawing/2014/main" id="{18643631-022B-4BE0-8883-1AE4548D542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6" name="İçerik Yer Tutucusu 5">
            <a:extLst>
              <a:ext uri="{FF2B5EF4-FFF2-40B4-BE49-F238E27FC236}">
                <a16:creationId xmlns="" xmlns:a16="http://schemas.microsoft.com/office/drawing/2014/main" id="{9AD95696-ADF2-4DAB-84BE-0EB58002CEA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Veri Yer Tutucusu 6">
            <a:extLst>
              <a:ext uri="{FF2B5EF4-FFF2-40B4-BE49-F238E27FC236}">
                <a16:creationId xmlns="" xmlns:a16="http://schemas.microsoft.com/office/drawing/2014/main" id="{365A3425-1181-48CD-8A0B-5387DB3183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131F6F-762D-4BF9-97AA-134C060EAAA6}" type="datetimeFigureOut">
              <a:rPr lang="tr-TR" smtClean="0"/>
              <a:pPr/>
              <a:t>16/09/2020</a:t>
            </a:fld>
            <a:endParaRPr lang="tr-TR"/>
          </a:p>
        </p:txBody>
      </p:sp>
      <p:sp>
        <p:nvSpPr>
          <p:cNvPr id="8" name="Alt Bilgi Yer Tutucusu 7">
            <a:extLst>
              <a:ext uri="{FF2B5EF4-FFF2-40B4-BE49-F238E27FC236}">
                <a16:creationId xmlns="" xmlns:a16="http://schemas.microsoft.com/office/drawing/2014/main" id="{3178BB75-17D1-44BF-8390-44EB96A3E6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>
            <a:extLst>
              <a:ext uri="{FF2B5EF4-FFF2-40B4-BE49-F238E27FC236}">
                <a16:creationId xmlns="" xmlns:a16="http://schemas.microsoft.com/office/drawing/2014/main" id="{5521A500-E2DF-4B2B-8AB2-47254E2D47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0D8CBA-58AB-4204-A646-994D698B961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7206952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80CD70A5-A8D1-4B9B-94D2-603010DBF4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Veri Yer Tutucusu 2">
            <a:extLst>
              <a:ext uri="{FF2B5EF4-FFF2-40B4-BE49-F238E27FC236}">
                <a16:creationId xmlns="" xmlns:a16="http://schemas.microsoft.com/office/drawing/2014/main" id="{A5B94ED9-2EAC-4551-84FE-17F01350FD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131F6F-762D-4BF9-97AA-134C060EAAA6}" type="datetimeFigureOut">
              <a:rPr lang="tr-TR" smtClean="0"/>
              <a:pPr/>
              <a:t>16/09/2020</a:t>
            </a:fld>
            <a:endParaRPr lang="tr-TR"/>
          </a:p>
        </p:txBody>
      </p:sp>
      <p:sp>
        <p:nvSpPr>
          <p:cNvPr id="4" name="Alt Bilgi Yer Tutucusu 3">
            <a:extLst>
              <a:ext uri="{FF2B5EF4-FFF2-40B4-BE49-F238E27FC236}">
                <a16:creationId xmlns="" xmlns:a16="http://schemas.microsoft.com/office/drawing/2014/main" id="{1DA8B1F8-23DD-4C87-A7AE-D2BCE4AC9A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>
            <a:extLst>
              <a:ext uri="{FF2B5EF4-FFF2-40B4-BE49-F238E27FC236}">
                <a16:creationId xmlns="" xmlns:a16="http://schemas.microsoft.com/office/drawing/2014/main" id="{534715A5-0752-4100-8A6C-7F967C5DAC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0D8CBA-58AB-4204-A646-994D698B961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1766914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>
            <a:extLst>
              <a:ext uri="{FF2B5EF4-FFF2-40B4-BE49-F238E27FC236}">
                <a16:creationId xmlns="" xmlns:a16="http://schemas.microsoft.com/office/drawing/2014/main" id="{17E0C0AF-7413-4835-A717-92AE2412A3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131F6F-762D-4BF9-97AA-134C060EAAA6}" type="datetimeFigureOut">
              <a:rPr lang="tr-TR" smtClean="0"/>
              <a:pPr/>
              <a:t>16/09/2020</a:t>
            </a:fld>
            <a:endParaRPr lang="tr-TR"/>
          </a:p>
        </p:txBody>
      </p:sp>
      <p:sp>
        <p:nvSpPr>
          <p:cNvPr id="3" name="Alt Bilgi Yer Tutucusu 2">
            <a:extLst>
              <a:ext uri="{FF2B5EF4-FFF2-40B4-BE49-F238E27FC236}">
                <a16:creationId xmlns="" xmlns:a16="http://schemas.microsoft.com/office/drawing/2014/main" id="{135096FA-E4FA-49D9-B6B2-0CC34A5E64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>
            <a:extLst>
              <a:ext uri="{FF2B5EF4-FFF2-40B4-BE49-F238E27FC236}">
                <a16:creationId xmlns="" xmlns:a16="http://schemas.microsoft.com/office/drawing/2014/main" id="{AD4D4031-A72E-452F-8B38-613588922E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0D8CBA-58AB-4204-A646-994D698B961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7600825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FEAECD57-E721-4729-8EB3-30DA45E4CC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378DC518-E02F-4C1F-906F-482E4735B39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Metin Yer Tutucusu 3">
            <a:extLst>
              <a:ext uri="{FF2B5EF4-FFF2-40B4-BE49-F238E27FC236}">
                <a16:creationId xmlns="" xmlns:a16="http://schemas.microsoft.com/office/drawing/2014/main" id="{BC34286C-08CE-42D0-BA7A-9A12C241574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="" xmlns:a16="http://schemas.microsoft.com/office/drawing/2014/main" id="{B9C251BD-DC4C-48D2-ABCB-EE5A64AAC9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131F6F-762D-4BF9-97AA-134C060EAAA6}" type="datetimeFigureOut">
              <a:rPr lang="tr-TR" smtClean="0"/>
              <a:pPr/>
              <a:t>16/09/2020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="" xmlns:a16="http://schemas.microsoft.com/office/drawing/2014/main" id="{DB418E4A-7DF3-4C54-B999-FB7D08B95E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="" xmlns:a16="http://schemas.microsoft.com/office/drawing/2014/main" id="{C3D021FB-443D-4EC3-8E7D-264320C0ED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0D8CBA-58AB-4204-A646-994D698B961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6336337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8C4CD9F6-9F9D-4BF7-8408-98F0A86433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Resim Yer Tutucusu 2">
            <a:extLst>
              <a:ext uri="{FF2B5EF4-FFF2-40B4-BE49-F238E27FC236}">
                <a16:creationId xmlns="" xmlns:a16="http://schemas.microsoft.com/office/drawing/2014/main" id="{8EE882A7-AD57-4FC7-8740-6C3216E64D3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>
            <a:extLst>
              <a:ext uri="{FF2B5EF4-FFF2-40B4-BE49-F238E27FC236}">
                <a16:creationId xmlns="" xmlns:a16="http://schemas.microsoft.com/office/drawing/2014/main" id="{CD3CAE77-3AC5-470A-9110-D90699404E0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="" xmlns:a16="http://schemas.microsoft.com/office/drawing/2014/main" id="{DB4447BE-4436-45F8-A4CC-C0D1B770E9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131F6F-762D-4BF9-97AA-134C060EAAA6}" type="datetimeFigureOut">
              <a:rPr lang="tr-TR" smtClean="0"/>
              <a:pPr/>
              <a:t>16/09/2020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="" xmlns:a16="http://schemas.microsoft.com/office/drawing/2014/main" id="{67BC800B-ADD8-4731-A567-EA720688C5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="" xmlns:a16="http://schemas.microsoft.com/office/drawing/2014/main" id="{817BF4C2-DF23-43BF-847F-FE697E9D7A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0D8CBA-58AB-4204-A646-994D698B961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3085505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>
            <a:extLst>
              <a:ext uri="{FF2B5EF4-FFF2-40B4-BE49-F238E27FC236}">
                <a16:creationId xmlns="" xmlns:a16="http://schemas.microsoft.com/office/drawing/2014/main" id="{7D8E5677-BF8A-4115-ACB9-1ED5A2A55F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="" xmlns:a16="http://schemas.microsoft.com/office/drawing/2014/main" id="{1BEDDAE8-A1F4-4472-9173-1290391E66C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="" xmlns:a16="http://schemas.microsoft.com/office/drawing/2014/main" id="{E66F6275-0AD1-46F9-9F05-3F2EC5F8D32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131F6F-762D-4BF9-97AA-134C060EAAA6}" type="datetimeFigureOut">
              <a:rPr lang="tr-TR" smtClean="0"/>
              <a:pPr/>
              <a:t>16/09/2020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="" xmlns:a16="http://schemas.microsoft.com/office/drawing/2014/main" id="{B2B5D8A2-FFFC-41BE-90C8-98C467DD112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="" xmlns:a16="http://schemas.microsoft.com/office/drawing/2014/main" id="{3B1B465B-B153-4E81-9C61-31019000F6A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0D8CBA-58AB-4204-A646-994D698B961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988684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9B1C1905-6C24-4182-8076-6EAEEFE306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tr-TR" sz="6000" b="1" dirty="0">
                <a:solidFill>
                  <a:srgbClr val="FFC000"/>
                </a:solidFill>
              </a:rPr>
              <a:t>SPOR NEDİR</a:t>
            </a:r>
          </a:p>
        </p:txBody>
      </p:sp>
      <p:sp>
        <p:nvSpPr>
          <p:cNvPr id="7" name="İçerik Yer Tutucusu 6">
            <a:extLst>
              <a:ext uri="{FF2B5EF4-FFF2-40B4-BE49-F238E27FC236}">
                <a16:creationId xmlns="" xmlns:a16="http://schemas.microsoft.com/office/drawing/2014/main" id="{F4FC2A51-E9F5-441A-A0CB-4E14A246EC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43062"/>
            <a:ext cx="4236076" cy="453390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b="1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Spor</a:t>
            </a: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, önceden belirlenmiş kurallara göre bireysel veya </a:t>
            </a:r>
            <a:r>
              <a:rPr lang="tr-TR" dirty="0">
                <a:latin typeface="Arial" panose="020B0604020202020204" pitchFamily="34" charset="0"/>
              </a:rPr>
              <a:t>takım</a:t>
            </a: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 halinde yapılan, genellikle rekabete dayalı yarışma ve kişisel eğlence veya mükemmelliğe ulaşmak için yapılan fiziksel veya zihinsel aktivite</a:t>
            </a:r>
            <a:endParaRPr lang="tr-TR" dirty="0"/>
          </a:p>
        </p:txBody>
      </p:sp>
      <p:pic>
        <p:nvPicPr>
          <p:cNvPr id="11" name="Resim 10">
            <a:extLst>
              <a:ext uri="{FF2B5EF4-FFF2-40B4-BE49-F238E27FC236}">
                <a16:creationId xmlns="" xmlns:a16="http://schemas.microsoft.com/office/drawing/2014/main" id="{9E5933E4-F6B4-4892-9FE2-E91ED7403B1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74276" y="1643062"/>
            <a:ext cx="4919730" cy="41266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69503433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3496DA29-3590-4080-9745-5EFC819A47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b="1" dirty="0">
                <a:solidFill>
                  <a:srgbClr val="FFC000"/>
                </a:solidFill>
              </a:rPr>
              <a:t>SPORUN BİZLERE KATKILARI</a:t>
            </a:r>
            <a:endParaRPr lang="tr-TR" dirty="0"/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64A2C699-0DCC-4CB9-B437-24D8295A91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3424707" cy="4351338"/>
          </a:xfrm>
        </p:spPr>
        <p:txBody>
          <a:bodyPr/>
          <a:lstStyle/>
          <a:p>
            <a:pPr marL="0" indent="0">
              <a:buNone/>
            </a:pPr>
            <a:r>
              <a:rPr lang="tr-TR" b="0" i="0" dirty="0">
                <a:solidFill>
                  <a:srgbClr val="7F7F7F"/>
                </a:solidFill>
                <a:effectLst/>
                <a:latin typeface="SFUIDisplay"/>
              </a:rPr>
              <a:t> </a:t>
            </a:r>
            <a:r>
              <a:rPr lang="tr-TR" b="1" i="0" dirty="0">
                <a:effectLst/>
                <a:latin typeface="SFUIDisplay"/>
              </a:rPr>
              <a:t>Kanserinin gelişme riskini azaltır. Sigarayı bırakmanıza yardımcı olur. Bağırsak kanserinin gelişme riskini azaltır.</a:t>
            </a:r>
            <a:endParaRPr lang="tr-TR" b="1" dirty="0"/>
          </a:p>
        </p:txBody>
      </p:sp>
      <p:pic>
        <p:nvPicPr>
          <p:cNvPr id="5" name="Resim 4">
            <a:extLst>
              <a:ext uri="{FF2B5EF4-FFF2-40B4-BE49-F238E27FC236}">
                <a16:creationId xmlns="" xmlns:a16="http://schemas.microsoft.com/office/drawing/2014/main" id="{8CA8752F-A013-474C-B2BB-3E0E3296692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67250" y="1690687"/>
            <a:ext cx="3424706" cy="32805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95937364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FE91E21B-AD92-425B-8FAB-8606FC05DC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b="1" dirty="0">
                <a:solidFill>
                  <a:srgbClr val="FFC000"/>
                </a:solidFill>
              </a:rPr>
              <a:t>SPORUN BİZLERE KATKILARI</a:t>
            </a:r>
            <a:endParaRPr lang="tr-TR" dirty="0"/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E6EED016-D116-4FF9-8D15-98428DEBAB8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2587580" cy="4351338"/>
          </a:xfrm>
        </p:spPr>
        <p:txBody>
          <a:bodyPr/>
          <a:lstStyle/>
          <a:p>
            <a:pPr marL="0" indent="0">
              <a:buNone/>
            </a:pPr>
            <a:r>
              <a:rPr lang="tr-TR" b="0" i="0" dirty="0">
                <a:effectLst/>
                <a:latin typeface="SFUIDisplay"/>
              </a:rPr>
              <a:t>Bel ağrılarının hafiflemesine ve kurtulmanıza yardımcı olur. Bel ağrılarından doğan sıkıntıların azalmasını sağlar.</a:t>
            </a:r>
            <a:endParaRPr lang="tr-TR" dirty="0"/>
          </a:p>
        </p:txBody>
      </p:sp>
      <p:sp>
        <p:nvSpPr>
          <p:cNvPr id="5" name="Metin kutusu 4">
            <a:extLst>
              <a:ext uri="{FF2B5EF4-FFF2-40B4-BE49-F238E27FC236}">
                <a16:creationId xmlns="" xmlns:a16="http://schemas.microsoft.com/office/drawing/2014/main" id="{98283D12-183B-4501-AC6A-7593E2C0709E}"/>
              </a:ext>
            </a:extLst>
          </p:cNvPr>
          <p:cNvSpPr txBox="1"/>
          <p:nvPr/>
        </p:nvSpPr>
        <p:spPr>
          <a:xfrm>
            <a:off x="7383888" y="3598069"/>
            <a:ext cx="1703230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sz="2800" b="0" i="0" dirty="0">
                <a:effectLst/>
                <a:latin typeface="SFUIDisplay"/>
              </a:rPr>
              <a:t>Stresle başa çıkmanıza yardımcı olur.</a:t>
            </a:r>
            <a:endParaRPr lang="tr-TR" sz="2800" dirty="0"/>
          </a:p>
        </p:txBody>
      </p:sp>
      <p:pic>
        <p:nvPicPr>
          <p:cNvPr id="7" name="Resim 6">
            <a:extLst>
              <a:ext uri="{FF2B5EF4-FFF2-40B4-BE49-F238E27FC236}">
                <a16:creationId xmlns="" xmlns:a16="http://schemas.microsoft.com/office/drawing/2014/main" id="{AB0DC73B-021E-43F0-BF57-10EB3AF577B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425780" y="1954436"/>
            <a:ext cx="2847975" cy="3287266"/>
          </a:xfrm>
          <a:prstGeom prst="rect">
            <a:avLst/>
          </a:prstGeom>
        </p:spPr>
      </p:pic>
      <p:pic>
        <p:nvPicPr>
          <p:cNvPr id="9" name="Resim 8">
            <a:extLst>
              <a:ext uri="{FF2B5EF4-FFF2-40B4-BE49-F238E27FC236}">
                <a16:creationId xmlns="" xmlns:a16="http://schemas.microsoft.com/office/drawing/2014/main" id="{414BEA32-CF14-4E6E-80E5-57050084DA7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696343" y="1511858"/>
            <a:ext cx="2390775" cy="1914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77283679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5AA232B0-45CE-41DA-B9E2-C01FE7AE9E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b="1" dirty="0">
                <a:solidFill>
                  <a:srgbClr val="FFC000"/>
                </a:solidFill>
              </a:rPr>
              <a:t>SPORUN BİZLERE KATKILARI</a:t>
            </a:r>
            <a:endParaRPr lang="tr-TR" dirty="0"/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8E85F76A-8A2A-40C0-A139-1D19D3328B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3617890" cy="4351338"/>
          </a:xfrm>
        </p:spPr>
        <p:txBody>
          <a:bodyPr/>
          <a:lstStyle/>
          <a:p>
            <a:pPr marL="0" indent="0">
              <a:buNone/>
            </a:pPr>
            <a:r>
              <a:rPr lang="tr-TR" b="0" i="0" dirty="0">
                <a:effectLst/>
                <a:latin typeface="SFUIDisplay"/>
              </a:rPr>
              <a:t>Yaşa bağlı olarak oluşan kemik bozulmalarının yavaşlamasına yardımcı olur. </a:t>
            </a:r>
            <a:endParaRPr lang="tr-TR" dirty="0"/>
          </a:p>
        </p:txBody>
      </p:sp>
      <p:pic>
        <p:nvPicPr>
          <p:cNvPr id="5" name="Resim 4">
            <a:extLst>
              <a:ext uri="{FF2B5EF4-FFF2-40B4-BE49-F238E27FC236}">
                <a16:creationId xmlns="" xmlns:a16="http://schemas.microsoft.com/office/drawing/2014/main" id="{1C0667A6-3622-4A50-ABED-3EF7F29EB5C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573063" y="1825625"/>
            <a:ext cx="3854271" cy="42145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56862114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93ABCAD4-FD07-452A-A404-15CAC34192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b="1" dirty="0">
                <a:solidFill>
                  <a:srgbClr val="FFC000"/>
                </a:solidFill>
              </a:rPr>
              <a:t>SPORUN BİZLERE KATKILARI</a:t>
            </a:r>
            <a:endParaRPr lang="tr-TR" dirty="0"/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DAECA132-0CAA-48FC-9801-BF2CA09914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3566375" cy="4351338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tr-TR" b="0" i="0" dirty="0">
                <a:effectLst/>
                <a:latin typeface="SFUIDisplay"/>
              </a:rPr>
              <a:t>Kilonuzu korumanıza veya kilo kaybetmenize yardımcı olur. Sadece diyet yaparak değil. Yaratıcılık gücünüzün artmasına yardımcı olur. Yağsız vücut dokularınızın korunmasına yardımcı olur</a:t>
            </a:r>
            <a:endParaRPr lang="tr-TR" dirty="0"/>
          </a:p>
        </p:txBody>
      </p:sp>
      <p:sp>
        <p:nvSpPr>
          <p:cNvPr id="5" name="Metin kutusu 4">
            <a:extLst>
              <a:ext uri="{FF2B5EF4-FFF2-40B4-BE49-F238E27FC236}">
                <a16:creationId xmlns="" xmlns:a16="http://schemas.microsoft.com/office/drawing/2014/main" id="{AE2B1C02-1E92-438A-A1B0-9DC279CF922D}"/>
              </a:ext>
            </a:extLst>
          </p:cNvPr>
          <p:cNvSpPr txBox="1"/>
          <p:nvPr/>
        </p:nvSpPr>
        <p:spPr>
          <a:xfrm flipH="1">
            <a:off x="8809149" y="3109054"/>
            <a:ext cx="1751526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sz="2400" b="0" i="0" dirty="0">
                <a:effectLst/>
                <a:latin typeface="SFUIDisplay"/>
              </a:rPr>
              <a:t>Sağlık harcamalarının ve ilaç kullanımının azalmasına yardımcı olur</a:t>
            </a:r>
            <a:endParaRPr lang="tr-TR" sz="2400" dirty="0"/>
          </a:p>
        </p:txBody>
      </p:sp>
      <p:pic>
        <p:nvPicPr>
          <p:cNvPr id="7" name="Resim 6">
            <a:extLst>
              <a:ext uri="{FF2B5EF4-FFF2-40B4-BE49-F238E27FC236}">
                <a16:creationId xmlns="" xmlns:a16="http://schemas.microsoft.com/office/drawing/2014/main" id="{FF42D298-6CEA-4A6B-82D5-D51FC9E4E96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287390" y="1944710"/>
            <a:ext cx="2638425" cy="3438659"/>
          </a:xfrm>
          <a:prstGeom prst="rect">
            <a:avLst/>
          </a:prstGeom>
        </p:spPr>
      </p:pic>
      <p:pic>
        <p:nvPicPr>
          <p:cNvPr id="9" name="Resim 8">
            <a:extLst>
              <a:ext uri="{FF2B5EF4-FFF2-40B4-BE49-F238E27FC236}">
                <a16:creationId xmlns="" xmlns:a16="http://schemas.microsoft.com/office/drawing/2014/main" id="{ED2E2599-5BB0-4DEB-B2D9-CD7CD31662A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723467" y="1501194"/>
            <a:ext cx="3048000" cy="1485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42064217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168B6932-DBE4-4CE7-AC64-D78B28E090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b="1" dirty="0">
                <a:solidFill>
                  <a:srgbClr val="FFC000"/>
                </a:solidFill>
              </a:rPr>
              <a:t>SPORUN BİZLERE KATKILARI</a:t>
            </a:r>
            <a:endParaRPr lang="tr-TR" dirty="0"/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BB57B80F-A0B0-4B37-85C0-B6C06419E9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3334555" cy="4351338"/>
          </a:xfrm>
        </p:spPr>
        <p:txBody>
          <a:bodyPr/>
          <a:lstStyle/>
          <a:p>
            <a:pPr marL="0" indent="0">
              <a:buNone/>
            </a:pPr>
            <a:r>
              <a:rPr lang="tr-TR" b="0" i="0" dirty="0" err="1">
                <a:effectLst/>
                <a:latin typeface="SFUIDisplay"/>
              </a:rPr>
              <a:t>Kassal</a:t>
            </a:r>
            <a:r>
              <a:rPr lang="tr-TR" b="0" i="0" dirty="0">
                <a:effectLst/>
                <a:latin typeface="SFUIDisplay"/>
              </a:rPr>
              <a:t> dayanıklılık seviyenizi artırır. Egzersizden sonra çabuk toparlanabilme kabiliyetinizi artırır. Uygun kas dengenizi korumanıza yardımcı olur.</a:t>
            </a:r>
            <a:endParaRPr lang="tr-TR" dirty="0"/>
          </a:p>
        </p:txBody>
      </p:sp>
      <p:pic>
        <p:nvPicPr>
          <p:cNvPr id="5" name="Resim 4">
            <a:extLst>
              <a:ext uri="{FF2B5EF4-FFF2-40B4-BE49-F238E27FC236}">
                <a16:creationId xmlns="" xmlns:a16="http://schemas.microsoft.com/office/drawing/2014/main" id="{68F6ACDA-9762-4AC7-8B53-8F8993B0C92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504914" y="1825625"/>
            <a:ext cx="4762500" cy="3571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4579634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9CC03278-9F02-4770-A344-7A1DD8D287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b="1" dirty="0">
                <a:solidFill>
                  <a:srgbClr val="FFC000"/>
                </a:solidFill>
              </a:rPr>
              <a:t>SPORUN BİZLERE KATKILARI</a:t>
            </a:r>
            <a:endParaRPr lang="tr-TR" dirty="0"/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D62B143E-AB1C-4971-A865-37AFE07F237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4351986" cy="4351338"/>
          </a:xfrm>
        </p:spPr>
        <p:txBody>
          <a:bodyPr/>
          <a:lstStyle/>
          <a:p>
            <a:pPr marL="0" indent="0">
              <a:buNone/>
            </a:pPr>
            <a:r>
              <a:rPr lang="tr-TR" b="0" i="0" dirty="0">
                <a:effectLst/>
                <a:latin typeface="SFUIDisplay"/>
              </a:rPr>
              <a:t>Kendinize olan güven duygunuzu arttırır. Rahat olmanıza yardımcı olur. Kısa süreli bilgileri hafızanızda tutma kabiliyetini geliştirir</a:t>
            </a:r>
            <a:endParaRPr lang="tr-TR" dirty="0"/>
          </a:p>
        </p:txBody>
      </p:sp>
      <p:pic>
        <p:nvPicPr>
          <p:cNvPr id="5" name="Resim 4">
            <a:extLst>
              <a:ext uri="{FF2B5EF4-FFF2-40B4-BE49-F238E27FC236}">
                <a16:creationId xmlns="" xmlns:a16="http://schemas.microsoft.com/office/drawing/2014/main" id="{E00AE3A2-2A76-4BB5-AF34-6C57390EF29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190186" y="2215567"/>
            <a:ext cx="3271234" cy="25500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33370572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3D1357C1-CCCF-4AD2-9FAD-F04A004FA2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b="1" dirty="0">
                <a:solidFill>
                  <a:srgbClr val="FFC000"/>
                </a:solidFill>
              </a:rPr>
              <a:t>SPORUN BİZLERE KATKILARI</a:t>
            </a:r>
            <a:endParaRPr lang="tr-TR" dirty="0"/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71EB883D-3461-478F-A3EE-33491145FC7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3978499" cy="4351338"/>
          </a:xfrm>
        </p:spPr>
        <p:txBody>
          <a:bodyPr/>
          <a:lstStyle/>
          <a:p>
            <a:pPr marL="0" indent="0">
              <a:buNone/>
            </a:pPr>
            <a:r>
              <a:rPr lang="tr-TR" b="0" i="0" dirty="0">
                <a:effectLst/>
                <a:latin typeface="SFUIDisplay"/>
              </a:rPr>
              <a:t>İş veriminizi arttırır. Bol enerji verir. Günlük hayatınızda acil durumlarda ihtiyacınız olan enerjiyi sağlar ve sonradan ihtiyaç olabilecek daha fazla enerjinizi korumanıza yardımcı olur</a:t>
            </a:r>
            <a:r>
              <a:rPr lang="tr-TR" b="0" i="0" dirty="0">
                <a:solidFill>
                  <a:srgbClr val="7F7F7F"/>
                </a:solidFill>
                <a:effectLst/>
                <a:latin typeface="SFUIDisplay"/>
              </a:rPr>
              <a:t>.</a:t>
            </a:r>
            <a:endParaRPr lang="tr-TR" dirty="0"/>
          </a:p>
        </p:txBody>
      </p:sp>
      <p:pic>
        <p:nvPicPr>
          <p:cNvPr id="5" name="Resim 4">
            <a:extLst>
              <a:ext uri="{FF2B5EF4-FFF2-40B4-BE49-F238E27FC236}">
                <a16:creationId xmlns="" xmlns:a16="http://schemas.microsoft.com/office/drawing/2014/main" id="{5472B76C-CFD1-48E6-8143-34E0F5A60F4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289366" y="1391445"/>
            <a:ext cx="2619375" cy="3579800"/>
          </a:xfrm>
          <a:prstGeom prst="rect">
            <a:avLst/>
          </a:prstGeom>
        </p:spPr>
      </p:pic>
      <p:pic>
        <p:nvPicPr>
          <p:cNvPr id="7" name="Resim 6">
            <a:extLst>
              <a:ext uri="{FF2B5EF4-FFF2-40B4-BE49-F238E27FC236}">
                <a16:creationId xmlns="" xmlns:a16="http://schemas.microsoft.com/office/drawing/2014/main" id="{C1B975CA-0313-4A63-8A3E-03F6125A713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57712" y="2686049"/>
            <a:ext cx="3076575" cy="39723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4479823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E6E03366-B354-4DF6-8634-8BE4F28E12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b="1" dirty="0">
                <a:solidFill>
                  <a:srgbClr val="FFC000"/>
                </a:solidFill>
              </a:rPr>
              <a:t>SPORUN BİZLERE KATKILARI</a:t>
            </a:r>
            <a:endParaRPr lang="tr-TR" dirty="0"/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14851043-8DE7-4C99-8C09-104432C475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3669406" cy="4351338"/>
          </a:xfrm>
        </p:spPr>
        <p:txBody>
          <a:bodyPr/>
          <a:lstStyle/>
          <a:p>
            <a:pPr marL="0" indent="0">
              <a:buNone/>
            </a:pPr>
            <a:r>
              <a:rPr lang="tr-TR" b="0" i="0" dirty="0">
                <a:effectLst/>
                <a:latin typeface="SFUIDisplay"/>
              </a:rPr>
              <a:t>Yeni insanlarla karşılaşmanıza ve yeni arkadaşlar edinmenize yardımcı olur. Fiziksel zindeliğinizi geliştirerek, hayata daha yaratıcı olarak adapte olmanızı sağlar</a:t>
            </a:r>
            <a:endParaRPr lang="tr-TR" dirty="0"/>
          </a:p>
        </p:txBody>
      </p:sp>
      <p:pic>
        <p:nvPicPr>
          <p:cNvPr id="5" name="Resim 4">
            <a:extLst>
              <a:ext uri="{FF2B5EF4-FFF2-40B4-BE49-F238E27FC236}">
                <a16:creationId xmlns="" xmlns:a16="http://schemas.microsoft.com/office/drawing/2014/main" id="{E3BACC35-EBF6-4E53-945F-F64F5F5C36F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598957" y="1825625"/>
            <a:ext cx="3879894" cy="3905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65337553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2C025532-8660-4FD0-8691-4B9993CA80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>
                <a:solidFill>
                  <a:srgbClr val="FFC000"/>
                </a:solidFill>
              </a:rPr>
              <a:t>SPORUN BİZLERE KATKILARI</a:t>
            </a:r>
            <a:endParaRPr lang="tr-TR" dirty="0"/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C38F77D0-7375-45F2-98AE-F152B832F57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3025462" cy="4351338"/>
          </a:xfrm>
        </p:spPr>
        <p:txBody>
          <a:bodyPr/>
          <a:lstStyle/>
          <a:p>
            <a:pPr marL="0" indent="0">
              <a:buNone/>
            </a:pPr>
            <a:r>
              <a:rPr lang="tr-TR" b="0" i="0" dirty="0">
                <a:effectLst/>
                <a:latin typeface="SFUIDisplay"/>
              </a:rPr>
              <a:t>Spor yapmak, sıkıntılarınızın azalmasına, eğlenme ve neşelenmenize, kısaca hayattan zevk almanıza yardımcı olur.</a:t>
            </a:r>
            <a:endParaRPr lang="tr-TR" dirty="0"/>
          </a:p>
        </p:txBody>
      </p:sp>
      <p:pic>
        <p:nvPicPr>
          <p:cNvPr id="5" name="Resim 4">
            <a:extLst>
              <a:ext uri="{FF2B5EF4-FFF2-40B4-BE49-F238E27FC236}">
                <a16:creationId xmlns="" xmlns:a16="http://schemas.microsoft.com/office/drawing/2014/main" id="{3A33A111-383A-4D42-A9E8-E855E02378E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301545" y="1593056"/>
            <a:ext cx="5434884" cy="3671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05827297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330F7437-9738-4BA3-A4F4-E12A6EB721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888642"/>
            <a:ext cx="10515600" cy="5288321"/>
          </a:xfrm>
        </p:spPr>
        <p:txBody>
          <a:bodyPr/>
          <a:lstStyle/>
          <a:p>
            <a:pPr marL="3657600" lvl="8" indent="0">
              <a:buNone/>
            </a:pPr>
            <a:r>
              <a:rPr lang="tr-TR" sz="3200" b="1" dirty="0"/>
              <a:t>DİNLEDİĞİNİZ İÇİN TEŞEKKÜRLER </a:t>
            </a:r>
          </a:p>
          <a:p>
            <a:pPr marL="3657600" lvl="8" indent="0">
              <a:buNone/>
            </a:pPr>
            <a:endParaRPr lang="tr-TR" sz="3200" b="1" dirty="0"/>
          </a:p>
          <a:p>
            <a:pPr marL="3657600" lvl="8" indent="0">
              <a:buNone/>
            </a:pPr>
            <a:endParaRPr lang="tr-TR" sz="3200" b="1" dirty="0"/>
          </a:p>
          <a:p>
            <a:pPr marL="3657600" lvl="8" indent="0">
              <a:buNone/>
            </a:pPr>
            <a:endParaRPr lang="tr-TR" sz="3200" b="1" dirty="0"/>
          </a:p>
          <a:p>
            <a:pPr marL="3657600" lvl="8" indent="0">
              <a:buNone/>
            </a:pPr>
            <a:endParaRPr lang="tr-TR" sz="3200" b="1" dirty="0"/>
          </a:p>
          <a:p>
            <a:pPr marL="3657600" lvl="8" indent="0">
              <a:buNone/>
            </a:pPr>
            <a:endParaRPr lang="tr-TR" dirty="0"/>
          </a:p>
          <a:p>
            <a:pPr marL="0" indent="0" algn="ctr">
              <a:buNone/>
            </a:pPr>
            <a:endParaRPr lang="tr-TR" dirty="0"/>
          </a:p>
          <a:p>
            <a:pPr marL="0" indent="0">
              <a:buNone/>
            </a:pPr>
            <a:r>
              <a:rPr lang="tr-TR" dirty="0"/>
              <a:t>					         MUSTAFA COŞKUN</a:t>
            </a:r>
          </a:p>
          <a:p>
            <a:pPr marL="0" indent="0">
              <a:buNone/>
            </a:pPr>
            <a:r>
              <a:rPr lang="tr-TR" dirty="0"/>
              <a:t>					BEDEN EĞİTİMİ ÖĞRETMENİ</a:t>
            </a:r>
          </a:p>
        </p:txBody>
      </p:sp>
    </p:spTree>
    <p:extLst>
      <p:ext uri="{BB962C8B-B14F-4D97-AF65-F5344CB8AC3E}">
        <p14:creationId xmlns:p14="http://schemas.microsoft.com/office/powerpoint/2010/main" xmlns="" val="31581034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96B54403-128A-495D-80B4-9C412EF54AB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358707"/>
          </a:xfrm>
        </p:spPr>
        <p:txBody>
          <a:bodyPr>
            <a:normAutofit fontScale="90000"/>
          </a:bodyPr>
          <a:lstStyle/>
          <a:p>
            <a:r>
              <a:rPr lang="tr-TR" b="1" dirty="0">
                <a:solidFill>
                  <a:srgbClr val="FFC000"/>
                </a:solidFill>
              </a:rPr>
              <a:t>SPORUN BİZLERE KATKILARI</a:t>
            </a:r>
          </a:p>
        </p:txBody>
      </p:sp>
      <p:sp>
        <p:nvSpPr>
          <p:cNvPr id="3" name="Alt Başlık 2">
            <a:extLst>
              <a:ext uri="{FF2B5EF4-FFF2-40B4-BE49-F238E27FC236}">
                <a16:creationId xmlns="" xmlns:a16="http://schemas.microsoft.com/office/drawing/2014/main" id="{3684E38F-4C2E-4D48-819D-AFA0FB12233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584101"/>
            <a:ext cx="3550276" cy="3673699"/>
          </a:xfrm>
        </p:spPr>
        <p:txBody>
          <a:bodyPr/>
          <a:lstStyle/>
          <a:p>
            <a:pPr algn="l"/>
            <a:r>
              <a:rPr lang="tr-TR" b="0" i="0" dirty="0">
                <a:effectLst/>
                <a:latin typeface="SFUIDisplay"/>
              </a:rPr>
              <a:t>   Sağlığınızın değerini anlamanıza yardımcı olur. Yaşam kalitenizi arttırmanıza ve geliştirmenize yardımcı olur.</a:t>
            </a:r>
            <a:endParaRPr lang="tr-TR" dirty="0"/>
          </a:p>
        </p:txBody>
      </p:sp>
      <p:pic>
        <p:nvPicPr>
          <p:cNvPr id="5" name="Resim 4">
            <a:extLst>
              <a:ext uri="{FF2B5EF4-FFF2-40B4-BE49-F238E27FC236}">
                <a16:creationId xmlns="" xmlns:a16="http://schemas.microsoft.com/office/drawing/2014/main" id="{39F90D29-DF68-4F20-8E29-45F7B31A7B2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855335" y="1600200"/>
            <a:ext cx="6219691" cy="4761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96427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CE7C0E75-54C6-493D-BB54-3E79F58A72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b="1" dirty="0">
                <a:solidFill>
                  <a:srgbClr val="FFC000"/>
                </a:solidFill>
              </a:rPr>
              <a:t>SPORUN BİZLERE KATKILARI</a:t>
            </a:r>
            <a:endParaRPr lang="tr-TR" dirty="0"/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4AEF0F54-4463-4AE4-A448-58361432CD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3141372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3200" b="0" i="0" dirty="0">
                <a:effectLst/>
                <a:latin typeface="SFUIDisplay"/>
              </a:rPr>
              <a:t>Fiziksel performansınızı geliştirir. Kalp rahatsızlığı riskini azaltır.</a:t>
            </a:r>
            <a:endParaRPr lang="tr-TR" sz="3200" dirty="0"/>
          </a:p>
        </p:txBody>
      </p:sp>
      <p:pic>
        <p:nvPicPr>
          <p:cNvPr id="5" name="Resim 4">
            <a:extLst>
              <a:ext uri="{FF2B5EF4-FFF2-40B4-BE49-F238E27FC236}">
                <a16:creationId xmlns="" xmlns:a16="http://schemas.microsoft.com/office/drawing/2014/main" id="{D3251075-9A3A-41DF-B8E0-68EDB0EAD98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03311" y="1825625"/>
            <a:ext cx="4756597" cy="38971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8171752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BB53EA8A-5848-42BB-9C67-F54F58EDA1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b="1" dirty="0">
                <a:solidFill>
                  <a:srgbClr val="FFC000"/>
                </a:solidFill>
              </a:rPr>
              <a:t>SPORUN BİZLERE KATKILARI</a:t>
            </a:r>
            <a:endParaRPr lang="tr-TR" dirty="0"/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26B69B68-33E0-4769-9ADA-8DA485A7F8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2510307" cy="4351338"/>
          </a:xfrm>
        </p:spPr>
        <p:txBody>
          <a:bodyPr/>
          <a:lstStyle/>
          <a:p>
            <a:pPr marL="0" indent="0">
              <a:buNone/>
            </a:pPr>
            <a:r>
              <a:rPr lang="tr-TR" b="0" i="0" dirty="0">
                <a:effectLst/>
                <a:latin typeface="SFUIDisplay"/>
              </a:rPr>
              <a:t>Maksimum oksijen kapasitenizi arttırır. Yüksek tansiyon riskini veya ilerlemesini azaltır.</a:t>
            </a:r>
            <a:endParaRPr lang="tr-TR" dirty="0"/>
          </a:p>
        </p:txBody>
      </p:sp>
      <p:pic>
        <p:nvPicPr>
          <p:cNvPr id="5" name="Resim 4">
            <a:extLst>
              <a:ext uri="{FF2B5EF4-FFF2-40B4-BE49-F238E27FC236}">
                <a16:creationId xmlns="" xmlns:a16="http://schemas.microsoft.com/office/drawing/2014/main" id="{D6010359-8B88-4648-939E-68B03F2C803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18879" y="1643062"/>
            <a:ext cx="3244806" cy="4533901"/>
          </a:xfrm>
          <a:prstGeom prst="rect">
            <a:avLst/>
          </a:prstGeom>
        </p:spPr>
      </p:pic>
      <p:sp>
        <p:nvSpPr>
          <p:cNvPr id="7" name="Metin kutusu 6">
            <a:extLst>
              <a:ext uri="{FF2B5EF4-FFF2-40B4-BE49-F238E27FC236}">
                <a16:creationId xmlns="" xmlns:a16="http://schemas.microsoft.com/office/drawing/2014/main" id="{AC339785-5DE4-4D59-93EE-7F4984A4F090}"/>
              </a:ext>
            </a:extLst>
          </p:cNvPr>
          <p:cNvSpPr txBox="1"/>
          <p:nvPr/>
        </p:nvSpPr>
        <p:spPr>
          <a:xfrm>
            <a:off x="7559898" y="3109054"/>
            <a:ext cx="3644721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sz="2800" b="0" i="0" dirty="0">
                <a:effectLst/>
                <a:latin typeface="SFUIDisplay"/>
              </a:rPr>
              <a:t>Kandaki iyi </a:t>
            </a:r>
            <a:r>
              <a:rPr lang="tr-TR" sz="2800" b="0" i="0" dirty="0" err="1">
                <a:effectLst/>
                <a:latin typeface="SFUIDisplay"/>
              </a:rPr>
              <a:t>kolestrolu</a:t>
            </a:r>
            <a:r>
              <a:rPr lang="tr-TR" sz="2800" b="0" i="0" dirty="0">
                <a:effectLst/>
                <a:latin typeface="SFUIDisplay"/>
              </a:rPr>
              <a:t> (HDL) artırır. Dinlenme kalp atımını düşürür.</a:t>
            </a:r>
            <a:endParaRPr lang="tr-TR" sz="2800" dirty="0"/>
          </a:p>
        </p:txBody>
      </p:sp>
    </p:spTree>
    <p:extLst>
      <p:ext uri="{BB962C8B-B14F-4D97-AF65-F5344CB8AC3E}">
        <p14:creationId xmlns:p14="http://schemas.microsoft.com/office/powerpoint/2010/main" xmlns="" val="31990504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15EB364F-4393-42DE-A50B-FD2C899FAD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b="1" dirty="0">
                <a:solidFill>
                  <a:srgbClr val="FFC000"/>
                </a:solidFill>
              </a:rPr>
              <a:t>SPORUN BİZLERE KATKILARI</a:t>
            </a:r>
            <a:endParaRPr lang="tr-TR" dirty="0"/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9A41C826-6878-4EC3-9E8B-6F5C6621CA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2793642" cy="4351338"/>
          </a:xfrm>
        </p:spPr>
        <p:txBody>
          <a:bodyPr/>
          <a:lstStyle/>
          <a:p>
            <a:pPr marL="0" indent="0">
              <a:buNone/>
            </a:pPr>
            <a:r>
              <a:rPr lang="tr-TR" b="0" i="0" dirty="0">
                <a:effectLst/>
                <a:latin typeface="SFUIDisplay"/>
              </a:rPr>
              <a:t>Kalp - damar dolaşımını geliştirir. Anaerobik eşiği arttırır, bu da çabuk yorulmayı ve dolayısıyla kanda laktik asit birikiminin erken oluşmasını engeller</a:t>
            </a:r>
            <a:r>
              <a:rPr lang="tr-TR" b="0" i="0" dirty="0">
                <a:solidFill>
                  <a:srgbClr val="7F7F7F"/>
                </a:solidFill>
                <a:effectLst/>
                <a:latin typeface="SFUIDisplay"/>
              </a:rPr>
              <a:t>.</a:t>
            </a:r>
            <a:endParaRPr lang="tr-TR" dirty="0"/>
          </a:p>
        </p:txBody>
      </p:sp>
      <p:pic>
        <p:nvPicPr>
          <p:cNvPr id="5" name="Resim 4">
            <a:extLst>
              <a:ext uri="{FF2B5EF4-FFF2-40B4-BE49-F238E27FC236}">
                <a16:creationId xmlns="" xmlns:a16="http://schemas.microsoft.com/office/drawing/2014/main" id="{0487D210-1EB4-4CC0-8F5C-57F2C3F0CC7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528811" y="1825625"/>
            <a:ext cx="3284113" cy="4510781"/>
          </a:xfrm>
          <a:prstGeom prst="rect">
            <a:avLst/>
          </a:prstGeom>
        </p:spPr>
      </p:pic>
      <p:sp>
        <p:nvSpPr>
          <p:cNvPr id="7" name="Metin kutusu 6">
            <a:extLst>
              <a:ext uri="{FF2B5EF4-FFF2-40B4-BE49-F238E27FC236}">
                <a16:creationId xmlns="" xmlns:a16="http://schemas.microsoft.com/office/drawing/2014/main" id="{2511FDB4-D5AD-4074-985D-501CC935DF73}"/>
              </a:ext>
            </a:extLst>
          </p:cNvPr>
          <p:cNvSpPr txBox="1"/>
          <p:nvPr/>
        </p:nvSpPr>
        <p:spPr>
          <a:xfrm rot="20719674">
            <a:off x="9766058" y="1180508"/>
            <a:ext cx="1587906" cy="3785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sz="2400" b="0" i="0" dirty="0">
                <a:effectLst/>
                <a:latin typeface="SFUIDisplay"/>
              </a:rPr>
              <a:t>Kalp rezervini artırır. Kalbinizin bir atımda vücuda pompaladığı kan miktarını artırır.</a:t>
            </a:r>
            <a:endParaRPr lang="tr-TR" sz="2400" dirty="0"/>
          </a:p>
        </p:txBody>
      </p:sp>
      <p:pic>
        <p:nvPicPr>
          <p:cNvPr id="9" name="Resim 8">
            <a:extLst>
              <a:ext uri="{FF2B5EF4-FFF2-40B4-BE49-F238E27FC236}">
                <a16:creationId xmlns="" xmlns:a16="http://schemas.microsoft.com/office/drawing/2014/main" id="{4CEDEFA8-1A96-43EC-AC20-C376009D701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1044451">
            <a:off x="7344816" y="2408732"/>
            <a:ext cx="2466975" cy="27979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94551093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517F5746-0163-485D-BACD-A5D40F454C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b="1" dirty="0">
                <a:solidFill>
                  <a:srgbClr val="FFC000"/>
                </a:solidFill>
              </a:rPr>
              <a:t>SPORUN BİZLERE KATKILARI</a:t>
            </a:r>
            <a:endParaRPr lang="tr-TR" dirty="0"/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7D6506F8-7365-41C9-B843-16A0B1C2F0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2471670" cy="4351338"/>
          </a:xfrm>
        </p:spPr>
        <p:txBody>
          <a:bodyPr/>
          <a:lstStyle/>
          <a:p>
            <a:pPr marL="0" indent="0">
              <a:buNone/>
            </a:pPr>
            <a:r>
              <a:rPr lang="tr-TR" b="0" i="0" dirty="0">
                <a:effectLst/>
                <a:latin typeface="SFUIDisplay"/>
              </a:rPr>
              <a:t>Akciğer kapasitenizi arttırarak, oksijenin akciğerlerden kana geçebilme kabiliyetini arttırır.</a:t>
            </a:r>
            <a:endParaRPr lang="tr-TR" dirty="0"/>
          </a:p>
        </p:txBody>
      </p:sp>
      <p:pic>
        <p:nvPicPr>
          <p:cNvPr id="5" name="Resim 4">
            <a:extLst>
              <a:ext uri="{FF2B5EF4-FFF2-40B4-BE49-F238E27FC236}">
                <a16:creationId xmlns="" xmlns:a16="http://schemas.microsoft.com/office/drawing/2014/main" id="{7AA128D2-1943-407D-9485-BCA8E85AA90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309870" y="1785725"/>
            <a:ext cx="2428875" cy="3064769"/>
          </a:xfrm>
          <a:prstGeom prst="rect">
            <a:avLst/>
          </a:prstGeom>
        </p:spPr>
      </p:pic>
      <p:sp>
        <p:nvSpPr>
          <p:cNvPr id="7" name="Metin kutusu 6">
            <a:extLst>
              <a:ext uri="{FF2B5EF4-FFF2-40B4-BE49-F238E27FC236}">
                <a16:creationId xmlns="" xmlns:a16="http://schemas.microsoft.com/office/drawing/2014/main" id="{955F8C91-32D9-4914-BD36-4F9F599BB8A5}"/>
              </a:ext>
            </a:extLst>
          </p:cNvPr>
          <p:cNvSpPr txBox="1"/>
          <p:nvPr/>
        </p:nvSpPr>
        <p:spPr>
          <a:xfrm flipH="1">
            <a:off x="9327523" y="1785725"/>
            <a:ext cx="1568004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sz="2400" b="0" i="0" dirty="0">
                <a:effectLst/>
                <a:latin typeface="SFUIDisplay"/>
              </a:rPr>
              <a:t>Kalp krizi geçirdikten sonra, hayatta kalma şansınızı arttırır. Koronerde kan pıhtılaşma hassasiyetini düşürür.</a:t>
            </a:r>
            <a:endParaRPr lang="tr-TR" sz="2400" dirty="0"/>
          </a:p>
        </p:txBody>
      </p:sp>
      <p:pic>
        <p:nvPicPr>
          <p:cNvPr id="9" name="Resim 8">
            <a:extLst>
              <a:ext uri="{FF2B5EF4-FFF2-40B4-BE49-F238E27FC236}">
                <a16:creationId xmlns="" xmlns:a16="http://schemas.microsoft.com/office/drawing/2014/main" id="{E6805242-7981-4528-B900-B6FB48B237C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453257" y="2905946"/>
            <a:ext cx="2648450" cy="3422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961752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8FE24253-8073-4C66-83E6-DEC5D3F294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b="1" dirty="0">
                <a:solidFill>
                  <a:srgbClr val="FFC000"/>
                </a:solidFill>
              </a:rPr>
              <a:t>SPORUN BİZLERE KATKILARI</a:t>
            </a:r>
            <a:endParaRPr lang="tr-TR" dirty="0"/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E3820D0B-DD42-412A-B8AE-BBBA6EC0B6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2858037" cy="4351338"/>
          </a:xfrm>
        </p:spPr>
        <p:txBody>
          <a:bodyPr/>
          <a:lstStyle/>
          <a:p>
            <a:pPr marL="0" indent="0">
              <a:buNone/>
            </a:pPr>
            <a:r>
              <a:rPr lang="tr-TR" b="0" i="0" dirty="0">
                <a:effectLst/>
                <a:latin typeface="SFUIDisplay"/>
              </a:rPr>
              <a:t>Kanınızın kan plazma hacmini genişletir. Orta seviyeli egzersizler sırasında, kalp atım sayısını düşürür.</a:t>
            </a:r>
            <a:endParaRPr lang="tr-TR" dirty="0"/>
          </a:p>
        </p:txBody>
      </p:sp>
      <p:pic>
        <p:nvPicPr>
          <p:cNvPr id="5" name="Resim 4">
            <a:extLst>
              <a:ext uri="{FF2B5EF4-FFF2-40B4-BE49-F238E27FC236}">
                <a16:creationId xmlns="" xmlns:a16="http://schemas.microsoft.com/office/drawing/2014/main" id="{C4C3B5CD-2240-4F36-B368-9510B6C92EA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92450" y="1643062"/>
            <a:ext cx="5125792" cy="41009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91452124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F704855C-1928-4143-B63B-F58B0AC47C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b="1" dirty="0">
                <a:solidFill>
                  <a:srgbClr val="FFC000"/>
                </a:solidFill>
              </a:rPr>
              <a:t>SPORUN BİZLERE KATKILARI</a:t>
            </a:r>
            <a:endParaRPr lang="tr-TR" dirty="0"/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01FFD11D-ECFA-447C-988A-191C9C4116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3180008" cy="4351338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tr-TR" b="0" i="0" dirty="0">
                <a:effectLst/>
                <a:latin typeface="SFUIDisplay"/>
              </a:rPr>
              <a:t>Çarpıntı riskini azaltır. Çok çeşitli sebeplere bağlı baş ağrılarından kurtulmanızı sağlar. Hamilelikte karşılaşılan birçok rahatsızlıklardan (ör. kabızlık, </a:t>
            </a:r>
            <a:r>
              <a:rPr lang="tr-TR" b="0" i="0" dirty="0" err="1">
                <a:effectLst/>
                <a:latin typeface="SFUIDisplay"/>
              </a:rPr>
              <a:t>belağrısı</a:t>
            </a:r>
            <a:r>
              <a:rPr lang="tr-TR" b="0" i="0" dirty="0">
                <a:effectLst/>
                <a:latin typeface="SFUIDisplay"/>
              </a:rPr>
              <a:t>, mide ekşimesi gibi) kurtulmanızı sağlar.</a:t>
            </a:r>
            <a:endParaRPr lang="tr-TR" dirty="0"/>
          </a:p>
        </p:txBody>
      </p:sp>
      <p:sp>
        <p:nvSpPr>
          <p:cNvPr id="5" name="Metin kutusu 4">
            <a:extLst>
              <a:ext uri="{FF2B5EF4-FFF2-40B4-BE49-F238E27FC236}">
                <a16:creationId xmlns="" xmlns:a16="http://schemas.microsoft.com/office/drawing/2014/main" id="{01641746-66FE-41BF-9130-7D6E88120677}"/>
              </a:ext>
            </a:extLst>
          </p:cNvPr>
          <p:cNvSpPr txBox="1"/>
          <p:nvPr/>
        </p:nvSpPr>
        <p:spPr>
          <a:xfrm>
            <a:off x="8651025" y="2452231"/>
            <a:ext cx="2489200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sz="2400" b="0" i="0" dirty="0">
                <a:effectLst/>
                <a:latin typeface="SFUIDisplay"/>
              </a:rPr>
              <a:t>Sıcaklığa karşı tahammülünüzü artırır. Endişe ve kuruntularınızı azaltır. Streslerden korunmaya ve kurtulmaya yardımcı olur.</a:t>
            </a:r>
            <a:endParaRPr lang="tr-TR" sz="2400" dirty="0"/>
          </a:p>
        </p:txBody>
      </p:sp>
      <p:pic>
        <p:nvPicPr>
          <p:cNvPr id="7" name="Resim 6">
            <a:extLst>
              <a:ext uri="{FF2B5EF4-FFF2-40B4-BE49-F238E27FC236}">
                <a16:creationId xmlns="" xmlns:a16="http://schemas.microsoft.com/office/drawing/2014/main" id="{2010D5DF-7FE1-4162-B79F-B2F4E4B4677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18208" y="1825625"/>
            <a:ext cx="3940936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16769314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4055C369-AED5-4D2D-BDC1-6E723D8F7F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b="1" dirty="0">
                <a:solidFill>
                  <a:srgbClr val="FFC000"/>
                </a:solidFill>
              </a:rPr>
              <a:t>SPORUN BİZLERE KATKILARI</a:t>
            </a:r>
            <a:endParaRPr lang="tr-TR" dirty="0"/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1CD13E5C-D51E-49FB-9750-C2BBB040F6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3192887" cy="4351338"/>
          </a:xfrm>
        </p:spPr>
        <p:txBody>
          <a:bodyPr/>
          <a:lstStyle/>
          <a:p>
            <a:pPr marL="0" indent="0">
              <a:buNone/>
            </a:pPr>
            <a:r>
              <a:rPr lang="tr-TR" b="0" i="0" dirty="0">
                <a:effectLst/>
                <a:latin typeface="SFUIDisplay"/>
              </a:rPr>
              <a:t>Vücudun üst solunum yolları enfeksiyonuna karşı direncini artırır. Şeker hastalığınızın gelişme riskini azaltır. Şeker toleransınızın gelişmesini sağlar</a:t>
            </a:r>
            <a:endParaRPr lang="tr-TR" dirty="0"/>
          </a:p>
        </p:txBody>
      </p:sp>
      <p:pic>
        <p:nvPicPr>
          <p:cNvPr id="5" name="Resim 4">
            <a:extLst>
              <a:ext uri="{FF2B5EF4-FFF2-40B4-BE49-F238E27FC236}">
                <a16:creationId xmlns="" xmlns:a16="http://schemas.microsoft.com/office/drawing/2014/main" id="{57014948-BF3A-4170-BE42-F89B3AC1C47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700789" y="1643062"/>
            <a:ext cx="4076498" cy="41137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88772679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86</TotalTime>
  <Words>444</Words>
  <PresentationFormat>Özel</PresentationFormat>
  <Paragraphs>52</Paragraphs>
  <Slides>19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19</vt:i4>
      </vt:variant>
    </vt:vector>
  </HeadingPairs>
  <TitlesOfParts>
    <vt:vector size="20" baseType="lpstr">
      <vt:lpstr>Office Teması</vt:lpstr>
      <vt:lpstr>SPOR NEDİR</vt:lpstr>
      <vt:lpstr>SPORUN BİZLERE KATKILARI</vt:lpstr>
      <vt:lpstr>SPORUN BİZLERE KATKILARI</vt:lpstr>
      <vt:lpstr>SPORUN BİZLERE KATKILARI</vt:lpstr>
      <vt:lpstr>SPORUN BİZLERE KATKILARI</vt:lpstr>
      <vt:lpstr>SPORUN BİZLERE KATKILARI</vt:lpstr>
      <vt:lpstr>SPORUN BİZLERE KATKILARI</vt:lpstr>
      <vt:lpstr>SPORUN BİZLERE KATKILARI</vt:lpstr>
      <vt:lpstr>SPORUN BİZLERE KATKILARI</vt:lpstr>
      <vt:lpstr>SPORUN BİZLERE KATKILARI</vt:lpstr>
      <vt:lpstr>SPORUN BİZLERE KATKILARI</vt:lpstr>
      <vt:lpstr>SPORUN BİZLERE KATKILARI</vt:lpstr>
      <vt:lpstr>SPORUN BİZLERE KATKILARI</vt:lpstr>
      <vt:lpstr>SPORUN BİZLERE KATKILARI</vt:lpstr>
      <vt:lpstr>SPORUN BİZLERE KATKILARI</vt:lpstr>
      <vt:lpstr>SPORUN BİZLERE KATKILARI</vt:lpstr>
      <vt:lpstr>SPORUN BİZLERE KATKILARI</vt:lpstr>
      <vt:lpstr>SPORUN BİZLERE KATKILARI</vt:lpstr>
      <vt:lpstr>Slayt 19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2020-09-09T19:35:02Z</dcterms:created>
  <dcterms:modified xsi:type="dcterms:W3CDTF">2020-09-16T08:00:15Z</dcterms:modified>
  <cp:category>https://www.sorubak.com</cp:category>
</cp:coreProperties>
</file>