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0" r:id="rId2"/>
    <p:sldId id="256" r:id="rId3"/>
    <p:sldId id="263" r:id="rId4"/>
    <p:sldId id="259" r:id="rId5"/>
    <p:sldId id="257" r:id="rId6"/>
    <p:sldId id="258" r:id="rId7"/>
    <p:sldId id="261" r:id="rId8"/>
    <p:sldId id="264" r:id="rId9"/>
    <p:sldId id="265" r:id="rId10"/>
    <p:sldId id="262"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a:srgbClr val="2E7A08"/>
    <a:srgbClr val="18D821"/>
    <a:srgbClr val="8FED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148B2D-0D76-4D68-8F5D-48D26A83F968}" type="datetimeFigureOut">
              <a:rPr lang="tr-TR" smtClean="0"/>
              <a:t>25.09.2021</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C682FA-6DE9-484C-9729-597C07CD75C5}" type="slidenum">
              <a:rPr lang="tr-TR" smtClean="0"/>
              <a:t>‹#›</a:t>
            </a:fld>
            <a:endParaRPr lang="tr-TR"/>
          </a:p>
        </p:txBody>
      </p:sp>
    </p:spTree>
    <p:extLst>
      <p:ext uri="{BB962C8B-B14F-4D97-AF65-F5344CB8AC3E}">
        <p14:creationId xmlns:p14="http://schemas.microsoft.com/office/powerpoint/2010/main" val="41168986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a:t>https://www.sorubak.com/ </a:t>
            </a:r>
          </a:p>
        </p:txBody>
      </p:sp>
      <p:sp>
        <p:nvSpPr>
          <p:cNvPr id="4" name="Slayt Numarası Yer Tutucusu 3"/>
          <p:cNvSpPr>
            <a:spLocks noGrp="1"/>
          </p:cNvSpPr>
          <p:nvPr>
            <p:ph type="sldNum" sz="quarter" idx="5"/>
          </p:nvPr>
        </p:nvSpPr>
        <p:spPr/>
        <p:txBody>
          <a:bodyPr/>
          <a:lstStyle/>
          <a:p>
            <a:fld id="{FDC682FA-6DE9-484C-9729-597C07CD75C5}" type="slidenum">
              <a:rPr lang="tr-TR" smtClean="0"/>
              <a:t>8</a:t>
            </a:fld>
            <a:endParaRPr lang="tr-TR"/>
          </a:p>
        </p:txBody>
      </p:sp>
    </p:spTree>
    <p:extLst>
      <p:ext uri="{BB962C8B-B14F-4D97-AF65-F5344CB8AC3E}">
        <p14:creationId xmlns:p14="http://schemas.microsoft.com/office/powerpoint/2010/main" val="1307003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https://www.sorubak.com/ </a:t>
            </a:r>
          </a:p>
        </p:txBody>
      </p:sp>
      <p:sp>
        <p:nvSpPr>
          <p:cNvPr id="4" name="Slayt Numarası Yer Tutucusu 3"/>
          <p:cNvSpPr>
            <a:spLocks noGrp="1"/>
          </p:cNvSpPr>
          <p:nvPr>
            <p:ph type="sldNum" sz="quarter" idx="10"/>
          </p:nvPr>
        </p:nvSpPr>
        <p:spPr/>
        <p:txBody>
          <a:bodyPr/>
          <a:lstStyle/>
          <a:p>
            <a:fld id="{FDC682FA-6DE9-484C-9729-597C07CD75C5}" type="slidenum">
              <a:rPr lang="tr-TR" smtClean="0"/>
              <a:t>10</a:t>
            </a:fld>
            <a:endParaRPr lang="tr-TR"/>
          </a:p>
        </p:txBody>
      </p:sp>
    </p:spTree>
    <p:extLst>
      <p:ext uri="{BB962C8B-B14F-4D97-AF65-F5344CB8AC3E}">
        <p14:creationId xmlns:p14="http://schemas.microsoft.com/office/powerpoint/2010/main" val="3353843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EFF161B4-150B-4734-AA6E-D8C66BE04535}" type="datetimeFigureOut">
              <a:rPr lang="tr-TR" smtClean="0"/>
              <a:pPr/>
              <a:t>25.09.2021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018302E-8D0D-4D81-8660-B32E99F14EDD}"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F161B4-150B-4734-AA6E-D8C66BE04535}" type="datetimeFigureOut">
              <a:rPr lang="tr-TR" smtClean="0"/>
              <a:pPr/>
              <a:t>25.09.2021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18302E-8D0D-4D81-8660-B32E99F14EDD}"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2" descr="7-13 Nisan Dünya Sağlık Haftası - Fevziye Tezcan Mesleki ve Teknik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7412" name="AutoShape 4" descr="7-13 Nisan Dünya Sağlık Haftası - Fevziye Tezcan Mesleki ve Teknik ..."/>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7414" name="Picture 6" descr="7-13 Nisan Dünya Sağlık Haftası - Fevziye Tezcan Mesleki ve Teknik ..."/>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randombar(horizontal)">
                                      <p:cBhvr>
                                        <p:cTn id="7" dur="20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p:cNvPicPr/>
          <p:nvPr/>
        </p:nvPicPr>
        <p:blipFill>
          <a:blip r:embed="rId3"/>
          <a:srcRect l="10648" t="22128" r="51348" b="35379"/>
          <a:stretch>
            <a:fillRect/>
          </a:stretch>
        </p:blipFill>
        <p:spPr bwMode="auto">
          <a:xfrm>
            <a:off x="0" y="1500174"/>
            <a:ext cx="9144000" cy="4969017"/>
          </a:xfrm>
          <a:prstGeom prst="rect">
            <a:avLst/>
          </a:prstGeom>
          <a:noFill/>
          <a:ln w="9525">
            <a:noFill/>
            <a:miter lim="800000"/>
            <a:headEnd/>
            <a:tailEnd/>
          </a:ln>
        </p:spPr>
      </p:pic>
      <p:sp>
        <p:nvSpPr>
          <p:cNvPr id="19457" name="WordArt 1"/>
          <p:cNvSpPr>
            <a:spLocks noChangeArrowheads="1" noChangeShapeType="1" noTextEdit="1"/>
          </p:cNvSpPr>
          <p:nvPr/>
        </p:nvSpPr>
        <p:spPr bwMode="auto">
          <a:xfrm>
            <a:off x="214282" y="0"/>
            <a:ext cx="8786874" cy="1928802"/>
          </a:xfrm>
          <a:prstGeom prst="rect">
            <a:avLst/>
          </a:prstGeom>
        </p:spPr>
        <p:txBody>
          <a:bodyPr wrap="none" fromWordArt="1">
            <a:prstTxWarp prst="textCanDown">
              <a:avLst>
                <a:gd name="adj" fmla="val 33333"/>
              </a:avLst>
            </a:prstTxWarp>
          </a:bodyPr>
          <a:lstStyle/>
          <a:p>
            <a:pPr algn="ctr" rtl="0"/>
            <a:r>
              <a:rPr lang="tr-TR" sz="3600" b="1" kern="10" spc="0" dirty="0">
                <a:ln w="9525">
                  <a:solidFill>
                    <a:srgbClr val="000000"/>
                  </a:solidFill>
                  <a:round/>
                  <a:headEnd/>
                  <a:tailEnd/>
                </a:ln>
                <a:solidFill>
                  <a:srgbClr val="FF0000"/>
                </a:solidFill>
                <a:effectLst/>
                <a:latin typeface="Times New Roman"/>
                <a:cs typeface="Times New Roman"/>
              </a:rPr>
              <a:t>HAYATTAKİ EN ÖNEMLİ VARLIĞIMIZ;</a:t>
            </a:r>
          </a:p>
          <a:p>
            <a:pPr algn="ctr" rtl="0"/>
            <a:endParaRPr lang="tr-TR" sz="3600" b="1" kern="10" spc="0" dirty="0">
              <a:ln w="9525">
                <a:solidFill>
                  <a:srgbClr val="000000"/>
                </a:solidFill>
                <a:round/>
                <a:headEnd/>
                <a:tailEnd/>
              </a:ln>
              <a:solidFill>
                <a:srgbClr val="FF0000"/>
              </a:solidFill>
              <a:effectLst/>
              <a:latin typeface="Times New Roman"/>
              <a:cs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714348" y="2714620"/>
            <a:ext cx="7643866" cy="3714776"/>
          </a:xfrm>
        </p:spPr>
        <p:txBody>
          <a:bodyPr/>
          <a:lstStyle/>
          <a:p>
            <a:pPr fontAlgn="base"/>
            <a:r>
              <a:rPr lang="tr-TR" b="1" dirty="0">
                <a:solidFill>
                  <a:srgbClr val="FF0000"/>
                </a:solidFill>
              </a:rPr>
              <a:t>7 – 13 Nisan Sağlık Haftası</a:t>
            </a:r>
            <a:endParaRPr lang="tr-TR" dirty="0">
              <a:solidFill>
                <a:srgbClr val="FF0000"/>
              </a:solidFill>
            </a:endParaRPr>
          </a:p>
          <a:p>
            <a:pPr fontAlgn="base"/>
            <a:r>
              <a:rPr lang="tr-TR" b="1" dirty="0">
                <a:solidFill>
                  <a:schemeClr val="tx1"/>
                </a:solidFill>
              </a:rPr>
              <a:t>Sağlık, insanın en önemli sorunudur. Yaşamak, öğrenmek, iş yapabilmek için sağlıklı olmak gerekir. Sağlığı bozuk olan, hasta olan kişi görevlerini tam olarak yapamaz. Bunun sonucu olarak da, kendine, ailesine, çevresine, topluma yararlı olamaz.</a:t>
            </a:r>
            <a:endParaRPr lang="tr-TR" dirty="0">
              <a:solidFill>
                <a:schemeClr val="tx1"/>
              </a:solidFill>
            </a:endParaRPr>
          </a:p>
          <a:p>
            <a:endParaRPr lang="tr-TR" dirty="0"/>
          </a:p>
        </p:txBody>
      </p:sp>
      <p:pic>
        <p:nvPicPr>
          <p:cNvPr id="4" name="Picture 6" descr="Sağlık İle İlgili Sloganlar , Sağlık İle İlgili Afişler | Sözler ..."/>
          <p:cNvPicPr>
            <a:picLocks noChangeAspect="1" noChangeArrowheads="1"/>
          </p:cNvPicPr>
          <p:nvPr/>
        </p:nvPicPr>
        <p:blipFill>
          <a:blip r:embed="rId2"/>
          <a:srcRect/>
          <a:stretch>
            <a:fillRect/>
          </a:stretch>
        </p:blipFill>
        <p:spPr bwMode="auto">
          <a:xfrm>
            <a:off x="2357422" y="195313"/>
            <a:ext cx="4357718" cy="251930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85720" y="357166"/>
            <a:ext cx="8286808" cy="646331"/>
          </a:xfrm>
          <a:prstGeom prst="rect">
            <a:avLst/>
          </a:prstGeom>
        </p:spPr>
        <p:txBody>
          <a:bodyPr wrap="square">
            <a:spAutoFit/>
          </a:bodyPr>
          <a:lstStyle/>
          <a:p>
            <a:r>
              <a:rPr lang="tr-TR" dirty="0">
                <a:solidFill>
                  <a:srgbClr val="0070C0"/>
                </a:solidFill>
                <a:latin typeface="Arial Black" pitchFamily="34" charset="0"/>
              </a:rPr>
              <a:t>Mutlu bir yaşam sürdürmek ve sağlığımızı korumak için bilmemiz gereken konular vardır. Önce sağlık nedir onu öğrenelim;</a:t>
            </a:r>
          </a:p>
        </p:txBody>
      </p:sp>
      <p:sp>
        <p:nvSpPr>
          <p:cNvPr id="5" name="4 Dikdörtgen"/>
          <p:cNvSpPr/>
          <p:nvPr/>
        </p:nvSpPr>
        <p:spPr>
          <a:xfrm>
            <a:off x="285720" y="1000108"/>
            <a:ext cx="7215238" cy="646331"/>
          </a:xfrm>
          <a:prstGeom prst="rect">
            <a:avLst/>
          </a:prstGeom>
        </p:spPr>
        <p:txBody>
          <a:bodyPr wrap="square">
            <a:spAutoFit/>
          </a:bodyPr>
          <a:lstStyle/>
          <a:p>
            <a:r>
              <a:rPr lang="tr-TR" dirty="0">
                <a:solidFill>
                  <a:srgbClr val="CC00CC"/>
                </a:solidFill>
                <a:latin typeface="Arial Black" pitchFamily="34" charset="0"/>
              </a:rPr>
              <a:t>Bir insanın yaşamını, hastalıksız, rahat ve neşeli olarak geçirmesine </a:t>
            </a:r>
            <a:r>
              <a:rPr lang="tr-TR" dirty="0">
                <a:latin typeface="Arial Black" pitchFamily="34" charset="0"/>
              </a:rPr>
              <a:t>sağlık</a:t>
            </a:r>
            <a:r>
              <a:rPr lang="tr-TR" dirty="0">
                <a:solidFill>
                  <a:srgbClr val="CC00CC"/>
                </a:solidFill>
                <a:latin typeface="Arial Black" pitchFamily="34" charset="0"/>
              </a:rPr>
              <a:t> denir.</a:t>
            </a:r>
          </a:p>
        </p:txBody>
      </p:sp>
      <p:pic>
        <p:nvPicPr>
          <p:cNvPr id="6" name="5 Resim" descr="Sağlık Haftası Afişleri, Resimleri"/>
          <p:cNvPicPr/>
          <p:nvPr/>
        </p:nvPicPr>
        <p:blipFill>
          <a:blip r:embed="rId2"/>
          <a:srcRect/>
          <a:stretch>
            <a:fillRect/>
          </a:stretch>
        </p:blipFill>
        <p:spPr bwMode="auto">
          <a:xfrm>
            <a:off x="5786446" y="1428736"/>
            <a:ext cx="3143272" cy="2214578"/>
          </a:xfrm>
          <a:prstGeom prst="rect">
            <a:avLst/>
          </a:prstGeom>
          <a:ln>
            <a:noFill/>
          </a:ln>
          <a:effectLst>
            <a:outerShdw blurRad="292100" dist="139700" dir="2700000" algn="tl" rotWithShape="0">
              <a:srgbClr val="333333">
                <a:alpha val="65000"/>
              </a:srgbClr>
            </a:outerShdw>
          </a:effectLst>
        </p:spPr>
      </p:pic>
      <p:sp>
        <p:nvSpPr>
          <p:cNvPr id="8" name="7 Dikdörtgen"/>
          <p:cNvSpPr/>
          <p:nvPr/>
        </p:nvSpPr>
        <p:spPr>
          <a:xfrm>
            <a:off x="3500430" y="4857760"/>
            <a:ext cx="5214974" cy="369332"/>
          </a:xfrm>
          <a:prstGeom prst="rect">
            <a:avLst/>
          </a:prstGeom>
        </p:spPr>
        <p:txBody>
          <a:bodyPr wrap="square">
            <a:spAutoFit/>
          </a:bodyPr>
          <a:lstStyle/>
          <a:p>
            <a:r>
              <a:rPr lang="tr-TR" dirty="0">
                <a:solidFill>
                  <a:srgbClr val="FF0000"/>
                </a:solidFill>
                <a:latin typeface="Arial Black" pitchFamily="34" charset="0"/>
              </a:rPr>
              <a:t>* Sağlıktan büyük zenginlik yoktur.</a:t>
            </a:r>
          </a:p>
        </p:txBody>
      </p:sp>
      <p:sp>
        <p:nvSpPr>
          <p:cNvPr id="9" name="8 Dikdörtgen"/>
          <p:cNvSpPr/>
          <p:nvPr/>
        </p:nvSpPr>
        <p:spPr>
          <a:xfrm>
            <a:off x="1214414" y="5357826"/>
            <a:ext cx="4286280" cy="646331"/>
          </a:xfrm>
          <a:prstGeom prst="rect">
            <a:avLst/>
          </a:prstGeom>
        </p:spPr>
        <p:txBody>
          <a:bodyPr wrap="square">
            <a:spAutoFit/>
          </a:bodyPr>
          <a:lstStyle/>
          <a:p>
            <a:r>
              <a:rPr lang="tr-TR" b="1" dirty="0">
                <a:solidFill>
                  <a:srgbClr val="0070C0"/>
                </a:solidFill>
                <a:latin typeface="Arial Black" pitchFamily="34" charset="0"/>
              </a:rPr>
              <a:t>* Mutlu yaşamak, ömrü uzatır.</a:t>
            </a:r>
            <a:br>
              <a:rPr lang="tr-TR" b="1" dirty="0">
                <a:solidFill>
                  <a:srgbClr val="0070C0"/>
                </a:solidFill>
                <a:latin typeface="Arial Black" pitchFamily="34" charset="0"/>
              </a:rPr>
            </a:br>
            <a:endParaRPr lang="tr-TR" b="1" dirty="0">
              <a:solidFill>
                <a:srgbClr val="0070C0"/>
              </a:solidFill>
              <a:latin typeface="Arial Black" pitchFamily="34" charset="0"/>
            </a:endParaRPr>
          </a:p>
        </p:txBody>
      </p:sp>
      <p:sp>
        <p:nvSpPr>
          <p:cNvPr id="10" name="9 Dikdörtgen"/>
          <p:cNvSpPr/>
          <p:nvPr/>
        </p:nvSpPr>
        <p:spPr>
          <a:xfrm>
            <a:off x="285720" y="4286256"/>
            <a:ext cx="6357982" cy="646331"/>
          </a:xfrm>
          <a:prstGeom prst="rect">
            <a:avLst/>
          </a:prstGeom>
        </p:spPr>
        <p:txBody>
          <a:bodyPr wrap="square">
            <a:spAutoFit/>
          </a:bodyPr>
          <a:lstStyle/>
          <a:p>
            <a:r>
              <a:rPr lang="tr-TR" dirty="0">
                <a:solidFill>
                  <a:srgbClr val="2E7A08"/>
                </a:solidFill>
                <a:latin typeface="Arial Black" pitchFamily="34" charset="0"/>
              </a:rPr>
              <a:t>* Olmaya devlet cihanda, bir nefes sıhhat gibi.</a:t>
            </a:r>
            <a:br>
              <a:rPr lang="tr-TR" dirty="0">
                <a:solidFill>
                  <a:srgbClr val="2E7A08"/>
                </a:solidFill>
                <a:latin typeface="Arial Black" pitchFamily="34" charset="0"/>
              </a:rPr>
            </a:br>
            <a:endParaRPr lang="tr-TR" dirty="0">
              <a:solidFill>
                <a:srgbClr val="2E7A08"/>
              </a:solidFill>
              <a:latin typeface="Arial Black" pitchFamily="34" charset="0"/>
            </a:endParaRPr>
          </a:p>
        </p:txBody>
      </p:sp>
      <p:sp>
        <p:nvSpPr>
          <p:cNvPr id="11" name="10 Dikdörtgen"/>
          <p:cNvSpPr/>
          <p:nvPr/>
        </p:nvSpPr>
        <p:spPr>
          <a:xfrm>
            <a:off x="357158" y="3214686"/>
            <a:ext cx="4572000" cy="646331"/>
          </a:xfrm>
          <a:prstGeom prst="rect">
            <a:avLst/>
          </a:prstGeom>
        </p:spPr>
        <p:txBody>
          <a:bodyPr>
            <a:spAutoFit/>
          </a:bodyPr>
          <a:lstStyle/>
          <a:p>
            <a:r>
              <a:rPr lang="tr-TR" dirty="0">
                <a:solidFill>
                  <a:srgbClr val="CC00CC"/>
                </a:solidFill>
                <a:latin typeface="Arial Black" pitchFamily="34" charset="0"/>
              </a:rPr>
              <a:t>* Güneş giren eve, doktor girmez.</a:t>
            </a:r>
            <a:br>
              <a:rPr lang="tr-TR" dirty="0">
                <a:solidFill>
                  <a:srgbClr val="CC00CC"/>
                </a:solidFill>
                <a:latin typeface="Arial Black" pitchFamily="34" charset="0"/>
              </a:rPr>
            </a:br>
            <a:endParaRPr lang="tr-TR" dirty="0">
              <a:solidFill>
                <a:srgbClr val="CC00CC"/>
              </a:solidFill>
              <a:latin typeface="Arial Black" pitchFamily="34" charset="0"/>
            </a:endParaRPr>
          </a:p>
        </p:txBody>
      </p:sp>
      <p:sp>
        <p:nvSpPr>
          <p:cNvPr id="12" name="11 Dikdörtgen"/>
          <p:cNvSpPr/>
          <p:nvPr/>
        </p:nvSpPr>
        <p:spPr>
          <a:xfrm>
            <a:off x="5214942" y="5857892"/>
            <a:ext cx="3643338" cy="646331"/>
          </a:xfrm>
          <a:prstGeom prst="rect">
            <a:avLst/>
          </a:prstGeom>
        </p:spPr>
        <p:txBody>
          <a:bodyPr wrap="square">
            <a:spAutoFit/>
          </a:bodyPr>
          <a:lstStyle/>
          <a:p>
            <a:r>
              <a:rPr lang="tr-TR" dirty="0">
                <a:solidFill>
                  <a:schemeClr val="accent2">
                    <a:lumMod val="75000"/>
                  </a:schemeClr>
                </a:solidFill>
                <a:latin typeface="Arial Black" pitchFamily="34" charset="0"/>
              </a:rPr>
              <a:t>* Her şeyin başı, sağlıktır.</a:t>
            </a:r>
            <a:br>
              <a:rPr lang="tr-TR" dirty="0">
                <a:solidFill>
                  <a:schemeClr val="accent2">
                    <a:lumMod val="75000"/>
                  </a:schemeClr>
                </a:solidFill>
                <a:latin typeface="Arial Black" pitchFamily="34" charset="0"/>
              </a:rPr>
            </a:br>
            <a:endParaRPr lang="tr-TR" dirty="0">
              <a:solidFill>
                <a:schemeClr val="accent2">
                  <a:lumMod val="75000"/>
                </a:schemeClr>
              </a:solidFill>
              <a:latin typeface="Arial Black" pitchFamily="34" charset="0"/>
            </a:endParaRPr>
          </a:p>
        </p:txBody>
      </p:sp>
      <p:sp>
        <p:nvSpPr>
          <p:cNvPr id="13" name="12 Dikdörtgen"/>
          <p:cNvSpPr/>
          <p:nvPr/>
        </p:nvSpPr>
        <p:spPr>
          <a:xfrm>
            <a:off x="285720" y="2571744"/>
            <a:ext cx="5857916" cy="646331"/>
          </a:xfrm>
          <a:prstGeom prst="rect">
            <a:avLst/>
          </a:prstGeom>
        </p:spPr>
        <p:txBody>
          <a:bodyPr wrap="square">
            <a:spAutoFit/>
          </a:bodyPr>
          <a:lstStyle/>
          <a:p>
            <a:r>
              <a:rPr lang="tr-TR" dirty="0">
                <a:solidFill>
                  <a:srgbClr val="FFC000"/>
                </a:solidFill>
                <a:latin typeface="Arial Black" pitchFamily="34" charset="0"/>
              </a:rPr>
              <a:t>* Hasta olmayan, sağlığın değerini bilemez.</a:t>
            </a:r>
            <a:br>
              <a:rPr lang="tr-TR" dirty="0">
                <a:solidFill>
                  <a:srgbClr val="FFC000"/>
                </a:solidFill>
                <a:latin typeface="Arial Black" pitchFamily="34" charset="0"/>
              </a:rPr>
            </a:br>
            <a:endParaRPr lang="tr-TR" dirty="0">
              <a:solidFill>
                <a:srgbClr val="FFC000"/>
              </a:solidFill>
              <a:latin typeface="Arial Black" pitchFamily="34" charset="0"/>
            </a:endParaRPr>
          </a:p>
        </p:txBody>
      </p:sp>
      <p:sp>
        <p:nvSpPr>
          <p:cNvPr id="14" name="13 Dikdörtgen"/>
          <p:cNvSpPr/>
          <p:nvPr/>
        </p:nvSpPr>
        <p:spPr>
          <a:xfrm>
            <a:off x="2000232" y="3786190"/>
            <a:ext cx="6929486" cy="369332"/>
          </a:xfrm>
          <a:prstGeom prst="rect">
            <a:avLst/>
          </a:prstGeom>
        </p:spPr>
        <p:txBody>
          <a:bodyPr wrap="square">
            <a:spAutoFit/>
          </a:bodyPr>
          <a:lstStyle/>
          <a:p>
            <a:r>
              <a:rPr lang="tr-TR" dirty="0">
                <a:solidFill>
                  <a:schemeClr val="accent6">
                    <a:lumMod val="75000"/>
                  </a:schemeClr>
                </a:solidFill>
                <a:latin typeface="Arial Black" pitchFamily="34" charset="0"/>
              </a:rPr>
              <a:t>* Sağlığı olanın umudu, umudu olanın her şeyi vardır.</a:t>
            </a:r>
          </a:p>
        </p:txBody>
      </p:sp>
      <p:sp>
        <p:nvSpPr>
          <p:cNvPr id="15" name="14 Dikdörtgen"/>
          <p:cNvSpPr/>
          <p:nvPr/>
        </p:nvSpPr>
        <p:spPr>
          <a:xfrm>
            <a:off x="857224" y="1857364"/>
            <a:ext cx="4466864" cy="369332"/>
          </a:xfrm>
          <a:prstGeom prst="rect">
            <a:avLst/>
          </a:prstGeom>
        </p:spPr>
        <p:txBody>
          <a:bodyPr wrap="none">
            <a:spAutoFit/>
          </a:bodyPr>
          <a:lstStyle/>
          <a:p>
            <a:pPr lvl="0" fontAlgn="base">
              <a:spcBef>
                <a:spcPct val="0"/>
              </a:spcBef>
              <a:spcAft>
                <a:spcPct val="0"/>
              </a:spcAft>
            </a:pPr>
            <a:r>
              <a:rPr kumimoji="0" lang="tr-TR" b="1" i="0" u="sng" strike="noStrike" cap="none" normalizeH="0" baseline="0" dirty="0">
                <a:ln>
                  <a:noFill/>
                </a:ln>
                <a:solidFill>
                  <a:srgbClr val="A02404"/>
                </a:solidFill>
                <a:effectLst/>
                <a:latin typeface="Arial Black" pitchFamily="34" charset="0"/>
                <a:ea typeface="Times New Roman" pitchFamily="18" charset="0"/>
                <a:cs typeface="Arial" pitchFamily="34" charset="0"/>
              </a:rPr>
              <a:t>SAĞLIK KONULU GÜZEL SÖZLER;</a:t>
            </a:r>
            <a:endParaRPr kumimoji="0" lang="tr-TR" b="0" i="0" u="sng" strike="noStrike" cap="none" normalizeH="0" baseline="0" dirty="0">
              <a:ln>
                <a:noFill/>
              </a:ln>
              <a:solidFill>
                <a:schemeClr val="tx1"/>
              </a:solidFill>
              <a:effectLst/>
              <a:latin typeface="Arial Black"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Right)">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amond(in)">
                                      <p:cBhvr>
                                        <p:cTn id="22" dur="2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amond(in)">
                                      <p:cBhvr>
                                        <p:cTn id="27" dur="20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diamond(in)">
                                      <p:cBhvr>
                                        <p:cTn id="32" dur="20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amond(in)">
                                      <p:cBhvr>
                                        <p:cTn id="37" dur="2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diamond(in)">
                                      <p:cBhvr>
                                        <p:cTn id="42" dur="2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diamond(in)">
                                      <p:cBhvr>
                                        <p:cTn id="47" dur="20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1"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heel(4)">
                                      <p:cBhvr>
                                        <p:cTn id="5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1" grpId="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rot="21206313">
            <a:off x="3845" y="442677"/>
            <a:ext cx="5268891" cy="369332"/>
          </a:xfrm>
          <a:prstGeom prst="rect">
            <a:avLst/>
          </a:prstGeom>
          <a:solidFill>
            <a:srgbClr val="18D821"/>
          </a:solidFill>
        </p:spPr>
        <p:txBody>
          <a:bodyPr wrap="square">
            <a:spAutoFit/>
          </a:bodyPr>
          <a:lstStyle/>
          <a:p>
            <a:r>
              <a:rPr lang="tr-TR" dirty="0">
                <a:latin typeface="Arial Black" pitchFamily="34" charset="0"/>
              </a:rPr>
              <a:t>Sağlıklı kişi mutlu, canlı, hareketli olur. </a:t>
            </a:r>
          </a:p>
        </p:txBody>
      </p:sp>
      <p:pic>
        <p:nvPicPr>
          <p:cNvPr id="5" name="4 Resim" descr="Sağlıklı Öğrenci, Sağlıklı Kırıkkale, Sağlıklı Türkiye"/>
          <p:cNvPicPr/>
          <p:nvPr/>
        </p:nvPicPr>
        <p:blipFill>
          <a:blip r:embed="rId2"/>
          <a:srcRect l="5273" r="4688" b="10850"/>
          <a:stretch>
            <a:fillRect/>
          </a:stretch>
        </p:blipFill>
        <p:spPr bwMode="auto">
          <a:xfrm>
            <a:off x="1357290" y="1000108"/>
            <a:ext cx="6929486" cy="3143272"/>
          </a:xfrm>
          <a:prstGeom prst="rect">
            <a:avLst/>
          </a:prstGeom>
          <a:noFill/>
          <a:ln w="9525">
            <a:noFill/>
            <a:miter lim="800000"/>
            <a:headEnd/>
            <a:tailEnd/>
          </a:ln>
        </p:spPr>
      </p:pic>
      <p:sp>
        <p:nvSpPr>
          <p:cNvPr id="7169" name="Rectangle 1"/>
          <p:cNvSpPr>
            <a:spLocks noChangeArrowheads="1"/>
          </p:cNvSpPr>
          <p:nvPr/>
        </p:nvSpPr>
        <p:spPr bwMode="auto">
          <a:xfrm>
            <a:off x="0" y="4214818"/>
            <a:ext cx="9144000" cy="2344191"/>
          </a:xfrm>
          <a:prstGeom prst="rect">
            <a:avLst/>
          </a:prstGeom>
          <a:noFill/>
          <a:ln w="9525">
            <a:noFill/>
            <a:miter lim="800000"/>
            <a:headEnd/>
            <a:tailEnd/>
          </a:ln>
          <a:effectLst/>
        </p:spPr>
        <p:txBody>
          <a:bodyPr vert="horz" wrap="square" lIns="91440" tIns="12696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a:ln>
                  <a:noFill/>
                </a:ln>
                <a:solidFill>
                  <a:srgbClr val="008000"/>
                </a:solidFill>
                <a:effectLst/>
                <a:latin typeface="inherit"/>
                <a:ea typeface="Times New Roman" pitchFamily="18" charset="0"/>
                <a:cs typeface="Arial" pitchFamily="34" charset="0"/>
              </a:rPr>
              <a:t>Sağlıklı yaşam, her insanın doğumuyla birlikte elde ettiği ve insan olmaktan dolayı kazandığı bir haktır. Sağlık kavramı hayatımızda hi</a:t>
            </a:r>
            <a:r>
              <a:rPr kumimoji="0" lang="tr-TR" sz="2400" b="1" i="0" u="none" strike="noStrike" cap="none" normalizeH="0" baseline="0" dirty="0">
                <a:ln>
                  <a:noFill/>
                </a:ln>
                <a:solidFill>
                  <a:srgbClr val="008000"/>
                </a:solidFill>
                <a:effectLst/>
                <a:latin typeface="Cambria"/>
                <a:ea typeface="Times New Roman" pitchFamily="18" charset="0"/>
                <a:cs typeface="Arial" pitchFamily="34" charset="0"/>
              </a:rPr>
              <a:t>ç</a:t>
            </a:r>
            <a:r>
              <a:rPr kumimoji="0" lang="tr-TR" sz="2400" b="1" i="0" u="none" strike="noStrike" cap="none" normalizeH="0" baseline="0" dirty="0">
                <a:ln>
                  <a:noFill/>
                </a:ln>
                <a:solidFill>
                  <a:srgbClr val="008000"/>
                </a:solidFill>
                <a:effectLst/>
                <a:latin typeface="inherit"/>
                <a:ea typeface="Times New Roman" pitchFamily="18" charset="0"/>
                <a:cs typeface="Arial" pitchFamily="34" charset="0"/>
              </a:rPr>
              <a:t> bir kavramla değiştirilemez ve </a:t>
            </a:r>
            <a:r>
              <a:rPr kumimoji="0" lang="tr-TR" sz="2400" b="1" i="0" u="none" strike="noStrike" cap="none" normalizeH="0" baseline="0" dirty="0">
                <a:ln>
                  <a:noFill/>
                </a:ln>
                <a:solidFill>
                  <a:srgbClr val="008000"/>
                </a:solidFill>
                <a:effectLst/>
                <a:latin typeface="Cambria"/>
                <a:ea typeface="Times New Roman" pitchFamily="18" charset="0"/>
                <a:cs typeface="Arial" pitchFamily="34" charset="0"/>
              </a:rPr>
              <a:t>ö</a:t>
            </a:r>
            <a:r>
              <a:rPr kumimoji="0" lang="tr-TR" sz="2400" b="1" i="0" u="none" strike="noStrike" cap="none" normalizeH="0" baseline="0" dirty="0">
                <a:ln>
                  <a:noFill/>
                </a:ln>
                <a:solidFill>
                  <a:srgbClr val="008000"/>
                </a:solidFill>
                <a:effectLst/>
                <a:latin typeface="inherit"/>
                <a:ea typeface="Times New Roman" pitchFamily="18" charset="0"/>
                <a:cs typeface="Arial" pitchFamily="34" charset="0"/>
              </a:rPr>
              <a:t>l</a:t>
            </a:r>
            <a:r>
              <a:rPr kumimoji="0" lang="tr-TR" sz="2400" b="1" i="0" u="none" strike="noStrike" cap="none" normalizeH="0" baseline="0" dirty="0">
                <a:ln>
                  <a:noFill/>
                </a:ln>
                <a:solidFill>
                  <a:srgbClr val="008000"/>
                </a:solidFill>
                <a:effectLst/>
                <a:latin typeface="Cambria"/>
                <a:ea typeface="Times New Roman" pitchFamily="18" charset="0"/>
                <a:cs typeface="Arial" pitchFamily="34" charset="0"/>
              </a:rPr>
              <a:t>çü</a:t>
            </a:r>
            <a:r>
              <a:rPr kumimoji="0" lang="tr-TR" sz="2400" b="1" i="0" u="none" strike="noStrike" cap="none" normalizeH="0" baseline="0" dirty="0">
                <a:ln>
                  <a:noFill/>
                </a:ln>
                <a:solidFill>
                  <a:srgbClr val="008000"/>
                </a:solidFill>
                <a:effectLst/>
                <a:latin typeface="inherit"/>
                <a:ea typeface="Times New Roman" pitchFamily="18" charset="0"/>
                <a:cs typeface="Arial" pitchFamily="34" charset="0"/>
              </a:rPr>
              <a:t>lemez. Sağlıklı toplumlar i</a:t>
            </a:r>
            <a:r>
              <a:rPr kumimoji="0" lang="tr-TR" sz="2400" b="1" i="0" u="none" strike="noStrike" cap="none" normalizeH="0" baseline="0" dirty="0">
                <a:ln>
                  <a:noFill/>
                </a:ln>
                <a:solidFill>
                  <a:srgbClr val="008000"/>
                </a:solidFill>
                <a:effectLst/>
                <a:latin typeface="Cambria"/>
                <a:ea typeface="Times New Roman" pitchFamily="18" charset="0"/>
                <a:cs typeface="Arial" pitchFamily="34" charset="0"/>
              </a:rPr>
              <a:t>ç</a:t>
            </a:r>
            <a:r>
              <a:rPr kumimoji="0" lang="tr-TR" sz="2400" b="1" i="0" u="none" strike="noStrike" cap="none" normalizeH="0" baseline="0" dirty="0">
                <a:ln>
                  <a:noFill/>
                </a:ln>
                <a:solidFill>
                  <a:srgbClr val="008000"/>
                </a:solidFill>
                <a:effectLst/>
                <a:latin typeface="inherit"/>
                <a:ea typeface="Times New Roman" pitchFamily="18" charset="0"/>
                <a:cs typeface="Arial" pitchFamily="34" charset="0"/>
              </a:rPr>
              <a:t>in </a:t>
            </a:r>
            <a:r>
              <a:rPr kumimoji="0" lang="tr-TR" sz="2400" b="1" i="0" u="none" strike="noStrike" cap="none" normalizeH="0" baseline="0" dirty="0">
                <a:ln>
                  <a:noFill/>
                </a:ln>
                <a:solidFill>
                  <a:srgbClr val="008000"/>
                </a:solidFill>
                <a:effectLst/>
                <a:latin typeface="Cambria"/>
                <a:ea typeface="Times New Roman" pitchFamily="18" charset="0"/>
                <a:cs typeface="Arial" pitchFamily="34" charset="0"/>
              </a:rPr>
              <a:t>ö</a:t>
            </a:r>
            <a:r>
              <a:rPr kumimoji="0" lang="tr-TR" sz="2400" b="1" i="0" u="none" strike="noStrike" cap="none" normalizeH="0" baseline="0" dirty="0">
                <a:ln>
                  <a:noFill/>
                </a:ln>
                <a:solidFill>
                  <a:srgbClr val="008000"/>
                </a:solidFill>
                <a:effectLst/>
                <a:latin typeface="inherit"/>
                <a:ea typeface="Times New Roman" pitchFamily="18" charset="0"/>
                <a:cs typeface="Arial" pitchFamily="34" charset="0"/>
              </a:rPr>
              <a:t>ncelikle bireylerin sağlıklı olması gerekir. Bireyler sağlıklı olduğunda toplumlar da sağlıklı olur.</a:t>
            </a:r>
            <a:r>
              <a:rPr kumimoji="0" lang="tr-TR" sz="2400" b="1" i="0" u="none" strike="noStrike" cap="none" normalizeH="0" baseline="0" dirty="0">
                <a:ln>
                  <a:noFill/>
                </a:ln>
                <a:solidFill>
                  <a:srgbClr val="008000"/>
                </a:solidFill>
                <a:effectLst/>
                <a:latin typeface="Cambria"/>
                <a:ea typeface="Times New Roman" pitchFamily="18" charset="0"/>
                <a:cs typeface="Arial" pitchFamily="34" charset="0"/>
              </a:rPr>
              <a:t> </a:t>
            </a:r>
            <a:endParaRPr kumimoji="0" lang="tr-TR" sz="2400" b="1" i="0" u="none" strike="noStrike" cap="none" normalizeH="0" baseline="0" dirty="0">
              <a:ln>
                <a:noFill/>
              </a:ln>
              <a:solidFill>
                <a:srgbClr val="4F81BD"/>
              </a:solidFill>
              <a:effectLst/>
              <a:latin typeface="Cambria"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sz="2400" b="0" i="0" u="none" strike="noStrike" cap="none" normalizeH="0" baseline="0" dirty="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169"/>
                                        </p:tgtEl>
                                        <p:attrNameLst>
                                          <p:attrName>style.visibility</p:attrName>
                                        </p:attrNameLst>
                                      </p:cBhvr>
                                      <p:to>
                                        <p:strVal val="visible"/>
                                      </p:to>
                                    </p:set>
                                    <p:animEffect transition="in" filter="box(in)">
                                      <p:cBhvr>
                                        <p:cTn id="17" dur="1000"/>
                                        <p:tgtEl>
                                          <p:spTgt spid="7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1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http://img195.imageshack.us/img195/8946/dunyasaglikgunu.gif"/>
          <p:cNvPicPr>
            <a:picLocks noGrp="1"/>
          </p:cNvPicPr>
          <p:nvPr>
            <p:ph idx="1"/>
          </p:nvPr>
        </p:nvPicPr>
        <p:blipFill>
          <a:blip r:embed="rId2"/>
          <a:srcRect/>
          <a:stretch>
            <a:fillRect/>
          </a:stretch>
        </p:blipFill>
        <p:spPr bwMode="auto">
          <a:xfrm>
            <a:off x="357158" y="1"/>
            <a:ext cx="2000264" cy="2214554"/>
          </a:xfrm>
          <a:prstGeom prst="rect">
            <a:avLst/>
          </a:prstGeom>
          <a:noFill/>
          <a:ln w="9525">
            <a:noFill/>
            <a:miter lim="800000"/>
            <a:headEnd/>
            <a:tailEnd/>
          </a:ln>
        </p:spPr>
      </p:pic>
      <p:sp>
        <p:nvSpPr>
          <p:cNvPr id="2049" name="Rectangle 1"/>
          <p:cNvSpPr>
            <a:spLocks noChangeArrowheads="1"/>
          </p:cNvSpPr>
          <p:nvPr/>
        </p:nvSpPr>
        <p:spPr bwMode="auto">
          <a:xfrm>
            <a:off x="2643174" y="285728"/>
            <a:ext cx="614366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a:ln>
                  <a:noFill/>
                </a:ln>
                <a:solidFill>
                  <a:srgbClr val="000000"/>
                </a:solidFill>
                <a:effectLst/>
                <a:latin typeface="Arial Black" pitchFamily="34" charset="0"/>
                <a:ea typeface="Times New Roman" pitchFamily="18" charset="0"/>
                <a:cs typeface="Arial" pitchFamily="34" charset="0"/>
              </a:rPr>
              <a:t>Tıp bilimi yalnız hastalıklarla, hasta olan insanlarla ilgilenmez, insan sağlığının sürekliliği, insanların hasta olmadan yaşamlarını sürdürmeleri için araştırmalar yapar. Yeni yöntemler geliştirir.</a:t>
            </a:r>
            <a:endParaRPr kumimoji="0" lang="tr-TR" sz="2400" b="1" i="0" u="none" strike="noStrike" cap="none" normalizeH="0" baseline="0" dirty="0">
              <a:ln>
                <a:noFill/>
              </a:ln>
              <a:solidFill>
                <a:schemeClr val="tx1"/>
              </a:solidFill>
              <a:effectLst/>
              <a:latin typeface="Arial Black" pitchFamily="34" charset="0"/>
              <a:cs typeface="Arial" pitchFamily="34" charset="0"/>
            </a:endParaRPr>
          </a:p>
        </p:txBody>
      </p:sp>
      <p:pic>
        <p:nvPicPr>
          <p:cNvPr id="6" name="5 Resim" descr="http://img203.imageshack.us/img203/4571/saglikhaftasi.jpg"/>
          <p:cNvPicPr/>
          <p:nvPr/>
        </p:nvPicPr>
        <p:blipFill>
          <a:blip r:embed="rId3"/>
          <a:srcRect/>
          <a:stretch>
            <a:fillRect/>
          </a:stretch>
        </p:blipFill>
        <p:spPr bwMode="auto">
          <a:xfrm>
            <a:off x="2428860" y="2571744"/>
            <a:ext cx="5500726" cy="3786214"/>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Sağlık Haftası Afişleri, Resimler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28" name="AutoShape 4" descr="Sağlık Haftası Afişleri, Resimleri"/>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31" name="Rectangle 7"/>
          <p:cNvSpPr>
            <a:spLocks noChangeArrowheads="1"/>
          </p:cNvSpPr>
          <p:nvPr/>
        </p:nvSpPr>
        <p:spPr bwMode="auto">
          <a:xfrm>
            <a:off x="1" y="0"/>
            <a:ext cx="9143999" cy="3785652"/>
          </a:xfrm>
          <a:prstGeom prst="rect">
            <a:avLst/>
          </a:prstGeom>
          <a:solidFill>
            <a:schemeClr val="tx1"/>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000" b="1" i="1" u="sng" strike="noStrike" cap="none" normalizeH="0" baseline="0" dirty="0">
                <a:ln>
                  <a:noFill/>
                </a:ln>
                <a:solidFill>
                  <a:srgbClr val="CC00CC"/>
                </a:solidFill>
                <a:effectLst/>
                <a:latin typeface="Arial" pitchFamily="34" charset="0"/>
                <a:ea typeface="Times New Roman" pitchFamily="18" charset="0"/>
                <a:cs typeface="Arial" pitchFamily="34" charset="0"/>
              </a:rPr>
              <a:t>Sağlıklı yaşam ve sağlığımızı korumak için şunlara dikkat etmemiz gerekir.</a:t>
            </a:r>
          </a:p>
          <a:p>
            <a:pPr marL="0" marR="0" lvl="0" indent="0" algn="l" defTabSz="914400" rtl="0" eaLnBrk="0" fontAlgn="base" latinLnBrk="0" hangingPunct="0">
              <a:lnSpc>
                <a:spcPct val="100000"/>
              </a:lnSpc>
              <a:spcBef>
                <a:spcPct val="0"/>
              </a:spcBef>
              <a:spcAft>
                <a:spcPct val="0"/>
              </a:spcAft>
              <a:buClrTx/>
              <a:buSzTx/>
              <a:buFontTx/>
              <a:buNone/>
              <a:tabLst/>
            </a:pPr>
            <a:r>
              <a:rPr kumimoji="0" lang="tr-TR" sz="2000" b="0" i="0" u="none" strike="noStrike" cap="none" normalizeH="0" baseline="0" dirty="0">
                <a:ln>
                  <a:noFill/>
                </a:ln>
                <a:solidFill>
                  <a:srgbClr val="0070C0"/>
                </a:solidFill>
                <a:effectLst/>
                <a:latin typeface="Arial" pitchFamily="34" charset="0"/>
                <a:ea typeface="Times New Roman" pitchFamily="18" charset="0"/>
                <a:cs typeface="Arial" pitchFamily="34" charset="0"/>
              </a:rPr>
              <a:t>1- Yiyecek ve içeceklerimizin temiz, taze olmasına dikkat etmeliyiz.</a:t>
            </a:r>
            <a:b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rgbClr val="FFC000"/>
                </a:solidFill>
                <a:effectLst/>
                <a:latin typeface="Arial" pitchFamily="34" charset="0"/>
                <a:ea typeface="Times New Roman" pitchFamily="18" charset="0"/>
                <a:cs typeface="Arial" pitchFamily="34" charset="0"/>
              </a:rPr>
              <a:t>2- Terli iken su içmemeliyiz.</a:t>
            </a:r>
            <a:b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rgbClr val="C00000"/>
                </a:solidFill>
                <a:effectLst/>
                <a:latin typeface="Arial" pitchFamily="34" charset="0"/>
                <a:ea typeface="Times New Roman" pitchFamily="18" charset="0"/>
                <a:cs typeface="Arial" pitchFamily="34" charset="0"/>
              </a:rPr>
              <a:t>3- İçeceklerimizin temiz ve mikropsuz olmasına dikkat etmeliyiz.</a:t>
            </a:r>
            <a:b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rgbClr val="2E7A08"/>
                </a:solidFill>
                <a:effectLst/>
                <a:latin typeface="Arial" pitchFamily="34" charset="0"/>
                <a:ea typeface="Times New Roman" pitchFamily="18" charset="0"/>
                <a:cs typeface="Arial" pitchFamily="34" charset="0"/>
              </a:rPr>
              <a:t>4- Sağlıklı yaşamak için, çok önemli bir yere sahip olan temizlik konusuna dikkat etmeliyiz.</a:t>
            </a:r>
            <a:b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rgbClr val="7030A0"/>
                </a:solidFill>
                <a:effectLst/>
                <a:latin typeface="Arial" pitchFamily="34" charset="0"/>
                <a:ea typeface="Times New Roman" pitchFamily="18" charset="0"/>
                <a:cs typeface="Arial" pitchFamily="34" charset="0"/>
              </a:rPr>
              <a:t>5- Yemeklerimizi yerken lokmalarımızı çok iyi çiğnemeliyiz.</a:t>
            </a:r>
            <a:b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rgbClr val="FF0000"/>
                </a:solidFill>
                <a:effectLst/>
                <a:latin typeface="Arial" pitchFamily="34" charset="0"/>
                <a:ea typeface="Times New Roman" pitchFamily="18" charset="0"/>
                <a:cs typeface="Arial" pitchFamily="34" charset="0"/>
              </a:rPr>
              <a:t>6- Bulaşıcı hastalık ve kazalardan sakınmalıyız.</a:t>
            </a:r>
            <a:b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chemeClr val="accent1"/>
                </a:solidFill>
                <a:effectLst/>
                <a:latin typeface="Arial" pitchFamily="34" charset="0"/>
                <a:ea typeface="Times New Roman" pitchFamily="18" charset="0"/>
                <a:cs typeface="Arial" pitchFamily="34" charset="0"/>
              </a:rPr>
              <a:t>7- Mikroplu yerlerde dolaşmamalı, mikroplardan korunmalıyız.</a:t>
            </a:r>
            <a:b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rgbClr val="CC00CC"/>
                </a:solidFill>
                <a:effectLst/>
                <a:latin typeface="Arial" pitchFamily="34" charset="0"/>
                <a:ea typeface="Times New Roman" pitchFamily="18" charset="0"/>
                <a:cs typeface="Arial" pitchFamily="34" charset="0"/>
              </a:rPr>
              <a:t>8- Çalışma, dinlenme ve eğlenmede dengeli hareket etmeliyiz.</a:t>
            </a:r>
            <a:br>
              <a:rPr kumimoji="0" lang="tr-TR" sz="2000" b="0" i="0" u="none" strike="noStrike" cap="none" normalizeH="0" baseline="0" dirty="0">
                <a:ln>
                  <a:noFill/>
                </a:ln>
                <a:solidFill>
                  <a:srgbClr val="CC00CC"/>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chemeClr val="accent6">
                    <a:lumMod val="75000"/>
                  </a:schemeClr>
                </a:solidFill>
                <a:effectLst/>
                <a:latin typeface="Arial" pitchFamily="34" charset="0"/>
                <a:ea typeface="Times New Roman" pitchFamily="18" charset="0"/>
                <a:cs typeface="Arial" pitchFamily="34" charset="0"/>
              </a:rPr>
              <a:t>9- Aşı ve koruyucu iğnelerden kaçmamalıyız.</a:t>
            </a:r>
            <a:b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br>
            <a:r>
              <a:rPr kumimoji="0" lang="tr-TR" sz="2000" b="0" i="0" u="none" strike="noStrike" cap="none" normalizeH="0" baseline="0" dirty="0">
                <a:ln>
                  <a:noFill/>
                </a:ln>
                <a:solidFill>
                  <a:srgbClr val="18D821"/>
                </a:solidFill>
                <a:effectLst/>
                <a:latin typeface="Arial" pitchFamily="34" charset="0"/>
                <a:ea typeface="Times New Roman" pitchFamily="18" charset="0"/>
                <a:cs typeface="Arial" pitchFamily="34" charset="0"/>
              </a:rPr>
              <a:t>10- Can boğazdan gelir sözünü unutmadan dengeli bir şekilde beslenmeliyiz</a:t>
            </a:r>
            <a:r>
              <a:rPr kumimoji="0" lang="tr-TR" sz="2000" b="0" i="0" u="none" strike="noStrike" cap="none" normalizeH="0" baseline="0" dirty="0">
                <a:ln>
                  <a:noFill/>
                </a:ln>
                <a:solidFill>
                  <a:srgbClr val="414141"/>
                </a:solidFill>
                <a:effectLst/>
                <a:latin typeface="Arial" pitchFamily="34" charset="0"/>
                <a:ea typeface="Times New Roman" pitchFamily="18" charset="0"/>
                <a:cs typeface="Arial" pitchFamily="34" charset="0"/>
              </a:rPr>
              <a:t>.</a:t>
            </a:r>
            <a:endParaRPr kumimoji="0" lang="tr-TR" sz="2000" b="0" i="0" u="none" strike="noStrike" cap="none" normalizeH="0" baseline="0" dirty="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2071670" y="4286256"/>
            <a:ext cx="6858048"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a:ln>
                  <a:noFill/>
                </a:ln>
                <a:effectLst/>
                <a:latin typeface="Arial Black" pitchFamily="34" charset="0"/>
                <a:ea typeface="Times New Roman" pitchFamily="18" charset="0"/>
                <a:cs typeface="Arial" pitchFamily="34" charset="0"/>
              </a:rPr>
              <a:t>Bu temel kurallara uyarak, büyük Atamızın </a:t>
            </a:r>
            <a:r>
              <a:rPr kumimoji="0" lang="tr-TR" sz="2400" b="1" i="0" u="none" strike="noStrike" cap="none" normalizeH="0" baseline="0" dirty="0">
                <a:ln>
                  <a:noFill/>
                </a:ln>
                <a:solidFill>
                  <a:srgbClr val="FF0000"/>
                </a:solidFill>
                <a:effectLst/>
                <a:latin typeface="Arial Black" pitchFamily="34" charset="0"/>
                <a:ea typeface="Times New Roman" pitchFamily="18" charset="0"/>
                <a:cs typeface="Arial" pitchFamily="34" charset="0"/>
              </a:rPr>
              <a:t>“Sağlam kafa Sağlam vücutta bulunur.”</a:t>
            </a:r>
            <a:r>
              <a:rPr kumimoji="0" lang="tr-TR" sz="2400" b="1" i="0" u="none" strike="noStrike" cap="none" normalizeH="0" baseline="0" dirty="0">
                <a:ln>
                  <a:noFill/>
                </a:ln>
                <a:effectLst/>
                <a:latin typeface="Arial Black" pitchFamily="34" charset="0"/>
                <a:ea typeface="Times New Roman" pitchFamily="18" charset="0"/>
                <a:cs typeface="Arial" pitchFamily="34" charset="0"/>
              </a:rPr>
              <a:t> sözünü unutmadan, kendimiz ve ülkemiz için sağlığımıza özen gösterip, korumalıyız.</a:t>
            </a:r>
            <a:endParaRPr kumimoji="0" lang="tr-TR" sz="2400" b="1" i="0" u="none" strike="noStrike" cap="none" normalizeH="0" baseline="0" dirty="0">
              <a:ln>
                <a:noFill/>
              </a:ln>
              <a:effectLst/>
              <a:latin typeface="Arial Black" pitchFamily="34" charset="0"/>
              <a:cs typeface="Arial" pitchFamily="34" charset="0"/>
            </a:endParaRPr>
          </a:p>
        </p:txBody>
      </p:sp>
      <p:pic>
        <p:nvPicPr>
          <p:cNvPr id="10" name="9 Resim" descr="7- 13 Nisan Dünya Sağlık Haftası"/>
          <p:cNvPicPr/>
          <p:nvPr/>
        </p:nvPicPr>
        <p:blipFill>
          <a:blip r:embed="rId2"/>
          <a:srcRect l="9351" t="4438" r="7826"/>
          <a:stretch>
            <a:fillRect/>
          </a:stretch>
        </p:blipFill>
        <p:spPr bwMode="auto">
          <a:xfrm>
            <a:off x="214282" y="4500570"/>
            <a:ext cx="1842955" cy="1600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TÜRKİYE ÖZEL OKULLAR DERNEĞİ"/>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Sağlık ve Hastalıkla ilgili Anlamlı Sözler - Güzel Sözler ve Bilgi ..."/>
          <p:cNvPicPr/>
          <p:nvPr/>
        </p:nvPicPr>
        <p:blipFill>
          <a:blip r:embed="rId3"/>
          <a:srcRect/>
          <a:stretch>
            <a:fillRect/>
          </a:stretch>
        </p:blipFill>
        <p:spPr bwMode="auto">
          <a:xfrm>
            <a:off x="3214678" y="3357562"/>
            <a:ext cx="5214974" cy="2682876"/>
          </a:xfrm>
          <a:prstGeom prst="rect">
            <a:avLst/>
          </a:prstGeom>
          <a:noFill/>
          <a:ln w="9525">
            <a:noFill/>
            <a:miter lim="800000"/>
            <a:headEnd/>
            <a:tailEnd/>
          </a:ln>
        </p:spPr>
      </p:pic>
      <p:sp>
        <p:nvSpPr>
          <p:cNvPr id="22529" name="Rectangle 1"/>
          <p:cNvSpPr>
            <a:spLocks noChangeArrowheads="1"/>
          </p:cNvSpPr>
          <p:nvPr/>
        </p:nvSpPr>
        <p:spPr bwMode="auto">
          <a:xfrm>
            <a:off x="214282" y="0"/>
            <a:ext cx="3286148" cy="5524589"/>
          </a:xfrm>
          <a:prstGeom prst="rect">
            <a:avLst/>
          </a:prstGeom>
          <a:solidFill>
            <a:srgbClr val="FFFFFF"/>
          </a:solid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400" b="1" i="0" u="none" strike="noStrike" cap="none" normalizeH="0" baseline="0" dirty="0">
                <a:ln>
                  <a:noFill/>
                </a:ln>
                <a:solidFill>
                  <a:srgbClr val="E00091"/>
                </a:solidFill>
                <a:effectLst/>
                <a:latin typeface="PT Sans"/>
                <a:ea typeface="Times New Roman" pitchFamily="18" charset="0"/>
                <a:cs typeface="Arial" pitchFamily="34" charset="0"/>
              </a:rPr>
              <a:t>SAĞLIKLI YAŞAMAK</a:t>
            </a:r>
            <a:endParaRPr kumimoji="0" lang="tr-TR" sz="1800" b="1" i="0" u="none" strike="noStrike" cap="none" normalizeH="0" baseline="0" dirty="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Temiz ye, temiz su iç,</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İnsan hasta olmaz hiç.</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Fırçala dişlerini,</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Vücudun her yerini,</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Yıkamalı her zaman,</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Yaşam boyunca insan.</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Terli terli su içme,</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Sağlığından vazgeçme.</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Yeterince besin al,</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Spor yapıp zinde kal.</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Vücuduna iyi bak,</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Temiz olsun el, ayak,</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Tozlu yerlerde gezme,</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Sakın kendini üzme.</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Makine gibidir vücut,</a:t>
            </a:r>
            <a:b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br>
            <a:r>
              <a:rPr kumimoji="0" lang="tr-TR" sz="1800" b="0" i="0" u="none" strike="noStrike" cap="none" normalizeH="0" baseline="0" dirty="0">
                <a:ln>
                  <a:noFill/>
                </a:ln>
                <a:solidFill>
                  <a:srgbClr val="000000"/>
                </a:solidFill>
                <a:effectLst/>
                <a:latin typeface="PT Sans"/>
                <a:ea typeface="Times New Roman" pitchFamily="18" charset="0"/>
                <a:cs typeface="Arial" pitchFamily="34" charset="0"/>
              </a:rPr>
              <a:t>Daima sağlıklı tut.</a:t>
            </a:r>
            <a:endParaRPr kumimoji="0" lang="tr-TR" sz="1800" b="0" i="0" u="none" strike="noStrike" cap="none" normalizeH="0" baseline="0" dirty="0">
              <a:ln>
                <a:noFill/>
              </a:ln>
              <a:solidFill>
                <a:schemeClr val="tx1"/>
              </a:solidFill>
              <a:effectLst/>
              <a:latin typeface="Arial" pitchFamily="34" charset="0"/>
              <a:cs typeface="Arial" pitchFamily="34" charset="0"/>
            </a:endParaRPr>
          </a:p>
        </p:txBody>
      </p:sp>
      <p:pic>
        <p:nvPicPr>
          <p:cNvPr id="6" name="5 Resim" descr="30 en iyi değerlerle ilgili panolar görüntüsü | Eğitim ..."/>
          <p:cNvPicPr/>
          <p:nvPr/>
        </p:nvPicPr>
        <p:blipFill>
          <a:blip r:embed="rId4"/>
          <a:srcRect/>
          <a:stretch>
            <a:fillRect/>
          </a:stretch>
        </p:blipFill>
        <p:spPr bwMode="auto">
          <a:xfrm>
            <a:off x="6858016" y="285728"/>
            <a:ext cx="2046605" cy="2235200"/>
          </a:xfrm>
          <a:prstGeom prst="rect">
            <a:avLst/>
          </a:prstGeom>
          <a:noFill/>
          <a:ln w="9525">
            <a:noFill/>
            <a:miter lim="800000"/>
            <a:headEnd/>
            <a:tailEnd/>
          </a:ln>
        </p:spPr>
      </p:pic>
      <p:pic>
        <p:nvPicPr>
          <p:cNvPr id="8" name="7 Resim" descr="El Doctor Hace La Vacunación Para El Paciente. Ilustración ..."/>
          <p:cNvPicPr/>
          <p:nvPr/>
        </p:nvPicPr>
        <p:blipFill>
          <a:blip r:embed="rId5"/>
          <a:srcRect/>
          <a:stretch>
            <a:fillRect/>
          </a:stretch>
        </p:blipFill>
        <p:spPr bwMode="auto">
          <a:xfrm>
            <a:off x="4643438" y="1000108"/>
            <a:ext cx="1915795" cy="238061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Resim" descr="Veremle Savaş Haftası İle İlgili Özlü ve Anlamlı Sözler"/>
          <p:cNvPicPr/>
          <p:nvPr/>
        </p:nvPicPr>
        <p:blipFill>
          <a:blip r:embed="rId2"/>
          <a:srcRect/>
          <a:stretch>
            <a:fillRect/>
          </a:stretch>
        </p:blipFill>
        <p:spPr bwMode="auto">
          <a:xfrm>
            <a:off x="571472" y="0"/>
            <a:ext cx="7572428" cy="685800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TotalTime>
  <Words>481</Words>
  <Application>Microsoft Office PowerPoint</Application>
  <PresentationFormat>Ekran Gösterisi (4:3)</PresentationFormat>
  <Paragraphs>25</Paragraphs>
  <Slides>10</Slides>
  <Notes>2</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10</vt:i4>
      </vt:variant>
    </vt:vector>
  </HeadingPairs>
  <TitlesOfParts>
    <vt:vector size="18" baseType="lpstr">
      <vt:lpstr>Arial</vt:lpstr>
      <vt:lpstr>Arial Black</vt:lpstr>
      <vt:lpstr>Calibri</vt:lpstr>
      <vt:lpstr>Cambria</vt:lpstr>
      <vt:lpstr>inherit</vt:lpstr>
      <vt:lpstr>PT Sans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creator>Yıldız</dc:creator>
  <cp:keywords>https:/www.sorubak.com</cp:keywords>
  <dc:description>https://www.sorubak.com/</dc:description>
  <cp:lastModifiedBy>Serkan Demir_</cp:lastModifiedBy>
  <cp:revision>13</cp:revision>
  <dcterms:created xsi:type="dcterms:W3CDTF">2020-04-07T14:43:52Z</dcterms:created>
  <dcterms:modified xsi:type="dcterms:W3CDTF">2021-09-25T12:31:37Z</dcterms:modified>
</cp:coreProperties>
</file>