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4946104"/>
          </a:xfrm>
        </p:spPr>
        <p:txBody>
          <a:bodyPr/>
          <a:lstStyle/>
          <a:p>
            <a:pPr algn="l"/>
            <a:r>
              <a:rPr lang="tr-TR" dirty="0">
                <a:solidFill>
                  <a:srgbClr val="FF0000"/>
                </a:solidFill>
              </a:rPr>
              <a:t>SORU: </a:t>
            </a:r>
            <a:r>
              <a:rPr lang="tr-TR" dirty="0">
                <a:solidFill>
                  <a:schemeClr val="tx1"/>
                </a:solidFill>
              </a:rPr>
              <a:t>Hangi sayıyla 45 i toplarsak 67 eder?</a:t>
            </a:r>
          </a:p>
          <a:p>
            <a:pPr algn="l"/>
            <a:endParaRPr lang="tr-TR" dirty="0">
              <a:solidFill>
                <a:schemeClr val="tx1"/>
              </a:solidFill>
            </a:endParaRPr>
          </a:p>
          <a:p>
            <a:pPr algn="l"/>
            <a:r>
              <a:rPr lang="tr-TR" dirty="0">
                <a:solidFill>
                  <a:srgbClr val="FF0000"/>
                </a:solidFill>
              </a:rPr>
              <a:t>ÇÖZÜM:</a:t>
            </a: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4479634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7363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Ceren’in bir miktar boncuğu vardır. Arkadaşı Elif’te 19 tane verince Ceren’in 47 tane bocuğu oluyor. Ceren’in başlangıçta kaç boncuğu vardır?</a:t>
            </a: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83568" y="3717032"/>
            <a:ext cx="2448272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Ceren’in</a:t>
            </a:r>
          </a:p>
          <a:p>
            <a:pPr algn="ctr"/>
            <a:r>
              <a:rPr lang="tr-TR" sz="3200" dirty="0"/>
              <a:t>başlangıçtaki boncuk </a:t>
            </a:r>
          </a:p>
          <a:p>
            <a:pPr algn="ctr"/>
            <a:r>
              <a:rPr lang="tr-TR" sz="3200" dirty="0"/>
              <a:t>sayısı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491880" y="3717032"/>
            <a:ext cx="2232248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Elif’in verdiği </a:t>
            </a:r>
          </a:p>
          <a:p>
            <a:pPr algn="ctr"/>
            <a:r>
              <a:rPr lang="tr-TR" sz="3200" dirty="0"/>
              <a:t>Boncuk</a:t>
            </a:r>
          </a:p>
          <a:p>
            <a:pPr algn="ctr"/>
            <a:r>
              <a:rPr lang="tr-TR" sz="3200" dirty="0"/>
              <a:t>sayısı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156176" y="3717032"/>
            <a:ext cx="2232248" cy="2062103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Ceren’in</a:t>
            </a:r>
          </a:p>
          <a:p>
            <a:pPr algn="ctr"/>
            <a:r>
              <a:rPr lang="tr-TR" sz="3200" dirty="0"/>
              <a:t> bütün boncuk sayısı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7363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Tabaktaki bir miktar cevizin 12 tanesi yenilince geriye 19 ceviz kalıyor. Başlangıçta tabakta kaç ceviz vardı?</a:t>
            </a: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11560" y="3140968"/>
            <a:ext cx="244827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Başlangıçtaki   ceviz</a:t>
            </a:r>
          </a:p>
          <a:p>
            <a:pPr algn="ctr"/>
            <a:r>
              <a:rPr lang="tr-TR" sz="3200" dirty="0"/>
              <a:t>sayısı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563888" y="3140968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Yenen</a:t>
            </a:r>
          </a:p>
          <a:p>
            <a:pPr algn="ctr"/>
            <a:r>
              <a:rPr lang="tr-TR" sz="3200" dirty="0"/>
              <a:t>ceviz</a:t>
            </a:r>
          </a:p>
          <a:p>
            <a:pPr algn="ctr"/>
            <a:r>
              <a:rPr lang="tr-TR" sz="3200" dirty="0"/>
              <a:t>sayısı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372200" y="3140968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Kalan</a:t>
            </a:r>
          </a:p>
          <a:p>
            <a:pPr algn="ctr"/>
            <a:r>
              <a:rPr lang="tr-TR" sz="3200" dirty="0"/>
              <a:t>Ceviz</a:t>
            </a:r>
          </a:p>
          <a:p>
            <a:pPr algn="ctr"/>
            <a:r>
              <a:rPr lang="tr-TR" sz="3200" dirty="0"/>
              <a:t>sayısı</a:t>
            </a:r>
          </a:p>
        </p:txBody>
      </p:sp>
      <p:pic>
        <p:nvPicPr>
          <p:cNvPr id="2050" name="Picture 2" descr="C:\Users\Acer pc\Desktop\png-transparent-walnut-cartoon-drawing-walnut-cartoon-smiley-face-fig-miscellaneous-cartoon-character-paint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40352" y="1700808"/>
            <a:ext cx="1115616" cy="117624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7363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SORU:Bir sınıfta öğrencilerin 18 tanesi resim kursuna gidince geriye sınıfta 15 öğrenci kalmıştır. Başlangıçta sınıfta kaç öğrenci vardı?</a:t>
            </a: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83568" y="3717032"/>
            <a:ext cx="244827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Başlangıçtaki  öğrenci</a:t>
            </a:r>
          </a:p>
          <a:p>
            <a:pPr algn="ctr"/>
            <a:r>
              <a:rPr lang="tr-TR" sz="3200" dirty="0"/>
              <a:t>sayısı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491880" y="3717032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Kursa </a:t>
            </a:r>
          </a:p>
          <a:p>
            <a:pPr algn="ctr"/>
            <a:r>
              <a:rPr lang="tr-TR" sz="3200" dirty="0"/>
              <a:t>giden</a:t>
            </a:r>
          </a:p>
          <a:p>
            <a:pPr algn="ctr"/>
            <a:r>
              <a:rPr lang="tr-TR" sz="3200" dirty="0"/>
              <a:t>sayısı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156176" y="3717032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Kalan öğrenci</a:t>
            </a:r>
          </a:p>
          <a:p>
            <a:pPr algn="ctr"/>
            <a:r>
              <a:rPr lang="tr-TR" sz="3200" dirty="0"/>
              <a:t>sayısı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7363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SORU:Bir çiftliğe 35 inek daha gelince çiftlikte 78 inek oluyor. Başlangıçta bu çiftlikte kaç inek vardı?</a:t>
            </a: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11560" y="2924944"/>
            <a:ext cx="244827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Başlangıçtaki  inek</a:t>
            </a:r>
          </a:p>
          <a:p>
            <a:pPr algn="ctr"/>
            <a:r>
              <a:rPr lang="tr-TR" sz="3200" dirty="0"/>
              <a:t>sayısı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707904" y="2924944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Gelen </a:t>
            </a:r>
          </a:p>
          <a:p>
            <a:pPr algn="ctr"/>
            <a:r>
              <a:rPr lang="tr-TR" sz="3200" dirty="0"/>
              <a:t>inek</a:t>
            </a:r>
          </a:p>
          <a:p>
            <a:pPr algn="ctr"/>
            <a:r>
              <a:rPr lang="tr-TR" sz="3200" dirty="0"/>
              <a:t>sayısı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516216" y="2924944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Bütün</a:t>
            </a:r>
          </a:p>
          <a:p>
            <a:pPr algn="ctr"/>
            <a:r>
              <a:rPr lang="tr-TR" sz="3200" dirty="0"/>
              <a:t>inek</a:t>
            </a:r>
          </a:p>
          <a:p>
            <a:pPr algn="ctr"/>
            <a:r>
              <a:rPr lang="tr-TR" sz="3200" dirty="0"/>
              <a:t>sayısı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7363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Ahmet elindeki kalemlere bir düzine daha kalem ekleyince 57 kalemi oluyor. Buna göre Ahmet’in başlangıçta kaç kalemi vardı ?</a:t>
            </a: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83568" y="3717032"/>
            <a:ext cx="244827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Başlangıçtaki  kalem</a:t>
            </a:r>
          </a:p>
          <a:p>
            <a:pPr algn="ctr"/>
            <a:r>
              <a:rPr lang="tr-TR" sz="3200" dirty="0"/>
              <a:t>sayısı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491880" y="3717032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Eklenen </a:t>
            </a:r>
          </a:p>
          <a:p>
            <a:pPr algn="ctr"/>
            <a:r>
              <a:rPr lang="tr-TR" sz="3200" dirty="0"/>
              <a:t>kalem</a:t>
            </a:r>
          </a:p>
          <a:p>
            <a:pPr algn="ctr"/>
            <a:r>
              <a:rPr lang="tr-TR" sz="3200" dirty="0"/>
              <a:t>sayısı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156176" y="3717032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Tüm</a:t>
            </a:r>
          </a:p>
          <a:p>
            <a:pPr algn="ctr"/>
            <a:r>
              <a:rPr lang="tr-TR" sz="3200" dirty="0"/>
              <a:t>kalem</a:t>
            </a:r>
          </a:p>
          <a:p>
            <a:pPr algn="ctr"/>
            <a:r>
              <a:rPr lang="tr-TR" sz="3200" dirty="0"/>
              <a:t>sayısı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7363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Emel sevdiği oyuncağı almak için biriktirdiği  45 liraya bir miktar </a:t>
            </a:r>
            <a:r>
              <a:rPr lang="tr-TR" u="sng" dirty="0">
                <a:solidFill>
                  <a:schemeClr val="tx1"/>
                </a:solidFill>
              </a:rPr>
              <a:t>daha para eklerse </a:t>
            </a:r>
            <a:r>
              <a:rPr lang="tr-TR" dirty="0">
                <a:solidFill>
                  <a:schemeClr val="tx1"/>
                </a:solidFill>
              </a:rPr>
              <a:t>93 lira olan oyuncağını alabilecektir. Emel ne kadar  daha para biriktirmelidir ?</a:t>
            </a: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67544" y="3356992"/>
            <a:ext cx="244827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Başlangıçta</a:t>
            </a:r>
          </a:p>
          <a:p>
            <a:pPr algn="ctr"/>
            <a:r>
              <a:rPr lang="tr-TR" sz="3200" dirty="0"/>
              <a:t>olan</a:t>
            </a:r>
          </a:p>
          <a:p>
            <a:pPr algn="ctr"/>
            <a:r>
              <a:rPr lang="tr-TR" sz="3200" dirty="0"/>
              <a:t> parası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563888" y="3356992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Oyuncağın</a:t>
            </a:r>
          </a:p>
          <a:p>
            <a:pPr algn="ctr"/>
            <a:endParaRPr lang="tr-TR" sz="3200" dirty="0"/>
          </a:p>
          <a:p>
            <a:pPr algn="ctr"/>
            <a:r>
              <a:rPr lang="tr-TR" sz="3200" dirty="0"/>
              <a:t>parası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516216" y="3356992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Biriktirmesi gereken</a:t>
            </a:r>
          </a:p>
          <a:p>
            <a:pPr algn="ctr"/>
            <a:r>
              <a:rPr lang="tr-TR" sz="3200" dirty="0"/>
              <a:t>para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7363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Babası 66. katta çalışan Ali, babasını ziyarete gidiyor. 35. katta iken asansör bozuluyor.Ali’nin kaç kat daha çıkması gerekir?</a:t>
            </a: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11560" y="3068960"/>
            <a:ext cx="244827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Babasının</a:t>
            </a:r>
          </a:p>
          <a:p>
            <a:pPr algn="ctr"/>
            <a:r>
              <a:rPr lang="tr-TR" sz="3200" dirty="0"/>
              <a:t>bulunduğu</a:t>
            </a:r>
          </a:p>
          <a:p>
            <a:pPr algn="ctr"/>
            <a:r>
              <a:rPr lang="tr-TR" sz="3200" dirty="0"/>
              <a:t>kat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707904" y="3068960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Çıkması gereken</a:t>
            </a:r>
          </a:p>
          <a:p>
            <a:pPr algn="ctr"/>
            <a:r>
              <a:rPr lang="tr-TR" sz="3200" dirty="0"/>
              <a:t>kat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660232" y="3068960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Ali’nin</a:t>
            </a:r>
          </a:p>
          <a:p>
            <a:pPr algn="ctr"/>
            <a:r>
              <a:rPr lang="tr-TR" sz="3200" dirty="0"/>
              <a:t>bulunduğu</a:t>
            </a:r>
          </a:p>
          <a:p>
            <a:pPr algn="ctr"/>
            <a:r>
              <a:rPr lang="tr-TR" sz="3200" dirty="0"/>
              <a:t>kat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7363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Bir su deposunda bir miktar su vardır. Bu depoya 56 litre su eklendiğinde 98 litre su oluyor. Buna göre depoda başlangıçta kaç litre su vardı?</a:t>
            </a: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11560" y="3068960"/>
            <a:ext cx="244827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Başlangıçta Depodaki</a:t>
            </a:r>
          </a:p>
          <a:p>
            <a:pPr algn="ctr"/>
            <a:r>
              <a:rPr lang="tr-TR" sz="3200" dirty="0"/>
              <a:t>Su Miktarı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707904" y="3068960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Depoya</a:t>
            </a:r>
          </a:p>
          <a:p>
            <a:pPr algn="ctr"/>
            <a:r>
              <a:rPr lang="tr-TR" sz="3200" dirty="0"/>
              <a:t>Eklenen</a:t>
            </a:r>
          </a:p>
          <a:p>
            <a:pPr algn="ctr"/>
            <a:r>
              <a:rPr lang="tr-TR" sz="3200" dirty="0"/>
              <a:t>Su Miktarı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660232" y="3068960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Depodaki  Bütün Su Miktarı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7363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Bir hikaye kitabı 85 sayfadır. Bu hikaye kitabının 46 sayfası resimli, geriye kalan ise resimsizdir. Buna göre resimsiz kaç sayfa vardır?</a:t>
            </a: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11560" y="3068960"/>
            <a:ext cx="244827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Resimli</a:t>
            </a:r>
          </a:p>
          <a:p>
            <a:pPr algn="ctr"/>
            <a:r>
              <a:rPr lang="tr-TR" sz="3200" dirty="0"/>
              <a:t>Sayfa </a:t>
            </a:r>
          </a:p>
          <a:p>
            <a:pPr algn="ctr"/>
            <a:r>
              <a:rPr lang="tr-TR" sz="3200" dirty="0"/>
              <a:t>Sayısı 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707904" y="3068960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Resimsiz</a:t>
            </a:r>
          </a:p>
          <a:p>
            <a:pPr algn="ctr"/>
            <a:r>
              <a:rPr lang="tr-TR" sz="3200" dirty="0"/>
              <a:t>Sayfa</a:t>
            </a:r>
          </a:p>
          <a:p>
            <a:pPr algn="ctr"/>
            <a:r>
              <a:rPr lang="tr-TR" sz="3200" dirty="0"/>
              <a:t>Sayısı 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660232" y="3068960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Bütün </a:t>
            </a:r>
          </a:p>
          <a:p>
            <a:pPr algn="ctr"/>
            <a:r>
              <a:rPr lang="tr-TR" sz="3200" dirty="0"/>
              <a:t>Kitabın</a:t>
            </a:r>
          </a:p>
          <a:p>
            <a:pPr algn="ctr"/>
            <a:r>
              <a:rPr lang="tr-TR" sz="3200" dirty="0"/>
              <a:t>sayfası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7363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Mehmet girdiği 80 soruluk sınavda 45 soruyu doğru, geriye kalan soruları ise yanlış yapıyor. Buna göre yanlış cevapladığı soru kaç tanedir?</a:t>
            </a: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67544" y="3501008"/>
            <a:ext cx="244827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Doğru </a:t>
            </a:r>
          </a:p>
          <a:p>
            <a:pPr algn="ctr"/>
            <a:r>
              <a:rPr lang="tr-TR" sz="3200" dirty="0"/>
              <a:t>Yaptığı </a:t>
            </a:r>
          </a:p>
          <a:p>
            <a:pPr algn="ctr"/>
            <a:r>
              <a:rPr lang="tr-TR" sz="3200" dirty="0"/>
              <a:t>Sorular 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635896" y="3429000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Yanlış </a:t>
            </a:r>
          </a:p>
          <a:p>
            <a:pPr algn="ctr"/>
            <a:r>
              <a:rPr lang="tr-TR" sz="3200" dirty="0"/>
              <a:t>Yaptığı</a:t>
            </a:r>
          </a:p>
          <a:p>
            <a:pPr algn="ctr"/>
            <a:r>
              <a:rPr lang="tr-TR" sz="3200" dirty="0"/>
              <a:t>Sorular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660232" y="3443516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Sınavdaki</a:t>
            </a:r>
          </a:p>
          <a:p>
            <a:pPr algn="ctr"/>
            <a:r>
              <a:rPr lang="tr-TR" sz="3200" dirty="0"/>
              <a:t>Tüm</a:t>
            </a:r>
          </a:p>
          <a:p>
            <a:pPr algn="ctr"/>
            <a:r>
              <a:rPr lang="tr-TR" sz="3200" dirty="0"/>
              <a:t>Sorular 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4946104"/>
          </a:xfrm>
        </p:spPr>
        <p:txBody>
          <a:bodyPr/>
          <a:lstStyle/>
          <a:p>
            <a:pPr algn="l"/>
            <a:r>
              <a:rPr lang="tr-TR" dirty="0">
                <a:solidFill>
                  <a:srgbClr val="FF0000"/>
                </a:solidFill>
              </a:rPr>
              <a:t>SORU: </a:t>
            </a:r>
            <a:r>
              <a:rPr lang="tr-TR" dirty="0">
                <a:solidFill>
                  <a:schemeClr val="tx1"/>
                </a:solidFill>
              </a:rPr>
              <a:t>Hangi sayıdan  18 i çıkarırsak  54 kalır?</a:t>
            </a:r>
          </a:p>
          <a:p>
            <a:pPr algn="l"/>
            <a:endParaRPr lang="tr-TR" dirty="0">
              <a:solidFill>
                <a:schemeClr val="tx1"/>
              </a:solidFill>
            </a:endParaRPr>
          </a:p>
          <a:p>
            <a:pPr algn="l"/>
            <a:r>
              <a:rPr lang="tr-TR" dirty="0">
                <a:solidFill>
                  <a:srgbClr val="FF0000"/>
                </a:solidFill>
              </a:rPr>
              <a:t>ÇÖZÜM: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7363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Bir mahallede yaşayan kişilerin 26 sı Ankaralı, geriye kalanlar ise </a:t>
            </a:r>
            <a:r>
              <a:rPr lang="tr-TR" dirty="0" err="1">
                <a:solidFill>
                  <a:schemeClr val="tx1"/>
                </a:solidFill>
              </a:rPr>
              <a:t>Kayserili’dir</a:t>
            </a:r>
            <a:r>
              <a:rPr lang="tr-TR" dirty="0">
                <a:solidFill>
                  <a:schemeClr val="tx1"/>
                </a:solidFill>
              </a:rPr>
              <a:t>. Bu mahallede 83 kişi olduğuna göre kaç kişi </a:t>
            </a:r>
            <a:r>
              <a:rPr lang="tr-TR" dirty="0" err="1">
                <a:solidFill>
                  <a:schemeClr val="tx1"/>
                </a:solidFill>
              </a:rPr>
              <a:t>Kayserili’dir</a:t>
            </a:r>
            <a:r>
              <a:rPr lang="tr-TR" dirty="0">
                <a:solidFill>
                  <a:schemeClr val="tx1"/>
                </a:solidFill>
              </a:rPr>
              <a:t>?</a:t>
            </a: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67544" y="3501008"/>
            <a:ext cx="2448272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Ankaralı </a:t>
            </a:r>
          </a:p>
          <a:p>
            <a:pPr algn="ctr"/>
            <a:r>
              <a:rPr lang="tr-TR" sz="3200" dirty="0"/>
              <a:t>Kişi</a:t>
            </a:r>
          </a:p>
          <a:p>
            <a:pPr algn="ctr"/>
            <a:r>
              <a:rPr lang="tr-TR" sz="3200" dirty="0"/>
              <a:t>Sayısı 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635896" y="3429000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Kayserili</a:t>
            </a:r>
          </a:p>
          <a:p>
            <a:pPr algn="ctr"/>
            <a:r>
              <a:rPr lang="tr-TR" sz="3200" dirty="0"/>
              <a:t>Kişi </a:t>
            </a:r>
          </a:p>
          <a:p>
            <a:pPr algn="ctr"/>
            <a:r>
              <a:rPr lang="tr-TR" sz="3200" dirty="0"/>
              <a:t>Sayısı 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660232" y="3443516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Tüm </a:t>
            </a:r>
          </a:p>
          <a:p>
            <a:pPr algn="ctr"/>
            <a:r>
              <a:rPr lang="tr-TR" sz="3200" dirty="0"/>
              <a:t>Mahalledeki </a:t>
            </a:r>
          </a:p>
          <a:p>
            <a:pPr algn="ctr"/>
            <a:r>
              <a:rPr lang="tr-TR" sz="3200" dirty="0"/>
              <a:t>kişiler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49461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Hangi sayıyla 38 i toplarsak 98 eder?</a:t>
            </a:r>
          </a:p>
          <a:p>
            <a:pPr algn="l"/>
            <a:endParaRPr lang="tr-TR" dirty="0">
              <a:solidFill>
                <a:schemeClr val="tx1"/>
              </a:solidFill>
            </a:endParaRP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4946104"/>
          </a:xfrm>
        </p:spPr>
        <p:txBody>
          <a:bodyPr/>
          <a:lstStyle/>
          <a:p>
            <a:pPr algn="l"/>
            <a:r>
              <a:rPr lang="tr-TR" dirty="0">
                <a:solidFill>
                  <a:srgbClr val="FF0000"/>
                </a:solidFill>
              </a:rPr>
              <a:t>SORU</a:t>
            </a:r>
            <a:r>
              <a:rPr lang="tr-TR" dirty="0">
                <a:solidFill>
                  <a:schemeClr val="tx1"/>
                </a:solidFill>
              </a:rPr>
              <a:t>: Hangi sayıdan 36yı  çıkarırsak 19 kalır?</a:t>
            </a:r>
          </a:p>
          <a:p>
            <a:pPr algn="l"/>
            <a:endParaRPr lang="tr-TR" dirty="0">
              <a:solidFill>
                <a:schemeClr val="tx1"/>
              </a:solidFill>
            </a:endParaRPr>
          </a:p>
          <a:p>
            <a:pPr algn="l"/>
            <a:r>
              <a:rPr lang="tr-TR" dirty="0">
                <a:solidFill>
                  <a:srgbClr val="FF0000"/>
                </a:solidFill>
              </a:rPr>
              <a:t>ÇÖZÜM: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880320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Ağaçta bir miktar elma vardı. Bu elmalardan 34 tanesi yenince geriye 13 elma kaldı. Başlangıçta kaç elma vardı?</a:t>
            </a:r>
          </a:p>
          <a:p>
            <a:pPr algn="l"/>
            <a:endParaRPr lang="tr-TR" dirty="0">
              <a:solidFill>
                <a:schemeClr val="tx1"/>
              </a:solidFill>
            </a:endParaRP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827584" y="3573016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Başlangıçta olan elma sayısı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3635896" y="3573016"/>
            <a:ext cx="223224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Yenen elma sayısı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6444208" y="3573016"/>
            <a:ext cx="223224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Kalan elma sayısı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808312"/>
          </a:xfrm>
        </p:spPr>
        <p:txBody>
          <a:bodyPr/>
          <a:lstStyle/>
          <a:p>
            <a:pPr algn="l"/>
            <a:r>
              <a:rPr lang="tr-TR" dirty="0">
                <a:solidFill>
                  <a:srgbClr val="FF0000"/>
                </a:solidFill>
              </a:rPr>
              <a:t>SORU: </a:t>
            </a:r>
            <a:r>
              <a:rPr lang="tr-TR" dirty="0">
                <a:solidFill>
                  <a:schemeClr val="tx1"/>
                </a:solidFill>
              </a:rPr>
              <a:t>Bir koli yumurtadan 16 tanesi kırılınca geriye 18 tane yumurta kaldı. Bir koli yumurta kaç tanedir?</a:t>
            </a:r>
          </a:p>
          <a:p>
            <a:pPr algn="l"/>
            <a:endParaRPr lang="tr-TR" dirty="0">
              <a:solidFill>
                <a:schemeClr val="tx1"/>
              </a:solidFill>
            </a:endParaRP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827584" y="3573016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Kolideki yumurta sayısı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707904" y="3573016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Kırılan  yumurta sayısı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444208" y="3573016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Kalan  yumurta sayısı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2736304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Evden okula gitmek isteyen Ali 34 metre gitmiş. Geriye 25 metre yolu kalmış. Ali’nin evi ile okulu arası kaç metredir?</a:t>
            </a:r>
          </a:p>
          <a:p>
            <a:pPr algn="l"/>
            <a:endParaRPr lang="tr-TR" dirty="0">
              <a:solidFill>
                <a:schemeClr val="tx1"/>
              </a:solidFill>
            </a:endParaRP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755576" y="3573016"/>
            <a:ext cx="223224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Gittiği yol</a:t>
            </a:r>
          </a:p>
          <a:p>
            <a:pPr algn="ctr"/>
            <a:r>
              <a:rPr lang="tr-TR" sz="3200" dirty="0"/>
              <a:t>miktarı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707904" y="3573016"/>
            <a:ext cx="223224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Kalan yol</a:t>
            </a:r>
          </a:p>
          <a:p>
            <a:pPr algn="ctr"/>
            <a:r>
              <a:rPr lang="tr-TR" sz="3200" dirty="0"/>
              <a:t>miktarı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660232" y="3573016"/>
            <a:ext cx="223224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Ev ile okul </a:t>
            </a:r>
          </a:p>
          <a:p>
            <a:pPr algn="ctr"/>
            <a:r>
              <a:rPr lang="tr-TR" sz="3200" dirty="0"/>
              <a:t>arası</a:t>
            </a:r>
          </a:p>
        </p:txBody>
      </p:sp>
      <p:pic>
        <p:nvPicPr>
          <p:cNvPr id="1026" name="Picture 2" descr="C:\Users\Acer pc\Desktop\mqdefaul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224" y="5085184"/>
            <a:ext cx="2084430" cy="1172492"/>
          </a:xfrm>
          <a:prstGeom prst="rect">
            <a:avLst/>
          </a:prstGeom>
          <a:noFill/>
        </p:spPr>
      </p:pic>
      <p:pic>
        <p:nvPicPr>
          <p:cNvPr id="1027" name="Picture 3" descr="C:\Users\Acer pc\Desktop\kisspng-drawing-coloring-book-building-house-image-desenho-de-casa-unifamiliar-para-colorir-colorir-5bff97738a1485.473523601543477107565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941168"/>
            <a:ext cx="2817084" cy="150244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3240360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 Bir otobüs yolcu geziye çıkmıştır. İlk tatil yerinde 26 kişi inmiştir. Geride otobüste 29 yolcu kalmıştır. Bu otobüs yolculuğa kaç kişiyle başlamıştır?</a:t>
            </a:r>
          </a:p>
          <a:p>
            <a:pPr algn="l"/>
            <a:endParaRPr lang="tr-TR" dirty="0">
              <a:solidFill>
                <a:schemeClr val="tx1"/>
              </a:solidFill>
            </a:endParaRP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11560" y="4005064"/>
            <a:ext cx="244827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Başlangıçtaki yolcu sayısı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491880" y="4005064"/>
            <a:ext cx="244827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İnen yolcu sayısı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444208" y="4005064"/>
            <a:ext cx="2448272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Kalan  yolcu sayısı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395536" y="692696"/>
            <a:ext cx="8424936" cy="3240360"/>
          </a:xfrm>
        </p:spPr>
        <p:txBody>
          <a:bodyPr/>
          <a:lstStyle/>
          <a:p>
            <a:pPr algn="l"/>
            <a:r>
              <a:rPr lang="tr-TR" dirty="0">
                <a:solidFill>
                  <a:schemeClr val="tx1"/>
                </a:solidFill>
              </a:rPr>
              <a:t>SORU:Ali’nin cebinde bir miktar parası vardır. Babası da Ali’ye 45 lira verince Ali’nin 68 lirası olmuştur. Başlangıçta Ali’nin cebinde ne kadar para vardır?</a:t>
            </a:r>
          </a:p>
          <a:p>
            <a:pPr algn="l"/>
            <a:endParaRPr lang="tr-TR" dirty="0">
              <a:solidFill>
                <a:schemeClr val="tx1"/>
              </a:solidFill>
            </a:endParaRPr>
          </a:p>
          <a:p>
            <a:pPr algn="l"/>
            <a:r>
              <a:rPr lang="tr-TR" dirty="0">
                <a:solidFill>
                  <a:schemeClr val="tx1"/>
                </a:solidFill>
              </a:rPr>
              <a:t>ÇÖZÜM: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683568" y="4149080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Cebindeki para </a:t>
            </a:r>
          </a:p>
          <a:p>
            <a:pPr algn="ctr"/>
            <a:r>
              <a:rPr lang="tr-TR" sz="3200" dirty="0"/>
              <a:t>miktarı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491880" y="4149080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Babasının verdiği para miktarı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6156176" y="4149080"/>
            <a:ext cx="2232248" cy="156966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Ali’nin </a:t>
            </a:r>
          </a:p>
          <a:p>
            <a:pPr algn="ctr"/>
            <a:r>
              <a:rPr lang="tr-TR" sz="3200" dirty="0"/>
              <a:t> para  </a:t>
            </a:r>
          </a:p>
          <a:p>
            <a:pPr algn="ctr"/>
            <a:r>
              <a:rPr lang="tr-TR" sz="3200" dirty="0"/>
              <a:t>miktarı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630</Words>
  <Application>Microsoft Office PowerPoint</Application>
  <PresentationFormat>Ekran Gösterisi (4:3)</PresentationFormat>
  <Paragraphs>158</Paragraphs>
  <Slides>20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3" baseType="lpstr">
      <vt:lpstr>Arial</vt:lpstr>
      <vt:lpstr>Calibri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cp:lastModifiedBy>SERKAN DEMİR</cp:lastModifiedBy>
  <cp:revision>15</cp:revision>
  <dcterms:modified xsi:type="dcterms:W3CDTF">2022-01-24T16:20:24Z</dcterms:modified>
</cp:coreProperties>
</file>