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77" r:id="rId10"/>
    <p:sldId id="278" r:id="rId11"/>
    <p:sldId id="266" r:id="rId12"/>
    <p:sldId id="270" r:id="rId13"/>
    <p:sldId id="271" r:id="rId14"/>
    <p:sldId id="267" r:id="rId15"/>
    <p:sldId id="272" r:id="rId16"/>
    <p:sldId id="263" r:id="rId17"/>
    <p:sldId id="276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5" autoAdjust="0"/>
    <p:restoredTop sz="94249" autoAdjust="0"/>
  </p:normalViewPr>
  <p:slideViewPr>
    <p:cSldViewPr>
      <p:cViewPr varScale="1">
        <p:scale>
          <a:sx n="68" d="100"/>
          <a:sy n="68" d="100"/>
        </p:scale>
        <p:origin x="154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0A909-F96E-4582-8943-23225D0AC9C8}" type="datetimeFigureOut">
              <a:rPr lang="tr-TR" smtClean="0"/>
              <a:t>4.10.2021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4CD6B8-0EEC-49C0-B493-F4B6F3D54D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537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CD6B8-0EEC-49C0-B493-F4B6F3D54D63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4223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CD6B8-0EEC-49C0-B493-F4B6F3D54D63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0892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CD6B8-0EEC-49C0-B493-F4B6F3D54D63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5086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CD6B8-0EEC-49C0-B493-F4B6F3D54D63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6088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CD6B8-0EEC-49C0-B493-F4B6F3D54D63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8207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4CD6B8-0EEC-49C0-B493-F4B6F3D54D63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2420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10/4/2021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10/4/2021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10/4/2021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10/4/2021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10/4/2021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10/4/2021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10/4/2021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Örüntüler | Masal Ok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8" name="Picture 4" descr="Örüntüler (Sayı Örüntüleri, Şekil Örüntüleri) – BilgiFili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86" b="78070" l="2344" r="96484">
                        <a14:foregroundMark x1="9180" y1="33333" x2="9180" y2="49123"/>
                        <a14:foregroundMark x1="28906" y1="27193" x2="34570" y2="26316"/>
                        <a14:foregroundMark x1="51953" y1="30702" x2="60938" y2="28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3599"/>
          <a:stretch/>
        </p:blipFill>
        <p:spPr bwMode="auto">
          <a:xfrm>
            <a:off x="683567" y="3933056"/>
            <a:ext cx="8085109" cy="137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52837" y="1484784"/>
            <a:ext cx="8438327" cy="1736646"/>
          </a:xfrm>
          <a:prstGeom prst="round2DiagRect">
            <a:avLst/>
          </a:prstGeom>
          <a:solidFill>
            <a:schemeClr val="tx1"/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Rounded MT Bold" panose="020F0704030504030204" pitchFamily="34" charset="0"/>
              </a:rPr>
              <a:t>ÖRÜNTÜLER</a:t>
            </a:r>
            <a:endParaRPr lang="tr-TR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45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52688" y="1405160"/>
            <a:ext cx="1411000" cy="558641"/>
          </a:xfrm>
          <a:prstGeom prst="trapezoid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87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109594" y="1405160"/>
            <a:ext cx="1411000" cy="558641"/>
          </a:xfrm>
          <a:prstGeom prst="trapezoid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94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866500" y="1405160"/>
            <a:ext cx="1411000" cy="558641"/>
          </a:xfrm>
          <a:prstGeom prst="trapezoid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101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623406" y="1405160"/>
            <a:ext cx="1411000" cy="558641"/>
          </a:xfrm>
          <a:prstGeom prst="trapezoid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108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380312" y="1405160"/>
            <a:ext cx="1411000" cy="558641"/>
          </a:xfrm>
          <a:prstGeom prst="trapezoid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115</a:t>
            </a:r>
          </a:p>
        </p:txBody>
      </p:sp>
      <p:sp>
        <p:nvSpPr>
          <p:cNvPr id="17" name="Yukarı Bükülü Ok 16"/>
          <p:cNvSpPr/>
          <p:nvPr/>
        </p:nvSpPr>
        <p:spPr>
          <a:xfrm>
            <a:off x="1331644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Yukarı Bükülü Ok 17"/>
          <p:cNvSpPr/>
          <p:nvPr/>
        </p:nvSpPr>
        <p:spPr>
          <a:xfrm>
            <a:off x="3084417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Yukarı Bükülü Ok 18"/>
          <p:cNvSpPr/>
          <p:nvPr/>
        </p:nvSpPr>
        <p:spPr>
          <a:xfrm>
            <a:off x="4837190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1153219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+7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2929416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+7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4705613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+7</a:t>
            </a:r>
          </a:p>
        </p:txBody>
      </p:sp>
      <p:sp>
        <p:nvSpPr>
          <p:cNvPr id="25" name="Yukarı Bükülü Ok 24"/>
          <p:cNvSpPr/>
          <p:nvPr/>
        </p:nvSpPr>
        <p:spPr>
          <a:xfrm>
            <a:off x="6589963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6481811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+7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179512" y="4377298"/>
            <a:ext cx="8712968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 Rounded MT Bold" panose="020F0704030504030204" pitchFamily="34" charset="0"/>
              </a:rPr>
              <a:t>Örüntünün Kuralı: </a:t>
            </a:r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Rounded MT Bold" panose="020F0704030504030204" pitchFamily="34" charset="0"/>
              </a:rPr>
              <a:t>7’şer artıyor.</a:t>
            </a:r>
          </a:p>
        </p:txBody>
      </p:sp>
    </p:spTree>
    <p:extLst>
      <p:ext uri="{BB962C8B-B14F-4D97-AF65-F5344CB8AC3E}">
        <p14:creationId xmlns:p14="http://schemas.microsoft.com/office/powerpoint/2010/main" val="17744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5" grpId="0" animBg="1"/>
      <p:bldP spid="26" grpId="0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52688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36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109594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42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866500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48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623406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380312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Yukarı Bükülü Ok 6"/>
          <p:cNvSpPr/>
          <p:nvPr/>
        </p:nvSpPr>
        <p:spPr>
          <a:xfrm>
            <a:off x="1331644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>
            <a:off x="3084417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Yukarı Bükülü Ok 8"/>
          <p:cNvSpPr/>
          <p:nvPr/>
        </p:nvSpPr>
        <p:spPr>
          <a:xfrm>
            <a:off x="4837190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153219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+6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2929416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+6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705613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+6</a:t>
            </a:r>
          </a:p>
        </p:txBody>
      </p:sp>
      <p:sp>
        <p:nvSpPr>
          <p:cNvPr id="13" name="Yukarı Bükülü Ok 12"/>
          <p:cNvSpPr/>
          <p:nvPr/>
        </p:nvSpPr>
        <p:spPr>
          <a:xfrm>
            <a:off x="6589963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481811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+6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79512" y="4377298"/>
            <a:ext cx="8712968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 Rounded MT Bold" panose="020F0704030504030204" pitchFamily="34" charset="0"/>
              </a:rPr>
              <a:t>Örüntünün Kuralı: </a:t>
            </a:r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Rounded MT Bold" panose="020F0704030504030204" pitchFamily="34" charset="0"/>
              </a:rPr>
              <a:t>6’şar artıyor.</a:t>
            </a:r>
          </a:p>
        </p:txBody>
      </p:sp>
    </p:spTree>
    <p:extLst>
      <p:ext uri="{BB962C8B-B14F-4D97-AF65-F5344CB8AC3E}">
        <p14:creationId xmlns:p14="http://schemas.microsoft.com/office/powerpoint/2010/main" val="22393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52688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93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109594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88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866500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623406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78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7380312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Yukarı Bükülü Ok 6"/>
          <p:cNvSpPr/>
          <p:nvPr/>
        </p:nvSpPr>
        <p:spPr>
          <a:xfrm>
            <a:off x="1331644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>
            <a:off x="3084417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Yukarı Bükülü Ok 8"/>
          <p:cNvSpPr/>
          <p:nvPr/>
        </p:nvSpPr>
        <p:spPr>
          <a:xfrm>
            <a:off x="4837190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153219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-5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2929416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-5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705613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-5</a:t>
            </a:r>
          </a:p>
        </p:txBody>
      </p:sp>
      <p:sp>
        <p:nvSpPr>
          <p:cNvPr id="13" name="Yukarı Bükülü Ok 12"/>
          <p:cNvSpPr/>
          <p:nvPr/>
        </p:nvSpPr>
        <p:spPr>
          <a:xfrm>
            <a:off x="6589963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481811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-5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79512" y="4377298"/>
            <a:ext cx="8712968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 Rounded MT Bold" panose="020F0704030504030204" pitchFamily="34" charset="0"/>
              </a:rPr>
              <a:t>Örüntünün Kuralı: </a:t>
            </a:r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Rounded MT Bold" panose="020F0704030504030204" pitchFamily="34" charset="0"/>
              </a:rPr>
              <a:t>5’er azalıyor.</a:t>
            </a:r>
          </a:p>
        </p:txBody>
      </p:sp>
    </p:spTree>
    <p:extLst>
      <p:ext uri="{BB962C8B-B14F-4D97-AF65-F5344CB8AC3E}">
        <p14:creationId xmlns:p14="http://schemas.microsoft.com/office/powerpoint/2010/main" val="127136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52688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151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109594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147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866500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143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623406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380312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Yukarı Bükülü Ok 6"/>
          <p:cNvSpPr/>
          <p:nvPr/>
        </p:nvSpPr>
        <p:spPr>
          <a:xfrm>
            <a:off x="1331644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>
            <a:off x="3084417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Yukarı Bükülü Ok 8"/>
          <p:cNvSpPr/>
          <p:nvPr/>
        </p:nvSpPr>
        <p:spPr>
          <a:xfrm>
            <a:off x="4837190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153219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-4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2929416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-4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705613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-4</a:t>
            </a:r>
          </a:p>
        </p:txBody>
      </p:sp>
      <p:sp>
        <p:nvSpPr>
          <p:cNvPr id="13" name="Yukarı Bükülü Ok 12"/>
          <p:cNvSpPr/>
          <p:nvPr/>
        </p:nvSpPr>
        <p:spPr>
          <a:xfrm>
            <a:off x="6589963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481811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-4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79512" y="4377298"/>
            <a:ext cx="8712968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 Rounded MT Bold" panose="020F0704030504030204" pitchFamily="34" charset="0"/>
              </a:rPr>
              <a:t>Örüntünün Kuralı: </a:t>
            </a:r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Rounded MT Bold" panose="020F0704030504030204" pitchFamily="34" charset="0"/>
              </a:rPr>
              <a:t>4’er azalıyor.</a:t>
            </a:r>
          </a:p>
        </p:txBody>
      </p:sp>
    </p:spTree>
    <p:extLst>
      <p:ext uri="{BB962C8B-B14F-4D97-AF65-F5344CB8AC3E}">
        <p14:creationId xmlns:p14="http://schemas.microsoft.com/office/powerpoint/2010/main" val="218197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52688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61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109594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52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866500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43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623406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380312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Yukarı Bükülü Ok 6"/>
          <p:cNvSpPr/>
          <p:nvPr/>
        </p:nvSpPr>
        <p:spPr>
          <a:xfrm>
            <a:off x="1331644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>
            <a:off x="3084417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Yukarı Bükülü Ok 8"/>
          <p:cNvSpPr/>
          <p:nvPr/>
        </p:nvSpPr>
        <p:spPr>
          <a:xfrm>
            <a:off x="4837190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153219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-9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2929416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-9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705613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-9</a:t>
            </a:r>
          </a:p>
        </p:txBody>
      </p:sp>
      <p:sp>
        <p:nvSpPr>
          <p:cNvPr id="13" name="Yukarı Bükülü Ok 12"/>
          <p:cNvSpPr/>
          <p:nvPr/>
        </p:nvSpPr>
        <p:spPr>
          <a:xfrm>
            <a:off x="6589963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481811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-9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79512" y="4377298"/>
            <a:ext cx="8712968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 Rounded MT Bold" panose="020F0704030504030204" pitchFamily="34" charset="0"/>
              </a:rPr>
              <a:t>Örüntünün Kuralı: </a:t>
            </a:r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Rounded MT Bold" panose="020F0704030504030204" pitchFamily="34" charset="0"/>
              </a:rPr>
              <a:t>9’ar azalıyor.</a:t>
            </a:r>
          </a:p>
        </p:txBody>
      </p:sp>
    </p:spTree>
    <p:extLst>
      <p:ext uri="{BB962C8B-B14F-4D97-AF65-F5344CB8AC3E}">
        <p14:creationId xmlns:p14="http://schemas.microsoft.com/office/powerpoint/2010/main" val="22393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52688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37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109594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41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866500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623406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49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7380312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Yukarı Bükülü Ok 6"/>
          <p:cNvSpPr/>
          <p:nvPr/>
        </p:nvSpPr>
        <p:spPr>
          <a:xfrm>
            <a:off x="1331644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>
            <a:off x="3084417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Yukarı Bükülü Ok 8"/>
          <p:cNvSpPr/>
          <p:nvPr/>
        </p:nvSpPr>
        <p:spPr>
          <a:xfrm>
            <a:off x="4837190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153219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+4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2929416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+4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705613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+4</a:t>
            </a:r>
          </a:p>
        </p:txBody>
      </p:sp>
      <p:sp>
        <p:nvSpPr>
          <p:cNvPr id="13" name="Yukarı Bükülü Ok 12"/>
          <p:cNvSpPr/>
          <p:nvPr/>
        </p:nvSpPr>
        <p:spPr>
          <a:xfrm>
            <a:off x="6589963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481811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+4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79512" y="4377298"/>
            <a:ext cx="8712968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 Rounded MT Bold" panose="020F0704030504030204" pitchFamily="34" charset="0"/>
              </a:rPr>
              <a:t>Örüntünün Kuralı: </a:t>
            </a:r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Rounded MT Bold" panose="020F0704030504030204" pitchFamily="34" charset="0"/>
              </a:rPr>
              <a:t>4’er artıyor.</a:t>
            </a:r>
          </a:p>
        </p:txBody>
      </p:sp>
    </p:spTree>
    <p:extLst>
      <p:ext uri="{BB962C8B-B14F-4D97-AF65-F5344CB8AC3E}">
        <p14:creationId xmlns:p14="http://schemas.microsoft.com/office/powerpoint/2010/main" val="99848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52688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99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109594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108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866500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623406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126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7380312" y="1405160"/>
            <a:ext cx="1411000" cy="851297"/>
          </a:xfrm>
          <a:prstGeom prst="roundRec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r-TR" sz="4400" dirty="0">
              <a:solidFill>
                <a:schemeClr val="bg1">
                  <a:lumMod val="1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Yukarı Bükülü Ok 6"/>
          <p:cNvSpPr/>
          <p:nvPr/>
        </p:nvSpPr>
        <p:spPr>
          <a:xfrm>
            <a:off x="1331644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ukarı Bükülü Ok 7"/>
          <p:cNvSpPr/>
          <p:nvPr/>
        </p:nvSpPr>
        <p:spPr>
          <a:xfrm>
            <a:off x="3084417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Yukarı Bükülü Ok 8"/>
          <p:cNvSpPr/>
          <p:nvPr/>
        </p:nvSpPr>
        <p:spPr>
          <a:xfrm>
            <a:off x="4837190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153219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+9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2929416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+9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705613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+9</a:t>
            </a:r>
          </a:p>
        </p:txBody>
      </p:sp>
      <p:sp>
        <p:nvSpPr>
          <p:cNvPr id="13" name="Yukarı Bükülü Ok 12"/>
          <p:cNvSpPr/>
          <p:nvPr/>
        </p:nvSpPr>
        <p:spPr>
          <a:xfrm>
            <a:off x="6589963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481811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+9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79512" y="4377298"/>
            <a:ext cx="8712968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 Rounded MT Bold" panose="020F0704030504030204" pitchFamily="34" charset="0"/>
              </a:rPr>
              <a:t>Örüntünün Kuralı: </a:t>
            </a:r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Rounded MT Bold" panose="020F0704030504030204" pitchFamily="34" charset="0"/>
              </a:rPr>
              <a:t>9’ar artıyor.</a:t>
            </a:r>
          </a:p>
        </p:txBody>
      </p:sp>
    </p:spTree>
    <p:extLst>
      <p:ext uri="{BB962C8B-B14F-4D97-AF65-F5344CB8AC3E}">
        <p14:creationId xmlns:p14="http://schemas.microsoft.com/office/powerpoint/2010/main" val="296378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415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43508" y="620688"/>
            <a:ext cx="8856984" cy="5550456"/>
          </a:xfrm>
          <a:prstGeom prst="round2DiagRect">
            <a:avLst/>
          </a:prstGeom>
          <a:solidFill>
            <a:schemeClr val="tx1"/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u="sng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Belirli bir kurala göre</a:t>
            </a:r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dizilmiş sayı ya da şekillere </a:t>
            </a:r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örüntü</a:t>
            </a:r>
            <a:r>
              <a:rPr lang="tr-TR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denir.</a:t>
            </a:r>
          </a:p>
        </p:txBody>
      </p:sp>
    </p:spTree>
    <p:extLst>
      <p:ext uri="{BB962C8B-B14F-4D97-AF65-F5344CB8AC3E}">
        <p14:creationId xmlns:p14="http://schemas.microsoft.com/office/powerpoint/2010/main" val="2879054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Örüntüler (Sayı Örüntüleri, Şekil Örüntüleri) – BilgiFili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977"/>
          <a:stretch/>
        </p:blipFill>
        <p:spPr bwMode="auto">
          <a:xfrm>
            <a:off x="529446" y="404664"/>
            <a:ext cx="8085109" cy="1764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şağı Ok 2"/>
          <p:cNvSpPr/>
          <p:nvPr/>
        </p:nvSpPr>
        <p:spPr>
          <a:xfrm>
            <a:off x="1125344" y="2348880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Aşağı Ok 3"/>
          <p:cNvSpPr/>
          <p:nvPr/>
        </p:nvSpPr>
        <p:spPr>
          <a:xfrm>
            <a:off x="3162328" y="2348880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şağı Ok 4"/>
          <p:cNvSpPr/>
          <p:nvPr/>
        </p:nvSpPr>
        <p:spPr>
          <a:xfrm>
            <a:off x="5199312" y="2348880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şağı Ok 5"/>
          <p:cNvSpPr/>
          <p:nvPr/>
        </p:nvSpPr>
        <p:spPr>
          <a:xfrm>
            <a:off x="7236296" y="2348880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657292" y="3645022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2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694276" y="3645022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4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731260" y="3645022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6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6768244" y="3645022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8</a:t>
            </a:r>
          </a:p>
        </p:txBody>
      </p:sp>
      <p:sp>
        <p:nvSpPr>
          <p:cNvPr id="11" name="Yukarı Bükülü Ok 10"/>
          <p:cNvSpPr/>
          <p:nvPr/>
        </p:nvSpPr>
        <p:spPr>
          <a:xfrm>
            <a:off x="1691680" y="4541851"/>
            <a:ext cx="1542656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Yukarı Bükülü Ok 11"/>
          <p:cNvSpPr/>
          <p:nvPr/>
        </p:nvSpPr>
        <p:spPr>
          <a:xfrm>
            <a:off x="3660422" y="4541851"/>
            <a:ext cx="1542656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Yukarı Bükülü Ok 12"/>
          <p:cNvSpPr/>
          <p:nvPr/>
        </p:nvSpPr>
        <p:spPr>
          <a:xfrm>
            <a:off x="5629164" y="4541851"/>
            <a:ext cx="1542656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1691680" y="5117915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+2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3635896" y="5117915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+2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5580112" y="5117915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+2</a:t>
            </a:r>
          </a:p>
        </p:txBody>
      </p:sp>
    </p:spTree>
    <p:extLst>
      <p:ext uri="{BB962C8B-B14F-4D97-AF65-F5344CB8AC3E}">
        <p14:creationId xmlns:p14="http://schemas.microsoft.com/office/powerpoint/2010/main" val="287905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Örüntüler | Masal Ok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2" name="Picture 4" descr="5.Sınıf Şekil Örüntüleri Testi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51" y="188338"/>
            <a:ext cx="8334375" cy="29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şağı Ok 3"/>
          <p:cNvSpPr/>
          <p:nvPr/>
        </p:nvSpPr>
        <p:spPr>
          <a:xfrm>
            <a:off x="1197352" y="3311085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şağı Ok 4"/>
          <p:cNvSpPr/>
          <p:nvPr/>
        </p:nvSpPr>
        <p:spPr>
          <a:xfrm>
            <a:off x="3234336" y="3311085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şağı Ok 5"/>
          <p:cNvSpPr/>
          <p:nvPr/>
        </p:nvSpPr>
        <p:spPr>
          <a:xfrm>
            <a:off x="5271320" y="3311085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şağı Ok 6"/>
          <p:cNvSpPr/>
          <p:nvPr/>
        </p:nvSpPr>
        <p:spPr>
          <a:xfrm>
            <a:off x="7308304" y="3311085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29300" y="4607227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3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766284" y="4607227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6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803268" y="4607227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9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840252" y="4607227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12</a:t>
            </a:r>
          </a:p>
        </p:txBody>
      </p:sp>
      <p:sp>
        <p:nvSpPr>
          <p:cNvPr id="12" name="Yukarı Bükülü Ok 11"/>
          <p:cNvSpPr/>
          <p:nvPr/>
        </p:nvSpPr>
        <p:spPr>
          <a:xfrm>
            <a:off x="1763688" y="5504056"/>
            <a:ext cx="1542656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Yukarı Bükülü Ok 12"/>
          <p:cNvSpPr/>
          <p:nvPr/>
        </p:nvSpPr>
        <p:spPr>
          <a:xfrm>
            <a:off x="3732430" y="5504056"/>
            <a:ext cx="1542656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Yukarı Bükülü Ok 13"/>
          <p:cNvSpPr/>
          <p:nvPr/>
        </p:nvSpPr>
        <p:spPr>
          <a:xfrm>
            <a:off x="5701172" y="5504056"/>
            <a:ext cx="1542656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1763688" y="6080120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+3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3707904" y="6080120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+3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5652120" y="6080120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+3</a:t>
            </a:r>
          </a:p>
        </p:txBody>
      </p:sp>
    </p:spTree>
    <p:extLst>
      <p:ext uri="{BB962C8B-B14F-4D97-AF65-F5344CB8AC3E}">
        <p14:creationId xmlns:p14="http://schemas.microsoft.com/office/powerpoint/2010/main" val="287905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 21"/>
          <p:cNvGrpSpPr/>
          <p:nvPr/>
        </p:nvGrpSpPr>
        <p:grpSpPr>
          <a:xfrm>
            <a:off x="791580" y="2564904"/>
            <a:ext cx="936104" cy="432048"/>
            <a:chOff x="539552" y="2564904"/>
            <a:chExt cx="936104" cy="432048"/>
          </a:xfrm>
        </p:grpSpPr>
        <p:sp>
          <p:nvSpPr>
            <p:cNvPr id="2" name="İkizkenar Üçgen 1"/>
            <p:cNvSpPr/>
            <p:nvPr/>
          </p:nvSpPr>
          <p:spPr>
            <a:xfrm>
              <a:off x="539552" y="2564904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" name="İkizkenar Üçgen 2"/>
            <p:cNvSpPr/>
            <p:nvPr/>
          </p:nvSpPr>
          <p:spPr>
            <a:xfrm>
              <a:off x="1043608" y="2564904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1" name="Grup 20"/>
          <p:cNvGrpSpPr/>
          <p:nvPr/>
        </p:nvGrpSpPr>
        <p:grpSpPr>
          <a:xfrm>
            <a:off x="3561640" y="1556792"/>
            <a:ext cx="1512168" cy="1440160"/>
            <a:chOff x="2627784" y="1556792"/>
            <a:chExt cx="1512168" cy="1440160"/>
          </a:xfrm>
        </p:grpSpPr>
        <p:sp>
          <p:nvSpPr>
            <p:cNvPr id="4" name="İkizkenar Üçgen 3"/>
            <p:cNvSpPr/>
            <p:nvPr/>
          </p:nvSpPr>
          <p:spPr>
            <a:xfrm>
              <a:off x="2627784" y="2564904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İkizkenar Üçgen 4"/>
            <p:cNvSpPr/>
            <p:nvPr/>
          </p:nvSpPr>
          <p:spPr>
            <a:xfrm>
              <a:off x="3167844" y="2564904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İkizkenar Üçgen 5"/>
            <p:cNvSpPr/>
            <p:nvPr/>
          </p:nvSpPr>
          <p:spPr>
            <a:xfrm>
              <a:off x="3707904" y="2564904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İkizkenar Üçgen 6"/>
            <p:cNvSpPr/>
            <p:nvPr/>
          </p:nvSpPr>
          <p:spPr>
            <a:xfrm>
              <a:off x="3406232" y="2060848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İkizkenar Üçgen 7"/>
            <p:cNvSpPr/>
            <p:nvPr/>
          </p:nvSpPr>
          <p:spPr>
            <a:xfrm>
              <a:off x="2906088" y="2060848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İkizkenar Üçgen 8"/>
            <p:cNvSpPr/>
            <p:nvPr/>
          </p:nvSpPr>
          <p:spPr>
            <a:xfrm>
              <a:off x="3164936" y="1556792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0" name="Grup 19"/>
          <p:cNvGrpSpPr/>
          <p:nvPr/>
        </p:nvGrpSpPr>
        <p:grpSpPr>
          <a:xfrm>
            <a:off x="6621320" y="1052736"/>
            <a:ext cx="2016224" cy="1944216"/>
            <a:chOff x="5148064" y="1052736"/>
            <a:chExt cx="2016224" cy="1944216"/>
          </a:xfrm>
        </p:grpSpPr>
        <p:sp>
          <p:nvSpPr>
            <p:cNvPr id="10" name="İkizkenar Üçgen 9"/>
            <p:cNvSpPr/>
            <p:nvPr/>
          </p:nvSpPr>
          <p:spPr>
            <a:xfrm>
              <a:off x="5148064" y="2564904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İkizkenar Üçgen 10"/>
            <p:cNvSpPr/>
            <p:nvPr/>
          </p:nvSpPr>
          <p:spPr>
            <a:xfrm>
              <a:off x="5688124" y="2564904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İkizkenar Üçgen 11"/>
            <p:cNvSpPr/>
            <p:nvPr/>
          </p:nvSpPr>
          <p:spPr>
            <a:xfrm>
              <a:off x="6228184" y="2564904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İkizkenar Üçgen 12"/>
            <p:cNvSpPr/>
            <p:nvPr/>
          </p:nvSpPr>
          <p:spPr>
            <a:xfrm>
              <a:off x="5926512" y="2060848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İkizkenar Üçgen 13"/>
            <p:cNvSpPr/>
            <p:nvPr/>
          </p:nvSpPr>
          <p:spPr>
            <a:xfrm>
              <a:off x="5426368" y="2060848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İkizkenar Üçgen 14"/>
            <p:cNvSpPr/>
            <p:nvPr/>
          </p:nvSpPr>
          <p:spPr>
            <a:xfrm>
              <a:off x="5685216" y="1556792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İkizkenar Üçgen 15"/>
            <p:cNvSpPr/>
            <p:nvPr/>
          </p:nvSpPr>
          <p:spPr>
            <a:xfrm>
              <a:off x="6732240" y="2564904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İkizkenar Üçgen 16"/>
            <p:cNvSpPr/>
            <p:nvPr/>
          </p:nvSpPr>
          <p:spPr>
            <a:xfrm>
              <a:off x="6430568" y="2060848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İkizkenar Üçgen 17"/>
            <p:cNvSpPr/>
            <p:nvPr/>
          </p:nvSpPr>
          <p:spPr>
            <a:xfrm>
              <a:off x="6189272" y="1556792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İkizkenar Üçgen 18"/>
            <p:cNvSpPr/>
            <p:nvPr/>
          </p:nvSpPr>
          <p:spPr>
            <a:xfrm>
              <a:off x="5940152" y="1052736"/>
              <a:ext cx="432048" cy="432048"/>
            </a:xfrm>
            <a:prstGeom prst="triangle">
              <a:avLst/>
            </a:prstGeom>
            <a:solidFill>
              <a:schemeClr val="tx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3" name="Aşağı Ok 22"/>
          <p:cNvSpPr/>
          <p:nvPr/>
        </p:nvSpPr>
        <p:spPr>
          <a:xfrm>
            <a:off x="1197352" y="3311085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şağı Ok 23"/>
          <p:cNvSpPr/>
          <p:nvPr/>
        </p:nvSpPr>
        <p:spPr>
          <a:xfrm>
            <a:off x="4091972" y="3312983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şağı Ok 24"/>
          <p:cNvSpPr/>
          <p:nvPr/>
        </p:nvSpPr>
        <p:spPr>
          <a:xfrm>
            <a:off x="7435772" y="3312983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729300" y="4607227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2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3623920" y="4609125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6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6876256" y="4607227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10</a:t>
            </a:r>
          </a:p>
        </p:txBody>
      </p:sp>
      <p:sp>
        <p:nvSpPr>
          <p:cNvPr id="29" name="Yukarı Bükülü Ok 28"/>
          <p:cNvSpPr/>
          <p:nvPr/>
        </p:nvSpPr>
        <p:spPr>
          <a:xfrm>
            <a:off x="1763688" y="5504056"/>
            <a:ext cx="2448272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Yukarı Bükülü Ok 29"/>
          <p:cNvSpPr/>
          <p:nvPr/>
        </p:nvSpPr>
        <p:spPr>
          <a:xfrm>
            <a:off x="4590066" y="5505954"/>
            <a:ext cx="2448272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Metin kutusu 30"/>
          <p:cNvSpPr txBox="1"/>
          <p:nvPr/>
        </p:nvSpPr>
        <p:spPr>
          <a:xfrm>
            <a:off x="2195736" y="6080120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+4</a:t>
            </a:r>
          </a:p>
        </p:txBody>
      </p:sp>
      <p:sp>
        <p:nvSpPr>
          <p:cNvPr id="32" name="Metin kutusu 31"/>
          <p:cNvSpPr txBox="1"/>
          <p:nvPr/>
        </p:nvSpPr>
        <p:spPr>
          <a:xfrm>
            <a:off x="5220072" y="6080120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+4</a:t>
            </a:r>
          </a:p>
        </p:txBody>
      </p:sp>
    </p:spTree>
    <p:extLst>
      <p:ext uri="{BB962C8B-B14F-4D97-AF65-F5344CB8AC3E}">
        <p14:creationId xmlns:p14="http://schemas.microsoft.com/office/powerpoint/2010/main" val="287905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10" t="56738" r="30665" b="29503"/>
          <a:stretch/>
        </p:blipFill>
        <p:spPr bwMode="auto">
          <a:xfrm>
            <a:off x="323528" y="548680"/>
            <a:ext cx="8568952" cy="154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şağı Ok 2"/>
          <p:cNvSpPr/>
          <p:nvPr/>
        </p:nvSpPr>
        <p:spPr>
          <a:xfrm>
            <a:off x="612015" y="2302973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Aşağı Ok 3"/>
          <p:cNvSpPr/>
          <p:nvPr/>
        </p:nvSpPr>
        <p:spPr>
          <a:xfrm>
            <a:off x="1907704" y="2302973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şağı Ok 4"/>
          <p:cNvSpPr/>
          <p:nvPr/>
        </p:nvSpPr>
        <p:spPr>
          <a:xfrm>
            <a:off x="3491880" y="2302973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şağı Ok 5"/>
          <p:cNvSpPr/>
          <p:nvPr/>
        </p:nvSpPr>
        <p:spPr>
          <a:xfrm>
            <a:off x="5354815" y="2302973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143963" y="3599115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4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403648" y="3599115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7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987824" y="3599115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10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932040" y="3599115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13</a:t>
            </a:r>
          </a:p>
        </p:txBody>
      </p:sp>
      <p:sp>
        <p:nvSpPr>
          <p:cNvPr id="11" name="Yukarı Bükülü Ok 10"/>
          <p:cNvSpPr/>
          <p:nvPr/>
        </p:nvSpPr>
        <p:spPr>
          <a:xfrm>
            <a:off x="1043609" y="4495944"/>
            <a:ext cx="1103076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Yukarı Bükülü Ok 11"/>
          <p:cNvSpPr/>
          <p:nvPr/>
        </p:nvSpPr>
        <p:spPr>
          <a:xfrm>
            <a:off x="2355005" y="4495944"/>
            <a:ext cx="1136875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Yukarı Bükülü Ok 12"/>
          <p:cNvSpPr/>
          <p:nvPr/>
        </p:nvSpPr>
        <p:spPr>
          <a:xfrm>
            <a:off x="3851921" y="4495944"/>
            <a:ext cx="144016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899592" y="5072008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+3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2195736" y="5072008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+3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3779912" y="5072008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+3</a:t>
            </a:r>
          </a:p>
        </p:txBody>
      </p:sp>
      <p:sp>
        <p:nvSpPr>
          <p:cNvPr id="17" name="Aşağı Ok 16"/>
          <p:cNvSpPr/>
          <p:nvPr/>
        </p:nvSpPr>
        <p:spPr>
          <a:xfrm>
            <a:off x="7452320" y="2315549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7029545" y="3611691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16</a:t>
            </a:r>
          </a:p>
        </p:txBody>
      </p:sp>
      <p:sp>
        <p:nvSpPr>
          <p:cNvPr id="19" name="Yukarı Bükülü Ok 18"/>
          <p:cNvSpPr/>
          <p:nvPr/>
        </p:nvSpPr>
        <p:spPr>
          <a:xfrm>
            <a:off x="5940152" y="4495944"/>
            <a:ext cx="144016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5940152" y="5072008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+3</a:t>
            </a:r>
          </a:p>
        </p:txBody>
      </p:sp>
    </p:spTree>
    <p:extLst>
      <p:ext uri="{BB962C8B-B14F-4D97-AF65-F5344CB8AC3E}">
        <p14:creationId xmlns:p14="http://schemas.microsoft.com/office/powerpoint/2010/main" val="296378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 animBg="1"/>
      <p:bldP spid="18" grpId="0"/>
      <p:bldP spid="19" grpId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1" t="46383" r="31382" b="33050"/>
          <a:stretch/>
        </p:blipFill>
        <p:spPr bwMode="auto">
          <a:xfrm>
            <a:off x="323528" y="332656"/>
            <a:ext cx="8496944" cy="2307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şağı Ok 20"/>
          <p:cNvSpPr/>
          <p:nvPr/>
        </p:nvSpPr>
        <p:spPr>
          <a:xfrm>
            <a:off x="828039" y="2784492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şağı Ok 21"/>
          <p:cNvSpPr/>
          <p:nvPr/>
        </p:nvSpPr>
        <p:spPr>
          <a:xfrm>
            <a:off x="2574119" y="2784492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şağı Ok 22"/>
          <p:cNvSpPr/>
          <p:nvPr/>
        </p:nvSpPr>
        <p:spPr>
          <a:xfrm>
            <a:off x="4320199" y="2784492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şağı Ok 23"/>
          <p:cNvSpPr/>
          <p:nvPr/>
        </p:nvSpPr>
        <p:spPr>
          <a:xfrm>
            <a:off x="6066279" y="2784492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>
            <a:off x="359987" y="3933056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20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2081383" y="3933056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18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3802779" y="3933056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16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5524175" y="3933056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14</a:t>
            </a:r>
          </a:p>
        </p:txBody>
      </p:sp>
      <p:sp>
        <p:nvSpPr>
          <p:cNvPr id="29" name="Yukarı Bükülü Ok 28"/>
          <p:cNvSpPr/>
          <p:nvPr/>
        </p:nvSpPr>
        <p:spPr>
          <a:xfrm>
            <a:off x="1294041" y="4926998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Yukarı Bükülü Ok 29"/>
          <p:cNvSpPr/>
          <p:nvPr/>
        </p:nvSpPr>
        <p:spPr>
          <a:xfrm>
            <a:off x="3046814" y="4926998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Yukarı Bükülü Ok 30"/>
          <p:cNvSpPr/>
          <p:nvPr/>
        </p:nvSpPr>
        <p:spPr>
          <a:xfrm>
            <a:off x="4799587" y="4926998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Metin kutusu 31"/>
          <p:cNvSpPr txBox="1"/>
          <p:nvPr/>
        </p:nvSpPr>
        <p:spPr>
          <a:xfrm>
            <a:off x="1115616" y="5553527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-2</a:t>
            </a:r>
          </a:p>
        </p:txBody>
      </p:sp>
      <p:sp>
        <p:nvSpPr>
          <p:cNvPr id="33" name="Metin kutusu 32"/>
          <p:cNvSpPr txBox="1"/>
          <p:nvPr/>
        </p:nvSpPr>
        <p:spPr>
          <a:xfrm>
            <a:off x="2891813" y="5553527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-2</a:t>
            </a:r>
          </a:p>
        </p:txBody>
      </p:sp>
      <p:sp>
        <p:nvSpPr>
          <p:cNvPr id="34" name="Metin kutusu 33"/>
          <p:cNvSpPr txBox="1"/>
          <p:nvPr/>
        </p:nvSpPr>
        <p:spPr>
          <a:xfrm>
            <a:off x="4668010" y="5553527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-2</a:t>
            </a:r>
          </a:p>
        </p:txBody>
      </p:sp>
      <p:sp>
        <p:nvSpPr>
          <p:cNvPr id="35" name="Aşağı Ok 34"/>
          <p:cNvSpPr/>
          <p:nvPr/>
        </p:nvSpPr>
        <p:spPr>
          <a:xfrm>
            <a:off x="7812360" y="2797068"/>
            <a:ext cx="360040" cy="100811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Metin kutusu 35"/>
          <p:cNvSpPr txBox="1"/>
          <p:nvPr/>
        </p:nvSpPr>
        <p:spPr>
          <a:xfrm>
            <a:off x="7245569" y="3945632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>
                <a:ln>
                  <a:solidFill>
                    <a:sysClr val="windowText" lastClr="000000"/>
                  </a:solidFill>
                </a:ln>
                <a:latin typeface="Arial Rounded MT Bold" panose="020F0704030504030204" pitchFamily="34" charset="0"/>
              </a:rPr>
              <a:t>12</a:t>
            </a:r>
          </a:p>
        </p:txBody>
      </p:sp>
      <p:sp>
        <p:nvSpPr>
          <p:cNvPr id="37" name="Yukarı Bükülü Ok 36"/>
          <p:cNvSpPr/>
          <p:nvPr/>
        </p:nvSpPr>
        <p:spPr>
          <a:xfrm>
            <a:off x="6552360" y="4926998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Metin kutusu 37"/>
          <p:cNvSpPr txBox="1"/>
          <p:nvPr/>
        </p:nvSpPr>
        <p:spPr>
          <a:xfrm>
            <a:off x="6444208" y="5553527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-2</a:t>
            </a:r>
          </a:p>
        </p:txBody>
      </p:sp>
    </p:spTree>
    <p:extLst>
      <p:ext uri="{BB962C8B-B14F-4D97-AF65-F5344CB8AC3E}">
        <p14:creationId xmlns:p14="http://schemas.microsoft.com/office/powerpoint/2010/main" val="296378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 animBg="1"/>
      <p:bldP spid="36" grpId="0"/>
      <p:bldP spid="37" grpId="0" animBg="1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52688" y="1405160"/>
            <a:ext cx="1411000" cy="523220"/>
          </a:xfrm>
          <a:prstGeom prst="flowChartInputOutpu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235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109594" y="1405160"/>
            <a:ext cx="1411000" cy="523220"/>
          </a:xfrm>
          <a:prstGeom prst="flowChartInputOutpu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230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866500" y="1405160"/>
            <a:ext cx="1411000" cy="523220"/>
          </a:xfrm>
          <a:prstGeom prst="flowChartInputOutpu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225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623406" y="1405160"/>
            <a:ext cx="1411000" cy="523220"/>
          </a:xfrm>
          <a:prstGeom prst="flowChartInputOutpu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220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380312" y="1405160"/>
            <a:ext cx="1411000" cy="523220"/>
          </a:xfrm>
          <a:prstGeom prst="flowChartInputOutput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215</a:t>
            </a:r>
          </a:p>
        </p:txBody>
      </p:sp>
      <p:sp>
        <p:nvSpPr>
          <p:cNvPr id="17" name="Yukarı Bükülü Ok 16"/>
          <p:cNvSpPr/>
          <p:nvPr/>
        </p:nvSpPr>
        <p:spPr>
          <a:xfrm>
            <a:off x="1331644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Yukarı Bükülü Ok 17"/>
          <p:cNvSpPr/>
          <p:nvPr/>
        </p:nvSpPr>
        <p:spPr>
          <a:xfrm>
            <a:off x="3084417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Yukarı Bükülü Ok 18"/>
          <p:cNvSpPr/>
          <p:nvPr/>
        </p:nvSpPr>
        <p:spPr>
          <a:xfrm>
            <a:off x="4837190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1153219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-5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2929416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-5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4705613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-5</a:t>
            </a:r>
          </a:p>
        </p:txBody>
      </p:sp>
      <p:sp>
        <p:nvSpPr>
          <p:cNvPr id="25" name="Yukarı Bükülü Ok 24"/>
          <p:cNvSpPr/>
          <p:nvPr/>
        </p:nvSpPr>
        <p:spPr>
          <a:xfrm>
            <a:off x="6589963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6481811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-5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179512" y="4377298"/>
            <a:ext cx="8712968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 Rounded MT Bold" panose="020F0704030504030204" pitchFamily="34" charset="0"/>
              </a:rPr>
              <a:t>Örüntünün Kuralı: </a:t>
            </a:r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Rounded MT Bold" panose="020F0704030504030204" pitchFamily="34" charset="0"/>
              </a:rPr>
              <a:t>5’er azalıyor.</a:t>
            </a:r>
          </a:p>
        </p:txBody>
      </p:sp>
    </p:spTree>
    <p:extLst>
      <p:ext uri="{BB962C8B-B14F-4D97-AF65-F5344CB8AC3E}">
        <p14:creationId xmlns:p14="http://schemas.microsoft.com/office/powerpoint/2010/main" val="203809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5" grpId="0" animBg="1"/>
      <p:bldP spid="26" grpId="0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52688" y="1405160"/>
            <a:ext cx="1411000" cy="680085"/>
          </a:xfrm>
          <a:prstGeom prst="pentagon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154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109594" y="1405160"/>
            <a:ext cx="1411000" cy="680085"/>
          </a:xfrm>
          <a:prstGeom prst="pentagon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163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866500" y="1405160"/>
            <a:ext cx="1411000" cy="680085"/>
          </a:xfrm>
          <a:prstGeom prst="pentagon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172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623406" y="1405160"/>
            <a:ext cx="1411000" cy="680085"/>
          </a:xfrm>
          <a:prstGeom prst="pentagon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181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380312" y="1405160"/>
            <a:ext cx="1411000" cy="680085"/>
          </a:xfrm>
          <a:prstGeom prst="pentagon">
            <a:avLst/>
          </a:prstGeom>
          <a:solidFill>
            <a:schemeClr val="tx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1">
                    <a:lumMod val="10000"/>
                  </a:schemeClr>
                </a:solidFill>
                <a:latin typeface="Arial Rounded MT Bold" panose="020F0704030504030204" pitchFamily="34" charset="0"/>
              </a:rPr>
              <a:t>190</a:t>
            </a:r>
          </a:p>
        </p:txBody>
      </p:sp>
      <p:sp>
        <p:nvSpPr>
          <p:cNvPr id="17" name="Yukarı Bükülü Ok 16"/>
          <p:cNvSpPr/>
          <p:nvPr/>
        </p:nvSpPr>
        <p:spPr>
          <a:xfrm>
            <a:off x="1331644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Yukarı Bükülü Ok 17"/>
          <p:cNvSpPr/>
          <p:nvPr/>
        </p:nvSpPr>
        <p:spPr>
          <a:xfrm>
            <a:off x="3084417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Yukarı Bükülü Ok 18"/>
          <p:cNvSpPr/>
          <p:nvPr/>
        </p:nvSpPr>
        <p:spPr>
          <a:xfrm>
            <a:off x="4837190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1153219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+9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2929416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+9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4705613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+9</a:t>
            </a:r>
          </a:p>
        </p:txBody>
      </p:sp>
      <p:sp>
        <p:nvSpPr>
          <p:cNvPr id="25" name="Yukarı Bükülü Ok 24"/>
          <p:cNvSpPr/>
          <p:nvPr/>
        </p:nvSpPr>
        <p:spPr>
          <a:xfrm>
            <a:off x="6589963" y="2362925"/>
            <a:ext cx="1260000" cy="576064"/>
          </a:xfrm>
          <a:prstGeom prst="curvedUp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6481811" y="300914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latin typeface="Arial Rounded MT Bold" panose="020F0704030504030204" pitchFamily="34" charset="0"/>
              </a:rPr>
              <a:t>+9</a:t>
            </a:r>
          </a:p>
        </p:txBody>
      </p:sp>
      <p:sp>
        <p:nvSpPr>
          <p:cNvPr id="27" name="Metin kutusu 26"/>
          <p:cNvSpPr txBox="1"/>
          <p:nvPr/>
        </p:nvSpPr>
        <p:spPr>
          <a:xfrm>
            <a:off x="179512" y="4377298"/>
            <a:ext cx="8712968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 Rounded MT Bold" panose="020F0704030504030204" pitchFamily="34" charset="0"/>
              </a:rPr>
              <a:t>Örüntünün Kuralı: </a:t>
            </a:r>
            <a:r>
              <a:rPr lang="tr-TR" sz="40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Rounded MT Bold" panose="020F0704030504030204" pitchFamily="34" charset="0"/>
              </a:rPr>
              <a:t>9’ar artıyor.</a:t>
            </a:r>
          </a:p>
        </p:txBody>
      </p:sp>
    </p:spTree>
    <p:extLst>
      <p:ext uri="{BB962C8B-B14F-4D97-AF65-F5344CB8AC3E}">
        <p14:creationId xmlns:p14="http://schemas.microsoft.com/office/powerpoint/2010/main" val="39703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5" grpId="0" animBg="1"/>
      <p:bldP spid="26" grpId="0"/>
      <p:bldP spid="2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itişiklik">
  <a:themeElements>
    <a:clrScheme name="Özel 9">
      <a:dk1>
        <a:srgbClr val="FFFFCC"/>
      </a:dk1>
      <a:lt1>
        <a:sysClr val="window" lastClr="FFFFFF"/>
      </a:lt1>
      <a:dk2>
        <a:srgbClr val="FFFF66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i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itişiklik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230</TotalTime>
  <Words>231</Words>
  <Application>Microsoft Office PowerPoint</Application>
  <PresentationFormat>Ekran Gösterisi (4:3)</PresentationFormat>
  <Paragraphs>123</Paragraphs>
  <Slides>17</Slides>
  <Notes>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2" baseType="lpstr">
      <vt:lpstr>Arial</vt:lpstr>
      <vt:lpstr>Arial Rounded MT Bold</vt:lpstr>
      <vt:lpstr>Calibri</vt:lpstr>
      <vt:lpstr>Cambria</vt:lpstr>
      <vt:lpstr>Bitişiklik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Nergiz Ece BOZKURT</dc:creator>
  <cp:keywords>https:/www.sorubak.com</cp:keywords>
  <dc:description>https://www.sorubak.com/</dc:description>
  <cp:lastModifiedBy>Serkan Demir_</cp:lastModifiedBy>
  <cp:revision>13</cp:revision>
  <dcterms:created xsi:type="dcterms:W3CDTF">2020-10-06T16:30:53Z</dcterms:created>
  <dcterms:modified xsi:type="dcterms:W3CDTF">2021-10-04T17:21:42Z</dcterms:modified>
</cp:coreProperties>
</file>