
<file path=[Content_Types].xml><?xml version="1.0" encoding="utf-8"?>
<Types xmlns="http://schemas.openxmlformats.org/package/2006/content-types">
  <Default Extension="jpeg" ContentType="image/jpe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7"/>
  </p:notesMasterIdLst>
  <p:sldIdLst>
    <p:sldId id="256" r:id="rId2"/>
    <p:sldId id="257" r:id="rId3"/>
    <p:sldId id="258" r:id="rId4"/>
    <p:sldId id="259" r:id="rId5"/>
    <p:sldId id="260" r:id="rId6"/>
    <p:sldId id="267" r:id="rId7"/>
    <p:sldId id="261" r:id="rId8"/>
    <p:sldId id="262" r:id="rId9"/>
    <p:sldId id="263" r:id="rId10"/>
    <p:sldId id="264" r:id="rId11"/>
    <p:sldId id="269" r:id="rId12"/>
    <p:sldId id="270" r:id="rId13"/>
    <p:sldId id="265" r:id="rId14"/>
    <p:sldId id="266" r:id="rId15"/>
    <p:sldId id="268"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68" autoAdjust="0"/>
    <p:restoredTop sz="97312" autoAdjust="0"/>
  </p:normalViewPr>
  <p:slideViewPr>
    <p:cSldViewPr>
      <p:cViewPr varScale="1">
        <p:scale>
          <a:sx n="68" d="100"/>
          <a:sy n="68" d="100"/>
        </p:scale>
        <p:origin x="135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C1B94F-E968-42F5-9453-48122B125F87}" type="datetimeFigureOut">
              <a:rPr lang="tr-TR" smtClean="0"/>
              <a:pPr/>
              <a:t>10.10.2021</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F754CB-5584-421C-8908-AF3E35AF9AB4}" type="slidenum">
              <a:rPr lang="tr-TR" smtClean="0"/>
              <a:pPr/>
              <a:t>‹#›</a:t>
            </a:fld>
            <a:endParaRPr lang="tr-TR"/>
          </a:p>
        </p:txBody>
      </p:sp>
    </p:spTree>
    <p:extLst>
      <p:ext uri="{BB962C8B-B14F-4D97-AF65-F5344CB8AC3E}">
        <p14:creationId xmlns:p14="http://schemas.microsoft.com/office/powerpoint/2010/main" val="4074263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43CF4C56-B56D-45E8-BE13-6CC04A7512DE}" type="datetimeFigureOut">
              <a:rPr lang="tr-TR" smtClean="0"/>
              <a:pPr/>
              <a:t>10.10.2021</a:t>
            </a:fld>
            <a:endParaRPr lang="tr-TR"/>
          </a:p>
        </p:txBody>
      </p:sp>
      <p:sp>
        <p:nvSpPr>
          <p:cNvPr id="16" name="15 Slayt Numarası Yer Tutucusu"/>
          <p:cNvSpPr>
            <a:spLocks noGrp="1"/>
          </p:cNvSpPr>
          <p:nvPr>
            <p:ph type="sldNum" sz="quarter" idx="11"/>
          </p:nvPr>
        </p:nvSpPr>
        <p:spPr/>
        <p:txBody>
          <a:bodyPr/>
          <a:lstStyle/>
          <a:p>
            <a:fld id="{12A05CE0-1E2E-4367-995A-2D32907FBABE}"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43CF4C56-B56D-45E8-BE13-6CC04A7512DE}" type="datetimeFigureOut">
              <a:rPr lang="tr-TR" smtClean="0"/>
              <a:pPr/>
              <a:t>10.10.2021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2A05CE0-1E2E-4367-995A-2D32907FBAB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43CF4C56-B56D-45E8-BE13-6CC04A7512DE}" type="datetimeFigureOut">
              <a:rPr lang="tr-TR" smtClean="0"/>
              <a:pPr/>
              <a:t>10.10.2021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2A05CE0-1E2E-4367-995A-2D32907FBAB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4" name="13 Veri Yer Tutucusu"/>
          <p:cNvSpPr>
            <a:spLocks noGrp="1"/>
          </p:cNvSpPr>
          <p:nvPr>
            <p:ph type="dt" sz="half" idx="14"/>
          </p:nvPr>
        </p:nvSpPr>
        <p:spPr/>
        <p:txBody>
          <a:bodyPr/>
          <a:lstStyle/>
          <a:p>
            <a:fld id="{43CF4C56-B56D-45E8-BE13-6CC04A7512DE}" type="datetimeFigureOut">
              <a:rPr lang="tr-TR" smtClean="0"/>
              <a:pPr/>
              <a:t>10.10.2021</a:t>
            </a:fld>
            <a:endParaRPr lang="tr-TR"/>
          </a:p>
        </p:txBody>
      </p:sp>
      <p:sp>
        <p:nvSpPr>
          <p:cNvPr id="15" name="14 Slayt Numarası Yer Tutucusu"/>
          <p:cNvSpPr>
            <a:spLocks noGrp="1"/>
          </p:cNvSpPr>
          <p:nvPr>
            <p:ph type="sldNum" sz="quarter" idx="15"/>
          </p:nvPr>
        </p:nvSpPr>
        <p:spPr/>
        <p:txBody>
          <a:bodyPr/>
          <a:lstStyle>
            <a:lvl1pPr algn="ctr">
              <a:defRPr/>
            </a:lvl1pPr>
          </a:lstStyle>
          <a:p>
            <a:fld id="{12A05CE0-1E2E-4367-995A-2D32907FBABE}"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43CF4C56-B56D-45E8-BE13-6CC04A7512DE}" type="datetimeFigureOut">
              <a:rPr lang="tr-TR" smtClean="0"/>
              <a:pPr/>
              <a:t>10.10.2021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2A05CE0-1E2E-4367-995A-2D32907FBABE}"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43CF4C56-B56D-45E8-BE13-6CC04A7512DE}" type="datetimeFigureOut">
              <a:rPr lang="tr-TR" smtClean="0"/>
              <a:pPr/>
              <a:t>10.10.2021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2A05CE0-1E2E-4367-995A-2D32907FBABE}" type="slidenum">
              <a:rPr lang="tr-TR" smtClean="0"/>
              <a:pPr/>
              <a:t>‹#›</a:t>
            </a:fld>
            <a:endParaRPr lang="tr-TR"/>
          </a:p>
        </p:txBody>
      </p:sp>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12A05CE0-1E2E-4367-995A-2D32907FBABE}"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43CF4C56-B56D-45E8-BE13-6CC04A7512DE}" type="datetimeFigureOut">
              <a:rPr lang="tr-TR" smtClean="0"/>
              <a:pPr/>
              <a:t>10.10.2021</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43CF4C56-B56D-45E8-BE13-6CC04A7512DE}" type="datetimeFigureOut">
              <a:rPr lang="tr-TR" smtClean="0"/>
              <a:pPr/>
              <a:t>10.10.2021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12A05CE0-1E2E-4367-995A-2D32907FBABE}" type="slidenum">
              <a:rPr lang="tr-TR" smtClean="0"/>
              <a:pPr/>
              <a:t>‹#›</a:t>
            </a:fld>
            <a:endParaRPr lang="tr-TR"/>
          </a:p>
        </p:txBody>
      </p:sp>
      <p:sp>
        <p:nvSpPr>
          <p:cNvPr id="2" name="1 Başlık"/>
          <p:cNvSpPr>
            <a:spLocks noGrp="1"/>
          </p:cNvSpPr>
          <p:nvPr>
            <p:ph type="title"/>
          </p:nvPr>
        </p:nvSpPr>
        <p:spPr/>
        <p:txBody>
          <a:bodyPr/>
          <a:lstStyle/>
          <a:p>
            <a:r>
              <a:rPr kumimoji="0" lang="tr-TR"/>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3CF4C56-B56D-45E8-BE13-6CC04A7512DE}" type="datetimeFigureOut">
              <a:rPr lang="tr-TR" smtClean="0"/>
              <a:pPr/>
              <a:t>10.10.2021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12A05CE0-1E2E-4367-995A-2D32907FBAB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a:t>Asıl başlık stili için tıklatın</a:t>
            </a:r>
            <a:endParaRPr kumimoji="0" lang="en-US"/>
          </a:p>
        </p:txBody>
      </p:sp>
      <p:sp>
        <p:nvSpPr>
          <p:cNvPr id="8" name="7 Veri Yer Tutucusu"/>
          <p:cNvSpPr>
            <a:spLocks noGrp="1"/>
          </p:cNvSpPr>
          <p:nvPr>
            <p:ph type="dt" sz="half" idx="14"/>
          </p:nvPr>
        </p:nvSpPr>
        <p:spPr/>
        <p:txBody>
          <a:bodyPr/>
          <a:lstStyle/>
          <a:p>
            <a:fld id="{43CF4C56-B56D-45E8-BE13-6CC04A7512DE}" type="datetimeFigureOut">
              <a:rPr lang="tr-TR" smtClean="0"/>
              <a:pPr/>
              <a:t>10.10.2021</a:t>
            </a:fld>
            <a:endParaRPr lang="tr-TR"/>
          </a:p>
        </p:txBody>
      </p:sp>
      <p:sp>
        <p:nvSpPr>
          <p:cNvPr id="9" name="8 Slayt Numarası Yer Tutucusu"/>
          <p:cNvSpPr>
            <a:spLocks noGrp="1"/>
          </p:cNvSpPr>
          <p:nvPr>
            <p:ph type="sldNum" sz="quarter" idx="15"/>
          </p:nvPr>
        </p:nvSpPr>
        <p:spPr/>
        <p:txBody>
          <a:bodyPr/>
          <a:lstStyle/>
          <a:p>
            <a:fld id="{12A05CE0-1E2E-4367-995A-2D32907FBABE}"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
        <p:nvSpPr>
          <p:cNvPr id="8" name="7 Veri Yer Tutucusu"/>
          <p:cNvSpPr>
            <a:spLocks noGrp="1"/>
          </p:cNvSpPr>
          <p:nvPr>
            <p:ph type="dt" sz="half" idx="10"/>
          </p:nvPr>
        </p:nvSpPr>
        <p:spPr/>
        <p:txBody>
          <a:bodyPr/>
          <a:lstStyle/>
          <a:p>
            <a:fld id="{43CF4C56-B56D-45E8-BE13-6CC04A7512DE}" type="datetimeFigureOut">
              <a:rPr lang="tr-TR" smtClean="0"/>
              <a:pPr/>
              <a:t>10.10.2021</a:t>
            </a:fld>
            <a:endParaRPr lang="tr-TR"/>
          </a:p>
        </p:txBody>
      </p:sp>
      <p:sp>
        <p:nvSpPr>
          <p:cNvPr id="9" name="8 Slayt Numarası Yer Tutucusu"/>
          <p:cNvSpPr>
            <a:spLocks noGrp="1"/>
          </p:cNvSpPr>
          <p:nvPr>
            <p:ph type="sldNum" sz="quarter" idx="11"/>
          </p:nvPr>
        </p:nvSpPr>
        <p:spPr/>
        <p:txBody>
          <a:bodyPr/>
          <a:lstStyle/>
          <a:p>
            <a:fld id="{12A05CE0-1E2E-4367-995A-2D32907FBABE}"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43CF4C56-B56D-45E8-BE13-6CC04A7512DE}" type="datetimeFigureOut">
              <a:rPr lang="tr-TR" smtClean="0"/>
              <a:pPr/>
              <a:t>10.10.2021</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2A05CE0-1E2E-4367-995A-2D32907FBABE}"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371600" y="4077072"/>
            <a:ext cx="5648672" cy="1561728"/>
          </a:xfrm>
        </p:spPr>
        <p:txBody>
          <a:bodyPr>
            <a:normAutofit/>
          </a:bodyPr>
          <a:lstStyle/>
          <a:p>
            <a:r>
              <a:rPr lang="tr-TR" dirty="0">
                <a:solidFill>
                  <a:schemeClr val="tx1">
                    <a:lumMod val="95000"/>
                    <a:lumOff val="5000"/>
                  </a:schemeClr>
                </a:solidFill>
              </a:rPr>
              <a:t>Nasreddin Hocanın </a:t>
            </a:r>
          </a:p>
          <a:p>
            <a:r>
              <a:rPr lang="tr-TR" dirty="0">
                <a:solidFill>
                  <a:schemeClr val="tx1">
                    <a:lumMod val="95000"/>
                    <a:lumOff val="5000"/>
                  </a:schemeClr>
                </a:solidFill>
              </a:rPr>
              <a:t>Hayatı</a:t>
            </a:r>
          </a:p>
        </p:txBody>
      </p:sp>
      <p:sp>
        <p:nvSpPr>
          <p:cNvPr id="2" name="1 Başlık"/>
          <p:cNvSpPr>
            <a:spLocks noGrp="1"/>
          </p:cNvSpPr>
          <p:nvPr>
            <p:ph type="ctrTitle"/>
          </p:nvPr>
        </p:nvSpPr>
        <p:spPr/>
        <p:txBody>
          <a:bodyPr>
            <a:normAutofit/>
          </a:bodyPr>
          <a:lstStyle/>
          <a:p>
            <a:r>
              <a:rPr lang="tr-TR" sz="6000" dirty="0">
                <a:latin typeface="Berlin Sans FB" pitchFamily="34" charset="0"/>
              </a:rPr>
              <a:t>NASREDDİN HOCA</a:t>
            </a:r>
            <a:endParaRPr lang="tr-TR" sz="5400" dirty="0">
              <a:latin typeface="Berlin Sans FB" pitchFamily="34" charset="0"/>
            </a:endParaRPr>
          </a:p>
        </p:txBody>
      </p:sp>
      <p:sp>
        <p:nvSpPr>
          <p:cNvPr id="15361" name="Rectangle 1"/>
          <p:cNvSpPr>
            <a:spLocks noChangeArrowheads="1"/>
          </p:cNvSpPr>
          <p:nvPr/>
        </p:nvSpPr>
        <p:spPr bwMode="auto">
          <a:xfrm>
            <a:off x="0" y="43934"/>
            <a:ext cx="2877775"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chemeClr val="tx1"/>
                </a:solidFill>
                <a:effectLst/>
                <a:latin typeface="Arial" pitchFamily="34" charset="0"/>
                <a:cs typeface="Arial" pitchFamily="34" charset="0"/>
                <a:hlinkClick r:id="rId3"/>
              </a:rPr>
              <a:t>https://www.sorubak.com/</a:t>
            </a:r>
            <a:r>
              <a:rPr kumimoji="0" lang="tr-TR" sz="1800" b="0" i="0" u="none" strike="noStrike" cap="none" normalizeH="0" baseline="0">
                <a:ln>
                  <a:noFill/>
                </a:ln>
                <a:solidFill>
                  <a:schemeClr val="tx1"/>
                </a:solidFill>
                <a:effectLst/>
                <a:latin typeface="Arial" pitchFamily="34" charset="0"/>
                <a:cs typeface="Arial" pitchFamily="34" charset="0"/>
              </a:rPr>
              <a:t> </a:t>
            </a: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transition spd="slow">
    <p:newsflash/>
    <p:sndAc>
      <p:stSnd>
        <p:snd r:embed="rId2" name="camera.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772816"/>
            <a:ext cx="5616624" cy="5445224"/>
          </a:xfrm>
        </p:spPr>
        <p:txBody>
          <a:bodyPr>
            <a:normAutofit fontScale="90000"/>
          </a:bodyPr>
          <a:lstStyle/>
          <a:p>
            <a:r>
              <a:rPr lang="tr-TR" b="1" dirty="0">
                <a:solidFill>
                  <a:srgbClr val="C00000"/>
                </a:solidFill>
              </a:rPr>
              <a:t>Cimri</a:t>
            </a:r>
            <a:br>
              <a:rPr lang="tr-TR" b="1" dirty="0"/>
            </a:br>
            <a:r>
              <a:rPr lang="tr-TR" dirty="0">
                <a:solidFill>
                  <a:schemeClr val="bg1">
                    <a:lumMod val="95000"/>
                    <a:lumOff val="5000"/>
                  </a:schemeClr>
                </a:solidFill>
              </a:rPr>
              <a:t>Cimrinin biri çaya düşmüş. “Elini ver, elini ver” diye bağırmışlar. Ama adam elini uzatmamış.Tam boğuluyormuş ki ! Hoca seslenmiş:</a:t>
            </a:r>
            <a:br>
              <a:rPr lang="tr-TR" dirty="0">
                <a:solidFill>
                  <a:schemeClr val="bg1">
                    <a:lumMod val="95000"/>
                    <a:lumOff val="5000"/>
                  </a:schemeClr>
                </a:solidFill>
              </a:rPr>
            </a:br>
            <a:r>
              <a:rPr lang="tr-TR" dirty="0">
                <a:solidFill>
                  <a:schemeClr val="bg1">
                    <a:lumMod val="95000"/>
                    <a:lumOff val="5000"/>
                  </a:schemeClr>
                </a:solidFill>
              </a:rPr>
              <a:t>- “Yahu! o vermeyi bilmez.’Elimi al’ diye bağırsanıza.”</a:t>
            </a:r>
            <a:br>
              <a:rPr lang="tr-TR" dirty="0"/>
            </a:br>
            <a:br>
              <a:rPr lang="tr-TR" dirty="0"/>
            </a:br>
            <a:endParaRPr lang="tr-TR" dirty="0"/>
          </a:p>
        </p:txBody>
      </p:sp>
      <p:pic>
        <p:nvPicPr>
          <p:cNvPr id="3075" name="Picture 3" descr="C:\Users\ahmetarslan\Desktop\şlkjşlkhj.jpg"/>
          <p:cNvPicPr>
            <a:picLocks noChangeAspect="1" noChangeArrowheads="1"/>
          </p:cNvPicPr>
          <p:nvPr/>
        </p:nvPicPr>
        <p:blipFill>
          <a:blip r:embed="rId2" cstate="print"/>
          <a:srcRect/>
          <a:stretch>
            <a:fillRect/>
          </a:stretch>
        </p:blipFill>
        <p:spPr bwMode="auto">
          <a:xfrm>
            <a:off x="5724128" y="1412776"/>
            <a:ext cx="3029594" cy="4360068"/>
          </a:xfrm>
          <a:prstGeom prst="rect">
            <a:avLst/>
          </a:prstGeom>
          <a:noFill/>
        </p:spPr>
      </p:pic>
    </p:spTree>
  </p:cSld>
  <p:clrMapOvr>
    <a:masterClrMapping/>
  </p:clrMapOvr>
  <p:transition spd="slow">
    <p:strips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635896" y="1025352"/>
            <a:ext cx="5061248" cy="5832648"/>
          </a:xfrm>
        </p:spPr>
        <p:txBody>
          <a:bodyPr>
            <a:normAutofit fontScale="90000"/>
          </a:bodyPr>
          <a:lstStyle/>
          <a:p>
            <a:r>
              <a:rPr lang="tr-TR" b="1" dirty="0">
                <a:solidFill>
                  <a:srgbClr val="C00000"/>
                </a:solidFill>
              </a:rPr>
              <a:t>S</a:t>
            </a:r>
            <a:r>
              <a:rPr lang="tr-TR" sz="3100" b="1" dirty="0">
                <a:solidFill>
                  <a:srgbClr val="C00000"/>
                </a:solidFill>
              </a:rPr>
              <a:t>öyle Bari</a:t>
            </a:r>
            <a:br>
              <a:rPr lang="tr-TR" sz="3100" dirty="0">
                <a:solidFill>
                  <a:schemeClr val="bg1">
                    <a:lumMod val="95000"/>
                    <a:lumOff val="5000"/>
                  </a:schemeClr>
                </a:solidFill>
              </a:rPr>
            </a:br>
            <a:r>
              <a:rPr lang="tr-TR" sz="3100" dirty="0">
                <a:solidFill>
                  <a:schemeClr val="bg1">
                    <a:lumMod val="95000"/>
                    <a:lumOff val="5000"/>
                  </a:schemeClr>
                </a:solidFill>
              </a:rPr>
              <a:t>Hoca ormana gitmiş.Oturmuş bir dalın üstüne, başlamış kesmeye.Aşağıdan geçen bir yolcu Hoca'ya seslenmiş:- Be adam! İnsan oturduğu dalı keser mi ? Şimdi düşeceksin.Hoca adama aldırmamış; işine devam etmiş.Az sonra dal kırılmış.Hoca, cumburlop düşmüş.Düştüğü yerden perişan seslenmiş:</a:t>
            </a:r>
            <a:br>
              <a:rPr lang="tr-TR" sz="3100" dirty="0">
                <a:solidFill>
                  <a:schemeClr val="bg1">
                    <a:lumMod val="95000"/>
                    <a:lumOff val="5000"/>
                  </a:schemeClr>
                </a:solidFill>
              </a:rPr>
            </a:br>
            <a:r>
              <a:rPr lang="tr-TR" sz="3100" dirty="0">
                <a:solidFill>
                  <a:schemeClr val="bg1">
                    <a:lumMod val="95000"/>
                    <a:lumOff val="5000"/>
                  </a:schemeClr>
                </a:solidFill>
              </a:rPr>
              <a:t>-Düşeceğimi bildin ne zaman öleceğimi de söyle bari.</a:t>
            </a:r>
            <a:br>
              <a:rPr lang="tr-TR" dirty="0"/>
            </a:br>
            <a:endParaRPr lang="tr-TR" dirty="0"/>
          </a:p>
        </p:txBody>
      </p:sp>
      <p:pic>
        <p:nvPicPr>
          <p:cNvPr id="1026" name="Picture 2" descr="C:\Users\ahmetarslan\Desktop\cbfdgvbcndgfngfhj.jpg"/>
          <p:cNvPicPr>
            <a:picLocks noChangeAspect="1" noChangeArrowheads="1"/>
          </p:cNvPicPr>
          <p:nvPr/>
        </p:nvPicPr>
        <p:blipFill>
          <a:blip r:embed="rId2" cstate="print"/>
          <a:srcRect/>
          <a:stretch>
            <a:fillRect/>
          </a:stretch>
        </p:blipFill>
        <p:spPr bwMode="auto">
          <a:xfrm>
            <a:off x="467544" y="1268760"/>
            <a:ext cx="3096344" cy="4831655"/>
          </a:xfrm>
          <a:prstGeom prst="rect">
            <a:avLst/>
          </a:prstGeom>
          <a:noFill/>
        </p:spPr>
      </p:pic>
    </p:spTree>
  </p:cSld>
  <p:clrMapOvr>
    <a:masterClrMapping/>
  </p:clrMapOvr>
  <p:transition spd="slow">
    <p:randomBa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3717032"/>
            <a:ext cx="8625136" cy="2708920"/>
          </a:xfrm>
        </p:spPr>
        <p:txBody>
          <a:bodyPr>
            <a:normAutofit fontScale="90000"/>
          </a:bodyPr>
          <a:lstStyle/>
          <a:p>
            <a:r>
              <a:rPr lang="tr-TR" sz="2700" b="1" dirty="0">
                <a:solidFill>
                  <a:schemeClr val="bg1">
                    <a:lumMod val="95000"/>
                    <a:lumOff val="5000"/>
                  </a:schemeClr>
                </a:solidFill>
              </a:rPr>
              <a:t>BENİM YERİME SENİ GÖTÜRÜR              </a:t>
            </a:r>
            <a:r>
              <a:rPr lang="tr-TR" sz="2700" dirty="0">
                <a:solidFill>
                  <a:schemeClr val="bg1">
                    <a:lumMod val="95000"/>
                    <a:lumOff val="5000"/>
                  </a:schemeClr>
                </a:solidFill>
              </a:rPr>
              <a:t>  </a:t>
            </a:r>
            <a:br>
              <a:rPr lang="tr-TR" sz="2700" dirty="0">
                <a:solidFill>
                  <a:schemeClr val="bg1">
                    <a:lumMod val="95000"/>
                    <a:lumOff val="5000"/>
                  </a:schemeClr>
                </a:solidFill>
              </a:rPr>
            </a:br>
            <a:r>
              <a:rPr lang="tr-TR" sz="2700" dirty="0">
                <a:solidFill>
                  <a:schemeClr val="bg1">
                    <a:lumMod val="95000"/>
                    <a:lumOff val="5000"/>
                  </a:schemeClr>
                </a:solidFill>
              </a:rPr>
              <a:t>Hoca </a:t>
            </a:r>
            <a:r>
              <a:rPr lang="tr-TR" sz="2700" dirty="0" err="1">
                <a:solidFill>
                  <a:schemeClr val="bg1">
                    <a:lumMod val="95000"/>
                    <a:lumOff val="5000"/>
                  </a:schemeClr>
                </a:solidFill>
              </a:rPr>
              <a:t>Nasreddin</a:t>
            </a:r>
            <a:r>
              <a:rPr lang="tr-TR" sz="2700" dirty="0">
                <a:solidFill>
                  <a:schemeClr val="bg1">
                    <a:lumMod val="95000"/>
                    <a:lumOff val="5000"/>
                  </a:schemeClr>
                </a:solidFill>
              </a:rPr>
              <a:t> ölüm döşeğindeymiş. Karısını çağırmış.  </a:t>
            </a:r>
            <a:br>
              <a:rPr lang="tr-TR" sz="2700" dirty="0">
                <a:solidFill>
                  <a:schemeClr val="bg1">
                    <a:lumMod val="95000"/>
                    <a:lumOff val="5000"/>
                  </a:schemeClr>
                </a:solidFill>
              </a:rPr>
            </a:br>
            <a:r>
              <a:rPr lang="tr-TR" sz="2700" b="1" dirty="0">
                <a:solidFill>
                  <a:schemeClr val="bg1">
                    <a:lumMod val="95000"/>
                    <a:lumOff val="5000"/>
                  </a:schemeClr>
                </a:solidFill>
              </a:rPr>
              <a:t>-Hanim en güzel elbiselerini giy, iyice kokular sürün, tak takıştır yanıma gel otur.</a:t>
            </a:r>
            <a:r>
              <a:rPr lang="tr-TR" sz="2700" dirty="0">
                <a:solidFill>
                  <a:schemeClr val="bg1">
                    <a:lumMod val="95000"/>
                    <a:lumOff val="5000"/>
                  </a:schemeClr>
                </a:solidFill>
              </a:rPr>
              <a:t>  </a:t>
            </a:r>
            <a:br>
              <a:rPr lang="tr-TR" sz="2700" dirty="0">
                <a:solidFill>
                  <a:schemeClr val="bg1">
                    <a:lumMod val="95000"/>
                    <a:lumOff val="5000"/>
                  </a:schemeClr>
                </a:solidFill>
              </a:rPr>
            </a:br>
            <a:r>
              <a:rPr lang="tr-TR" sz="2700" b="1" dirty="0">
                <a:solidFill>
                  <a:schemeClr val="bg1">
                    <a:lumMod val="95000"/>
                    <a:lumOff val="5000"/>
                  </a:schemeClr>
                </a:solidFill>
              </a:rPr>
              <a:t>-Ayol hoca delirdin mi sen. Bu durumdayken ben nasıl süslenirim?</a:t>
            </a:r>
            <a:r>
              <a:rPr lang="tr-TR" sz="2700" dirty="0">
                <a:solidFill>
                  <a:schemeClr val="bg1">
                    <a:lumMod val="95000"/>
                    <a:lumOff val="5000"/>
                  </a:schemeClr>
                </a:solidFill>
              </a:rPr>
              <a:t>  </a:t>
            </a:r>
            <a:br>
              <a:rPr lang="tr-TR" sz="2700" dirty="0">
                <a:solidFill>
                  <a:schemeClr val="bg1">
                    <a:lumMod val="95000"/>
                    <a:lumOff val="5000"/>
                  </a:schemeClr>
                </a:solidFill>
              </a:rPr>
            </a:br>
            <a:r>
              <a:rPr lang="tr-TR" sz="2700" b="1" dirty="0">
                <a:solidFill>
                  <a:schemeClr val="bg1">
                    <a:lumMod val="95000"/>
                    <a:lumOff val="5000"/>
                  </a:schemeClr>
                </a:solidFill>
              </a:rPr>
              <a:t>-İyi ya </a:t>
            </a:r>
            <a:r>
              <a:rPr lang="tr-TR" sz="2700" b="1" dirty="0" err="1">
                <a:solidFill>
                  <a:schemeClr val="bg1">
                    <a:lumMod val="95000"/>
                    <a:lumOff val="5000"/>
                  </a:schemeClr>
                </a:solidFill>
              </a:rPr>
              <a:t>azrail</a:t>
            </a:r>
            <a:r>
              <a:rPr lang="tr-TR" sz="2700" b="1" dirty="0">
                <a:solidFill>
                  <a:schemeClr val="bg1">
                    <a:lumMod val="95000"/>
                    <a:lumOff val="5000"/>
                  </a:schemeClr>
                </a:solidFill>
              </a:rPr>
              <a:t> gelince belki beğenip benim yerime seni götürür.</a:t>
            </a:r>
            <a:r>
              <a:rPr lang="tr-TR" sz="2700" dirty="0">
                <a:solidFill>
                  <a:schemeClr val="bg1">
                    <a:lumMod val="95000"/>
                    <a:lumOff val="5000"/>
                  </a:schemeClr>
                </a:solidFill>
              </a:rPr>
              <a:t>   </a:t>
            </a:r>
            <a:br>
              <a:rPr lang="tr-TR" sz="2700" dirty="0">
                <a:solidFill>
                  <a:schemeClr val="bg1">
                    <a:lumMod val="95000"/>
                    <a:lumOff val="5000"/>
                  </a:schemeClr>
                </a:solidFill>
              </a:rPr>
            </a:br>
            <a:r>
              <a:rPr lang="tr-TR" sz="2700" dirty="0">
                <a:solidFill>
                  <a:schemeClr val="bg1">
                    <a:lumMod val="95000"/>
                    <a:lumOff val="5000"/>
                  </a:schemeClr>
                </a:solidFill>
              </a:rPr>
              <a:t>  </a:t>
            </a:r>
            <a:br>
              <a:rPr lang="tr-TR" sz="2700" dirty="0">
                <a:solidFill>
                  <a:schemeClr val="bg1">
                    <a:lumMod val="95000"/>
                    <a:lumOff val="5000"/>
                  </a:schemeClr>
                </a:solidFill>
              </a:rPr>
            </a:br>
            <a:r>
              <a:rPr lang="tr-TR" sz="2700" b="1" dirty="0">
                <a:solidFill>
                  <a:schemeClr val="bg1">
                    <a:lumMod val="95000"/>
                    <a:lumOff val="5000"/>
                  </a:schemeClr>
                </a:solidFill>
              </a:rPr>
              <a:t>BEN UYUYORUM                                </a:t>
            </a:r>
            <a:r>
              <a:rPr lang="tr-TR" sz="2700" dirty="0">
                <a:solidFill>
                  <a:schemeClr val="bg1">
                    <a:lumMod val="95000"/>
                    <a:lumOff val="5000"/>
                  </a:schemeClr>
                </a:solidFill>
              </a:rPr>
              <a:t>   </a:t>
            </a:r>
            <a:br>
              <a:rPr lang="tr-TR" sz="2700" dirty="0">
                <a:solidFill>
                  <a:schemeClr val="bg1">
                    <a:lumMod val="95000"/>
                    <a:lumOff val="5000"/>
                  </a:schemeClr>
                </a:solidFill>
              </a:rPr>
            </a:br>
            <a:r>
              <a:rPr lang="tr-TR" sz="2700" dirty="0">
                <a:solidFill>
                  <a:schemeClr val="bg1">
                    <a:lumMod val="95000"/>
                    <a:lumOff val="5000"/>
                  </a:schemeClr>
                </a:solidFill>
              </a:rPr>
              <a:t>Bir gün </a:t>
            </a:r>
            <a:r>
              <a:rPr lang="tr-TR" sz="2700" dirty="0" err="1">
                <a:solidFill>
                  <a:schemeClr val="bg1">
                    <a:lumMod val="95000"/>
                    <a:lumOff val="5000"/>
                  </a:schemeClr>
                </a:solidFill>
              </a:rPr>
              <a:t>Nasreddin</a:t>
            </a:r>
            <a:r>
              <a:rPr lang="tr-TR" sz="2700" dirty="0">
                <a:solidFill>
                  <a:schemeClr val="bg1">
                    <a:lumMod val="95000"/>
                    <a:lumOff val="5000"/>
                  </a:schemeClr>
                </a:solidFill>
              </a:rPr>
              <a:t> Hoca </a:t>
            </a:r>
            <a:r>
              <a:rPr lang="tr-TR" sz="2700" dirty="0" err="1">
                <a:solidFill>
                  <a:schemeClr val="bg1">
                    <a:lumMod val="95000"/>
                    <a:lumOff val="5000"/>
                  </a:schemeClr>
                </a:solidFill>
              </a:rPr>
              <a:t>şehire</a:t>
            </a:r>
            <a:r>
              <a:rPr lang="tr-TR" sz="2700" dirty="0">
                <a:solidFill>
                  <a:schemeClr val="bg1">
                    <a:lumMod val="95000"/>
                    <a:lumOff val="5000"/>
                  </a:schemeClr>
                </a:solidFill>
              </a:rPr>
              <a:t> gelip, bir arkadaşıyla birlikte handa kalmış.Gece yarısı arkadaşı sormuş :   </a:t>
            </a:r>
            <a:br>
              <a:rPr lang="tr-TR" sz="2700" dirty="0">
                <a:solidFill>
                  <a:schemeClr val="bg1">
                    <a:lumMod val="95000"/>
                    <a:lumOff val="5000"/>
                  </a:schemeClr>
                </a:solidFill>
              </a:rPr>
            </a:br>
            <a:r>
              <a:rPr lang="tr-TR" sz="2700" b="1" dirty="0">
                <a:solidFill>
                  <a:schemeClr val="bg1">
                    <a:lumMod val="95000"/>
                    <a:lumOff val="5000"/>
                  </a:schemeClr>
                </a:solidFill>
              </a:rPr>
              <a:t>-Hocam, uyudunuz mu? </a:t>
            </a:r>
            <a:r>
              <a:rPr lang="tr-TR" sz="2700" dirty="0">
                <a:solidFill>
                  <a:schemeClr val="bg1">
                    <a:lumMod val="95000"/>
                    <a:lumOff val="5000"/>
                  </a:schemeClr>
                </a:solidFill>
              </a:rPr>
              <a:t>   </a:t>
            </a:r>
            <a:br>
              <a:rPr lang="tr-TR" sz="2700" dirty="0">
                <a:solidFill>
                  <a:schemeClr val="bg1">
                    <a:lumMod val="95000"/>
                    <a:lumOff val="5000"/>
                  </a:schemeClr>
                </a:solidFill>
              </a:rPr>
            </a:br>
            <a:r>
              <a:rPr lang="tr-TR" sz="2700" b="1" dirty="0">
                <a:solidFill>
                  <a:schemeClr val="bg1">
                    <a:lumMod val="95000"/>
                    <a:lumOff val="5000"/>
                  </a:schemeClr>
                </a:solidFill>
              </a:rPr>
              <a:t>-Buyurun </a:t>
            </a:r>
            <a:r>
              <a:rPr lang="tr-TR" sz="2700" b="1" dirty="0" err="1">
                <a:solidFill>
                  <a:schemeClr val="bg1">
                    <a:lumMod val="95000"/>
                    <a:lumOff val="5000"/>
                  </a:schemeClr>
                </a:solidFill>
              </a:rPr>
              <a:t>birşey</a:t>
            </a:r>
            <a:r>
              <a:rPr lang="tr-TR" sz="2700" b="1" dirty="0">
                <a:solidFill>
                  <a:schemeClr val="bg1">
                    <a:lumMod val="95000"/>
                    <a:lumOff val="5000"/>
                  </a:schemeClr>
                </a:solidFill>
              </a:rPr>
              <a:t> mi var? </a:t>
            </a:r>
            <a:r>
              <a:rPr lang="tr-TR" sz="2700" dirty="0">
                <a:solidFill>
                  <a:schemeClr val="bg1">
                    <a:lumMod val="95000"/>
                    <a:lumOff val="5000"/>
                  </a:schemeClr>
                </a:solidFill>
              </a:rPr>
              <a:t>   </a:t>
            </a:r>
            <a:br>
              <a:rPr lang="tr-TR" sz="2700" dirty="0">
                <a:solidFill>
                  <a:schemeClr val="bg1">
                    <a:lumMod val="95000"/>
                    <a:lumOff val="5000"/>
                  </a:schemeClr>
                </a:solidFill>
              </a:rPr>
            </a:br>
            <a:r>
              <a:rPr lang="tr-TR" sz="2700" b="1" dirty="0">
                <a:solidFill>
                  <a:schemeClr val="bg1">
                    <a:lumMod val="95000"/>
                    <a:lumOff val="5000"/>
                  </a:schemeClr>
                </a:solidFill>
              </a:rPr>
              <a:t>-Biraz borç para isteyeyim demiştim. </a:t>
            </a:r>
            <a:r>
              <a:rPr lang="tr-TR" sz="2700" dirty="0">
                <a:solidFill>
                  <a:schemeClr val="bg1">
                    <a:lumMod val="95000"/>
                    <a:lumOff val="5000"/>
                  </a:schemeClr>
                </a:solidFill>
              </a:rPr>
              <a:t>   </a:t>
            </a:r>
            <a:br>
              <a:rPr lang="tr-TR" sz="2700" dirty="0">
                <a:solidFill>
                  <a:schemeClr val="bg1">
                    <a:lumMod val="95000"/>
                    <a:lumOff val="5000"/>
                  </a:schemeClr>
                </a:solidFill>
              </a:rPr>
            </a:br>
            <a:r>
              <a:rPr lang="tr-TR" sz="2700" dirty="0" err="1">
                <a:solidFill>
                  <a:schemeClr val="bg1">
                    <a:lumMod val="95000"/>
                    <a:lumOff val="5000"/>
                  </a:schemeClr>
                </a:solidFill>
              </a:rPr>
              <a:t>Nasreddin</a:t>
            </a:r>
            <a:r>
              <a:rPr lang="tr-TR" sz="2700" dirty="0">
                <a:solidFill>
                  <a:schemeClr val="bg1">
                    <a:lumMod val="95000"/>
                    <a:lumOff val="5000"/>
                  </a:schemeClr>
                </a:solidFill>
              </a:rPr>
              <a:t> Hoca derhal horlamaya başlayıp :   </a:t>
            </a:r>
            <a:br>
              <a:rPr lang="tr-TR" sz="2700" dirty="0">
                <a:solidFill>
                  <a:schemeClr val="bg1">
                    <a:lumMod val="95000"/>
                    <a:lumOff val="5000"/>
                  </a:schemeClr>
                </a:solidFill>
              </a:rPr>
            </a:br>
            <a:r>
              <a:rPr lang="tr-TR" sz="2700" b="1" dirty="0">
                <a:solidFill>
                  <a:schemeClr val="bg1">
                    <a:lumMod val="95000"/>
                    <a:lumOff val="5000"/>
                  </a:schemeClr>
                </a:solidFill>
              </a:rPr>
              <a:t>-Ben uyuyorum!</a:t>
            </a:r>
            <a:r>
              <a:rPr lang="tr-TR" sz="2700" dirty="0">
                <a:solidFill>
                  <a:schemeClr val="bg1">
                    <a:lumMod val="95000"/>
                    <a:lumOff val="5000"/>
                  </a:schemeClr>
                </a:solidFill>
              </a:rPr>
              <a:t> demiş.</a:t>
            </a:r>
            <a:r>
              <a:rPr lang="tr-TR" dirty="0"/>
              <a:t> </a:t>
            </a:r>
          </a:p>
        </p:txBody>
      </p:sp>
    </p:spTree>
  </p:cSld>
  <p:clrMapOvr>
    <a:masterClrMapping/>
  </p:clrMapOvr>
  <p:transition spd="slow">
    <p:diamon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267744" y="260648"/>
            <a:ext cx="5400600" cy="1219200"/>
          </a:xfrm>
        </p:spPr>
        <p:txBody>
          <a:bodyPr>
            <a:noAutofit/>
          </a:bodyPr>
          <a:lstStyle/>
          <a:p>
            <a:r>
              <a:rPr lang="tr-TR" sz="6000" dirty="0">
                <a:solidFill>
                  <a:srgbClr val="C00000"/>
                </a:solidFill>
              </a:rPr>
              <a:t>YA  TUTARSA.!</a:t>
            </a:r>
          </a:p>
        </p:txBody>
      </p:sp>
      <p:pic>
        <p:nvPicPr>
          <p:cNvPr id="5" name="4 İçerik Yer Tutucusu" descr="123.jpg"/>
          <p:cNvPicPr>
            <a:picLocks noGrp="1" noChangeAspect="1"/>
          </p:cNvPicPr>
          <p:nvPr>
            <p:ph sz="half" idx="1"/>
          </p:nvPr>
        </p:nvPicPr>
        <p:blipFill>
          <a:blip r:embed="rId2" cstate="print"/>
          <a:stretch>
            <a:fillRect/>
          </a:stretch>
        </p:blipFill>
        <p:spPr>
          <a:xfrm>
            <a:off x="1234281" y="2780928"/>
            <a:ext cx="2905671" cy="3096344"/>
          </a:xfrm>
        </p:spPr>
      </p:pic>
      <p:pic>
        <p:nvPicPr>
          <p:cNvPr id="6" name="5 İçerik Yer Tutucusu" descr="mbnkjlbhjk.jpg"/>
          <p:cNvPicPr>
            <a:picLocks noGrp="1" noChangeAspect="1"/>
          </p:cNvPicPr>
          <p:nvPr>
            <p:ph sz="half" idx="2"/>
          </p:nvPr>
        </p:nvPicPr>
        <p:blipFill>
          <a:blip r:embed="rId3" cstate="print"/>
          <a:stretch>
            <a:fillRect/>
          </a:stretch>
        </p:blipFill>
        <p:spPr>
          <a:xfrm>
            <a:off x="5249068" y="2738437"/>
            <a:ext cx="3211363" cy="3138835"/>
          </a:xfrm>
        </p:spPr>
      </p:pic>
      <p:sp>
        <p:nvSpPr>
          <p:cNvPr id="7" name="6 Gülen Yüz"/>
          <p:cNvSpPr/>
          <p:nvPr/>
        </p:nvSpPr>
        <p:spPr>
          <a:xfrm>
            <a:off x="827584" y="1196752"/>
            <a:ext cx="1368152" cy="1008112"/>
          </a:xfrm>
          <a:prstGeom prst="smileyFace">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tr-TR"/>
          </a:p>
        </p:txBody>
      </p:sp>
      <p:sp>
        <p:nvSpPr>
          <p:cNvPr id="8" name="7 7-Noktalı Yıldız"/>
          <p:cNvSpPr/>
          <p:nvPr/>
        </p:nvSpPr>
        <p:spPr>
          <a:xfrm>
            <a:off x="7596336" y="1340768"/>
            <a:ext cx="1224136" cy="1224136"/>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circl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br>
              <a:rPr lang="tr-TR" dirty="0"/>
            </a:br>
            <a:endParaRPr lang="tr-TR" dirty="0"/>
          </a:p>
        </p:txBody>
      </p:sp>
      <p:pic>
        <p:nvPicPr>
          <p:cNvPr id="5" name="4 İçerik Yer Tutucusu" descr="KŞLKİLKPL.jpg"/>
          <p:cNvPicPr>
            <a:picLocks noGrp="1" noChangeAspect="1"/>
          </p:cNvPicPr>
          <p:nvPr>
            <p:ph sz="half" idx="1"/>
          </p:nvPr>
        </p:nvPicPr>
        <p:blipFill>
          <a:blip r:embed="rId2" cstate="print"/>
          <a:stretch>
            <a:fillRect/>
          </a:stretch>
        </p:blipFill>
        <p:spPr>
          <a:xfrm>
            <a:off x="6300192" y="332656"/>
            <a:ext cx="2497460" cy="2722938"/>
          </a:xfrm>
        </p:spPr>
      </p:pic>
      <p:pic>
        <p:nvPicPr>
          <p:cNvPr id="6" name="5 İçerik Yer Tutucusu" descr="GHJKGKJGFHJJJGFYGHV.jpg"/>
          <p:cNvPicPr>
            <a:picLocks noGrp="1" noChangeAspect="1"/>
          </p:cNvPicPr>
          <p:nvPr>
            <p:ph sz="half" idx="2"/>
          </p:nvPr>
        </p:nvPicPr>
        <p:blipFill>
          <a:blip r:embed="rId3" cstate="print"/>
          <a:stretch>
            <a:fillRect/>
          </a:stretch>
        </p:blipFill>
        <p:spPr>
          <a:xfrm>
            <a:off x="179512" y="1"/>
            <a:ext cx="2664296" cy="3284984"/>
          </a:xfrm>
        </p:spPr>
      </p:pic>
      <p:pic>
        <p:nvPicPr>
          <p:cNvPr id="4098" name="Picture 2" descr="C:\Users\ahmetarslan\Desktop\JKHJKJ.jpg"/>
          <p:cNvPicPr>
            <a:picLocks noChangeAspect="1" noChangeArrowheads="1"/>
          </p:cNvPicPr>
          <p:nvPr/>
        </p:nvPicPr>
        <p:blipFill>
          <a:blip r:embed="rId4" cstate="print"/>
          <a:srcRect/>
          <a:stretch>
            <a:fillRect/>
          </a:stretch>
        </p:blipFill>
        <p:spPr bwMode="auto">
          <a:xfrm>
            <a:off x="251520" y="4005064"/>
            <a:ext cx="2628800" cy="2555263"/>
          </a:xfrm>
          <a:prstGeom prst="rect">
            <a:avLst/>
          </a:prstGeom>
          <a:noFill/>
        </p:spPr>
      </p:pic>
      <p:pic>
        <p:nvPicPr>
          <p:cNvPr id="4099" name="Picture 3" descr="C:\Users\ahmetarslan\Desktop\JKHJKGBJLHFHGJMGKJBVHJ.jpg"/>
          <p:cNvPicPr>
            <a:picLocks noChangeAspect="1" noChangeArrowheads="1"/>
          </p:cNvPicPr>
          <p:nvPr/>
        </p:nvPicPr>
        <p:blipFill>
          <a:blip r:embed="rId5" cstate="print"/>
          <a:srcRect/>
          <a:stretch>
            <a:fillRect/>
          </a:stretch>
        </p:blipFill>
        <p:spPr bwMode="auto">
          <a:xfrm>
            <a:off x="3203848" y="2060848"/>
            <a:ext cx="2733675" cy="2857500"/>
          </a:xfrm>
          <a:prstGeom prst="rect">
            <a:avLst/>
          </a:prstGeom>
          <a:noFill/>
        </p:spPr>
      </p:pic>
      <p:pic>
        <p:nvPicPr>
          <p:cNvPr id="4100" name="Picture 4" descr="C:\Users\ahmetarslan\Desktop\HEY.jpg"/>
          <p:cNvPicPr>
            <a:picLocks noChangeAspect="1" noChangeArrowheads="1"/>
          </p:cNvPicPr>
          <p:nvPr/>
        </p:nvPicPr>
        <p:blipFill>
          <a:blip r:embed="rId6" cstate="print"/>
          <a:srcRect/>
          <a:stretch>
            <a:fillRect/>
          </a:stretch>
        </p:blipFill>
        <p:spPr bwMode="auto">
          <a:xfrm>
            <a:off x="6372200" y="4005064"/>
            <a:ext cx="2376264" cy="2520280"/>
          </a:xfrm>
          <a:prstGeom prst="rect">
            <a:avLst/>
          </a:prstGeom>
          <a:noFill/>
        </p:spPr>
      </p:pic>
      <p:sp>
        <p:nvSpPr>
          <p:cNvPr id="10" name="9 5-Nokta Yıldız"/>
          <p:cNvSpPr/>
          <p:nvPr/>
        </p:nvSpPr>
        <p:spPr>
          <a:xfrm>
            <a:off x="4499992" y="5517232"/>
            <a:ext cx="648072" cy="720080"/>
          </a:xfrm>
          <a:prstGeom prst="star5">
            <a:avLst/>
          </a:prstGeom>
          <a:solidFill>
            <a:schemeClr val="tx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5-Nokta Yıldız"/>
          <p:cNvSpPr/>
          <p:nvPr/>
        </p:nvSpPr>
        <p:spPr>
          <a:xfrm>
            <a:off x="4572000" y="908720"/>
            <a:ext cx="648072" cy="626368"/>
          </a:xfrm>
          <a:prstGeom prst="star5">
            <a:avLst/>
          </a:prstGeom>
          <a:solidFill>
            <a:schemeClr val="tx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ln w="18000">
                <a:solidFill>
                  <a:schemeClr val="accent2">
                    <a:satMod val="140000"/>
                  </a:schemeClr>
                </a:solidFill>
                <a:prstDash val="solid"/>
                <a:miter lim="800000"/>
              </a:ln>
              <a:noFill/>
              <a:effectLst>
                <a:outerShdw blurRad="25500" dist="23000" dir="7020000" algn="tl">
                  <a:srgbClr val="000000">
                    <a:alpha val="50000"/>
                  </a:srgbClr>
                </a:outerShdw>
                <a:reflection blurRad="6350" stA="55000" endA="50" endPos="85000" dist="29997" dir="5400000" sy="-100000" algn="bl" rotWithShape="0"/>
              </a:effectLst>
            </a:endParaRPr>
          </a:p>
        </p:txBody>
      </p:sp>
      <p:sp>
        <p:nvSpPr>
          <p:cNvPr id="12" name="11 Ay"/>
          <p:cNvSpPr/>
          <p:nvPr/>
        </p:nvSpPr>
        <p:spPr>
          <a:xfrm>
            <a:off x="3707904" y="548680"/>
            <a:ext cx="792088" cy="1368152"/>
          </a:xfrm>
          <a:prstGeom prst="moon">
            <a:avLst/>
          </a:prstGeom>
          <a:solidFill>
            <a:schemeClr val="tx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lumMod val="95000"/>
                </a:schemeClr>
              </a:solidFill>
            </a:endParaRPr>
          </a:p>
        </p:txBody>
      </p:sp>
      <p:sp>
        <p:nvSpPr>
          <p:cNvPr id="13" name="12 Ay"/>
          <p:cNvSpPr/>
          <p:nvPr/>
        </p:nvSpPr>
        <p:spPr>
          <a:xfrm>
            <a:off x="3635896" y="5157192"/>
            <a:ext cx="792088" cy="1440160"/>
          </a:xfrm>
          <a:prstGeom prst="moon">
            <a:avLst/>
          </a:prstGeom>
          <a:solidFill>
            <a:schemeClr val="tx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diamon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1340768"/>
            <a:ext cx="8229600" cy="3955504"/>
          </a:xfrm>
        </p:spPr>
        <p:txBody>
          <a:bodyPr>
            <a:normAutofit/>
          </a:bodyPr>
          <a:lstStyle/>
          <a:p>
            <a:r>
              <a:rPr lang="tr-TR" dirty="0">
                <a:solidFill>
                  <a:schemeClr val="bg1">
                    <a:lumMod val="95000"/>
                    <a:lumOff val="5000"/>
                  </a:schemeClr>
                </a:solidFill>
                <a:latin typeface="Algerian" pitchFamily="82" charset="0"/>
              </a:rPr>
              <a:t>HAZIRLAYAN : AHMET    ARSLAN    </a:t>
            </a:r>
            <a:br>
              <a:rPr lang="tr-TR" dirty="0">
                <a:solidFill>
                  <a:schemeClr val="bg1">
                    <a:lumMod val="95000"/>
                    <a:lumOff val="5000"/>
                  </a:schemeClr>
                </a:solidFill>
                <a:latin typeface="Algerian" pitchFamily="82" charset="0"/>
              </a:rPr>
            </a:br>
            <a:r>
              <a:rPr lang="tr-TR" dirty="0">
                <a:solidFill>
                  <a:schemeClr val="bg1">
                    <a:lumMod val="95000"/>
                    <a:lumOff val="5000"/>
                  </a:schemeClr>
                </a:solidFill>
                <a:latin typeface="Algerian" pitchFamily="82" charset="0"/>
              </a:rPr>
              <a:t>  </a:t>
            </a:r>
            <a:br>
              <a:rPr lang="tr-TR" dirty="0">
                <a:solidFill>
                  <a:schemeClr val="bg1">
                    <a:lumMod val="95000"/>
                    <a:lumOff val="5000"/>
                  </a:schemeClr>
                </a:solidFill>
                <a:latin typeface="Algerian" pitchFamily="82" charset="0"/>
              </a:rPr>
            </a:br>
            <a:r>
              <a:rPr lang="tr-TR" dirty="0">
                <a:solidFill>
                  <a:schemeClr val="bg1">
                    <a:lumMod val="95000"/>
                    <a:lumOff val="5000"/>
                  </a:schemeClr>
                </a:solidFill>
                <a:latin typeface="Algerian" pitchFamily="82" charset="0"/>
              </a:rPr>
              <a:t>                </a:t>
            </a:r>
            <a:br>
              <a:rPr lang="tr-TR" dirty="0"/>
            </a:br>
            <a:endParaRPr lang="tr-TR" dirty="0"/>
          </a:p>
        </p:txBody>
      </p:sp>
      <p:sp>
        <p:nvSpPr>
          <p:cNvPr id="3" name="2 5-Nokta Yıldız"/>
          <p:cNvSpPr/>
          <p:nvPr/>
        </p:nvSpPr>
        <p:spPr>
          <a:xfrm>
            <a:off x="1979712" y="476672"/>
            <a:ext cx="1584176" cy="115212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5-Nokta Yıldız"/>
          <p:cNvSpPr/>
          <p:nvPr/>
        </p:nvSpPr>
        <p:spPr>
          <a:xfrm>
            <a:off x="5868144" y="4869160"/>
            <a:ext cx="1368152" cy="129614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Yukarı Bükülmüş Şerit"/>
          <p:cNvSpPr/>
          <p:nvPr/>
        </p:nvSpPr>
        <p:spPr>
          <a:xfrm>
            <a:off x="7020272" y="620688"/>
            <a:ext cx="1872208" cy="1296144"/>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Yukarı Bükülmüş Şerit"/>
          <p:cNvSpPr/>
          <p:nvPr/>
        </p:nvSpPr>
        <p:spPr>
          <a:xfrm>
            <a:off x="323528" y="4941168"/>
            <a:ext cx="1872208" cy="1152128"/>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newsflash/>
    <p:sndAc>
      <p:stSnd>
        <p:snd r:embed="rId2"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04664"/>
            <a:ext cx="8305800" cy="6264696"/>
          </a:xfrm>
        </p:spPr>
        <p:txBody>
          <a:bodyPr>
            <a:normAutofit/>
          </a:bodyPr>
          <a:lstStyle/>
          <a:p>
            <a:r>
              <a:rPr lang="tr-TR" sz="2400" dirty="0" err="1">
                <a:solidFill>
                  <a:schemeClr val="bg1">
                    <a:lumMod val="95000"/>
                    <a:lumOff val="5000"/>
                  </a:schemeClr>
                </a:solidFill>
              </a:rPr>
              <a:t>Nasreddin</a:t>
            </a:r>
            <a:r>
              <a:rPr lang="tr-TR" sz="2400" dirty="0">
                <a:solidFill>
                  <a:schemeClr val="bg1">
                    <a:lumMod val="95000"/>
                    <a:lumOff val="5000"/>
                  </a:schemeClr>
                </a:solidFill>
              </a:rPr>
              <a:t> Hoca 1208 yılında Sivrihisar'ın </a:t>
            </a:r>
            <a:r>
              <a:rPr lang="tr-TR" sz="2400" dirty="0" err="1">
                <a:solidFill>
                  <a:schemeClr val="bg1">
                    <a:lumMod val="95000"/>
                    <a:lumOff val="5000"/>
                  </a:schemeClr>
                </a:solidFill>
              </a:rPr>
              <a:t>Hortu</a:t>
            </a:r>
            <a:r>
              <a:rPr lang="tr-TR" sz="2400" dirty="0">
                <a:solidFill>
                  <a:schemeClr val="bg1">
                    <a:lumMod val="95000"/>
                    <a:lumOff val="5000"/>
                  </a:schemeClr>
                </a:solidFill>
              </a:rPr>
              <a:t> Köyünde doğdu, 1284 yılında Akşehir'de vefat etti. Büyük Türk halk bilgesi olan </a:t>
            </a:r>
            <a:r>
              <a:rPr lang="tr-TR" sz="2400" dirty="0" err="1">
                <a:solidFill>
                  <a:schemeClr val="bg1">
                    <a:lumMod val="95000"/>
                    <a:lumOff val="5000"/>
                  </a:schemeClr>
                </a:solidFill>
              </a:rPr>
              <a:t>Nasreddin</a:t>
            </a:r>
            <a:r>
              <a:rPr lang="tr-TR" sz="2400" dirty="0">
                <a:solidFill>
                  <a:schemeClr val="bg1">
                    <a:lumMod val="95000"/>
                    <a:lumOff val="5000"/>
                  </a:schemeClr>
                </a:solidFill>
              </a:rPr>
              <a:t> Hoca halk dilinde, duygu ve inceliği içeren, gülmece türünün öncüsü olmuştur.</a:t>
            </a:r>
            <a:br>
              <a:rPr lang="tr-TR" sz="2400" dirty="0">
                <a:solidFill>
                  <a:schemeClr val="bg1">
                    <a:lumMod val="95000"/>
                    <a:lumOff val="5000"/>
                  </a:schemeClr>
                </a:solidFill>
              </a:rPr>
            </a:br>
            <a:br>
              <a:rPr lang="tr-TR" sz="2400" dirty="0">
                <a:solidFill>
                  <a:schemeClr val="bg1">
                    <a:lumMod val="95000"/>
                    <a:lumOff val="5000"/>
                  </a:schemeClr>
                </a:solidFill>
              </a:rPr>
            </a:br>
            <a:r>
              <a:rPr lang="tr-TR" sz="2400" dirty="0">
                <a:solidFill>
                  <a:schemeClr val="bg1">
                    <a:lumMod val="95000"/>
                    <a:lumOff val="5000"/>
                  </a:schemeClr>
                </a:solidFill>
              </a:rPr>
              <a:t>Babası </a:t>
            </a:r>
            <a:r>
              <a:rPr lang="tr-TR" sz="2400" dirty="0" err="1">
                <a:solidFill>
                  <a:schemeClr val="bg1">
                    <a:lumMod val="95000"/>
                    <a:lumOff val="5000"/>
                  </a:schemeClr>
                </a:solidFill>
              </a:rPr>
              <a:t>Hortu</a:t>
            </a:r>
            <a:r>
              <a:rPr lang="tr-TR" sz="2400" dirty="0">
                <a:solidFill>
                  <a:schemeClr val="bg1">
                    <a:lumMod val="95000"/>
                    <a:lumOff val="5000"/>
                  </a:schemeClr>
                </a:solidFill>
              </a:rPr>
              <a:t> Köyü imamı Abdullah Efendi, annesi aynı köyden </a:t>
            </a:r>
            <a:r>
              <a:rPr lang="tr-TR" sz="2400" dirty="0" err="1">
                <a:solidFill>
                  <a:schemeClr val="bg1">
                    <a:lumMod val="95000"/>
                    <a:lumOff val="5000"/>
                  </a:schemeClr>
                </a:solidFill>
              </a:rPr>
              <a:t>Sıdıka</a:t>
            </a:r>
            <a:r>
              <a:rPr lang="tr-TR" sz="2400" dirty="0">
                <a:solidFill>
                  <a:schemeClr val="bg1">
                    <a:lumMod val="95000"/>
                    <a:lumOff val="5000"/>
                  </a:schemeClr>
                </a:solidFill>
              </a:rPr>
              <a:t> Hatun'dur. Önce Sivrihisar'da medrese öğrenimi gördü. Babasının ölümü üzerine </a:t>
            </a:r>
            <a:r>
              <a:rPr lang="tr-TR" sz="2400" dirty="0" err="1">
                <a:solidFill>
                  <a:schemeClr val="bg1">
                    <a:lumMod val="95000"/>
                    <a:lumOff val="5000"/>
                  </a:schemeClr>
                </a:solidFill>
              </a:rPr>
              <a:t>Hortu'ya</a:t>
            </a:r>
            <a:r>
              <a:rPr lang="tr-TR" sz="2400" dirty="0">
                <a:solidFill>
                  <a:schemeClr val="bg1">
                    <a:lumMod val="95000"/>
                    <a:lumOff val="5000"/>
                  </a:schemeClr>
                </a:solidFill>
              </a:rPr>
              <a:t> dönerek köy imamı oldu. 1237'de Akşehir'e yerleşerek, </a:t>
            </a:r>
            <a:r>
              <a:rPr lang="tr-TR" sz="2400" dirty="0" err="1">
                <a:solidFill>
                  <a:schemeClr val="bg1">
                    <a:lumMod val="95000"/>
                    <a:lumOff val="5000"/>
                  </a:schemeClr>
                </a:solidFill>
              </a:rPr>
              <a:t>Seyyid</a:t>
            </a:r>
            <a:r>
              <a:rPr lang="tr-TR" sz="2400" dirty="0">
                <a:solidFill>
                  <a:schemeClr val="bg1">
                    <a:lumMod val="95000"/>
                    <a:lumOff val="5000"/>
                  </a:schemeClr>
                </a:solidFill>
              </a:rPr>
              <a:t> </a:t>
            </a:r>
            <a:r>
              <a:rPr lang="tr-TR" sz="2400" dirty="0" err="1">
                <a:solidFill>
                  <a:schemeClr val="bg1">
                    <a:lumMod val="95000"/>
                    <a:lumOff val="5000"/>
                  </a:schemeClr>
                </a:solidFill>
              </a:rPr>
              <a:t>Mahmud</a:t>
            </a:r>
            <a:r>
              <a:rPr lang="tr-TR" sz="2400" dirty="0">
                <a:solidFill>
                  <a:schemeClr val="bg1">
                    <a:lumMod val="95000"/>
                    <a:lumOff val="5000"/>
                  </a:schemeClr>
                </a:solidFill>
              </a:rPr>
              <a:t> </a:t>
            </a:r>
            <a:r>
              <a:rPr lang="tr-TR" sz="2400" dirty="0" err="1">
                <a:solidFill>
                  <a:schemeClr val="bg1">
                    <a:lumMod val="95000"/>
                    <a:lumOff val="5000"/>
                  </a:schemeClr>
                </a:solidFill>
              </a:rPr>
              <a:t>Hayrani</a:t>
            </a:r>
            <a:r>
              <a:rPr lang="tr-TR" sz="2400" dirty="0">
                <a:solidFill>
                  <a:schemeClr val="bg1">
                    <a:lumMod val="95000"/>
                    <a:lumOff val="5000"/>
                  </a:schemeClr>
                </a:solidFill>
              </a:rPr>
              <a:t> ve </a:t>
            </a:r>
            <a:r>
              <a:rPr lang="tr-TR" sz="2400" dirty="0" err="1">
                <a:solidFill>
                  <a:schemeClr val="bg1">
                    <a:lumMod val="95000"/>
                    <a:lumOff val="5000"/>
                  </a:schemeClr>
                </a:solidFill>
              </a:rPr>
              <a:t>Seyyid</a:t>
            </a:r>
            <a:r>
              <a:rPr lang="tr-TR" sz="2400" dirty="0">
                <a:solidFill>
                  <a:schemeClr val="bg1">
                    <a:lumMod val="95000"/>
                    <a:lumOff val="5000"/>
                  </a:schemeClr>
                </a:solidFill>
              </a:rPr>
              <a:t> Hacı İbrahim'in derslerini dinledi. İslam diniyle ilgili çalışmalarını sürdürdü. Bir söylentiye göre medresede ders okuttu, kadılık görevinde bulundu. Bu görevlerinden dolayı kendisine </a:t>
            </a:r>
            <a:r>
              <a:rPr lang="tr-TR" sz="2400" dirty="0" err="1">
                <a:solidFill>
                  <a:schemeClr val="bg1">
                    <a:lumMod val="95000"/>
                    <a:lumOff val="5000"/>
                  </a:schemeClr>
                </a:solidFill>
              </a:rPr>
              <a:t>Nasuriddin</a:t>
            </a:r>
            <a:r>
              <a:rPr lang="tr-TR" sz="2400" dirty="0">
                <a:solidFill>
                  <a:schemeClr val="bg1">
                    <a:lumMod val="95000"/>
                    <a:lumOff val="5000"/>
                  </a:schemeClr>
                </a:solidFill>
              </a:rPr>
              <a:t> </a:t>
            </a:r>
            <a:r>
              <a:rPr lang="tr-TR" sz="2400" dirty="0" err="1">
                <a:solidFill>
                  <a:schemeClr val="bg1">
                    <a:lumMod val="95000"/>
                    <a:lumOff val="5000"/>
                  </a:schemeClr>
                </a:solidFill>
              </a:rPr>
              <a:t>Hâce</a:t>
            </a:r>
            <a:r>
              <a:rPr lang="tr-TR" sz="2400" dirty="0">
                <a:solidFill>
                  <a:schemeClr val="bg1">
                    <a:lumMod val="95000"/>
                    <a:lumOff val="5000"/>
                  </a:schemeClr>
                </a:solidFill>
              </a:rPr>
              <a:t> adı verilmiş, sonradan bu ad </a:t>
            </a:r>
            <a:r>
              <a:rPr lang="tr-TR" sz="2400" dirty="0" err="1">
                <a:solidFill>
                  <a:schemeClr val="bg1">
                    <a:lumMod val="95000"/>
                    <a:lumOff val="5000"/>
                  </a:schemeClr>
                </a:solidFill>
              </a:rPr>
              <a:t>Nasreddin</a:t>
            </a:r>
            <a:r>
              <a:rPr lang="tr-TR" sz="2400" dirty="0">
                <a:solidFill>
                  <a:schemeClr val="bg1">
                    <a:lumMod val="95000"/>
                    <a:lumOff val="5000"/>
                  </a:schemeClr>
                </a:solidFill>
              </a:rPr>
              <a:t> Hoca biçimini almıştır.</a:t>
            </a:r>
            <a:br>
              <a:rPr lang="tr-TR" sz="2400" dirty="0">
                <a:solidFill>
                  <a:schemeClr val="bg1">
                    <a:lumMod val="95000"/>
                    <a:lumOff val="5000"/>
                  </a:schemeClr>
                </a:solidFill>
              </a:rPr>
            </a:br>
            <a:br>
              <a:rPr lang="tr-TR" sz="2400" dirty="0"/>
            </a:br>
            <a:endParaRPr lang="tr-TR" sz="2400" dirty="0"/>
          </a:p>
        </p:txBody>
      </p:sp>
    </p:spTree>
  </p:cSld>
  <p:clrMapOvr>
    <a:masterClrMapping/>
  </p:clrMapOvr>
  <p:transition spd="med">
    <p:checke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lkhjoıjh.jpg"/>
          <p:cNvPicPr>
            <a:picLocks noGrp="1" noChangeAspect="1"/>
          </p:cNvPicPr>
          <p:nvPr>
            <p:ph idx="1"/>
          </p:nvPr>
        </p:nvPicPr>
        <p:blipFill>
          <a:blip r:embed="rId2" cstate="print"/>
          <a:stretch>
            <a:fillRect/>
          </a:stretch>
        </p:blipFill>
        <p:spPr>
          <a:xfrm>
            <a:off x="0" y="0"/>
            <a:ext cx="3450197" cy="6858000"/>
          </a:xfrm>
        </p:spPr>
      </p:pic>
      <p:sp>
        <p:nvSpPr>
          <p:cNvPr id="3" name="2 Başlık"/>
          <p:cNvSpPr>
            <a:spLocks noGrp="1"/>
          </p:cNvSpPr>
          <p:nvPr>
            <p:ph type="title"/>
          </p:nvPr>
        </p:nvSpPr>
        <p:spPr>
          <a:xfrm>
            <a:off x="3635896" y="-531440"/>
            <a:ext cx="5328592" cy="7128792"/>
          </a:xfrm>
        </p:spPr>
        <p:txBody>
          <a:bodyPr>
            <a:noAutofit/>
          </a:bodyPr>
          <a:lstStyle/>
          <a:p>
            <a:r>
              <a:rPr lang="tr-TR" sz="3200" dirty="0">
                <a:solidFill>
                  <a:schemeClr val="bg1">
                    <a:lumMod val="95000"/>
                    <a:lumOff val="5000"/>
                  </a:schemeClr>
                </a:solidFill>
              </a:rPr>
              <a:t>Onun yaşamıyla ilgili bilgiler, halkın kendisine olan aşırı sevgisi yüzünden, söylentilerle karışmış, yer yer olağanüstü nitelikler kazanmıştır. Bu söylentiler arasında, onun Selçuklu sultanlarıyla tanıştığı, </a:t>
            </a:r>
            <a:r>
              <a:rPr lang="tr-TR" sz="3200" dirty="0" err="1">
                <a:solidFill>
                  <a:schemeClr val="bg1">
                    <a:lumMod val="95000"/>
                    <a:lumOff val="5000"/>
                  </a:schemeClr>
                </a:solidFill>
              </a:rPr>
              <a:t>Mevlânâ</a:t>
            </a:r>
            <a:r>
              <a:rPr lang="tr-TR" sz="3200" dirty="0">
                <a:solidFill>
                  <a:schemeClr val="bg1">
                    <a:lumMod val="95000"/>
                    <a:lumOff val="5000"/>
                  </a:schemeClr>
                </a:solidFill>
              </a:rPr>
              <a:t> </a:t>
            </a:r>
            <a:r>
              <a:rPr lang="tr-TR" sz="3200" dirty="0" err="1">
                <a:solidFill>
                  <a:schemeClr val="bg1">
                    <a:lumMod val="95000"/>
                    <a:lumOff val="5000"/>
                  </a:schemeClr>
                </a:solidFill>
              </a:rPr>
              <a:t>Celâleddin</a:t>
            </a:r>
            <a:r>
              <a:rPr lang="tr-TR" sz="3200" dirty="0">
                <a:solidFill>
                  <a:schemeClr val="bg1">
                    <a:lumMod val="95000"/>
                    <a:lumOff val="5000"/>
                  </a:schemeClr>
                </a:solidFill>
              </a:rPr>
              <a:t> ile yakınlık kurduğu, kendisinden en az yetmiş yıl sonra yaşayan Timur'la konuştuğu, birkaç yerde birden göründüğü bile vardır.</a:t>
            </a:r>
          </a:p>
        </p:txBody>
      </p:sp>
    </p:spTree>
  </p:cSld>
  <p:clrMapOvr>
    <a:masterClrMapping/>
  </p:clrMapOvr>
  <p:transition spd="slow">
    <p:blinds/>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jokhbnb.jpg"/>
          <p:cNvPicPr>
            <a:picLocks noGrp="1" noChangeAspect="1"/>
          </p:cNvPicPr>
          <p:nvPr>
            <p:ph idx="1"/>
          </p:nvPr>
        </p:nvPicPr>
        <p:blipFill>
          <a:blip r:embed="rId2" cstate="print"/>
          <a:stretch>
            <a:fillRect/>
          </a:stretch>
        </p:blipFill>
        <p:spPr>
          <a:xfrm>
            <a:off x="5076055" y="0"/>
            <a:ext cx="4067945" cy="6858000"/>
          </a:xfrm>
        </p:spPr>
      </p:pic>
      <p:sp>
        <p:nvSpPr>
          <p:cNvPr id="3" name="2 Başlık"/>
          <p:cNvSpPr>
            <a:spLocks noGrp="1"/>
          </p:cNvSpPr>
          <p:nvPr>
            <p:ph type="title"/>
          </p:nvPr>
        </p:nvSpPr>
        <p:spPr>
          <a:xfrm>
            <a:off x="179512" y="0"/>
            <a:ext cx="4824536" cy="6597352"/>
          </a:xfrm>
        </p:spPr>
        <p:txBody>
          <a:bodyPr>
            <a:normAutofit/>
          </a:bodyPr>
          <a:lstStyle/>
          <a:p>
            <a:r>
              <a:rPr lang="tr-TR" sz="2800" dirty="0">
                <a:solidFill>
                  <a:schemeClr val="bg1">
                    <a:lumMod val="95000"/>
                    <a:lumOff val="5000"/>
                  </a:schemeClr>
                </a:solidFill>
              </a:rPr>
              <a:t>Nasreddin Hoca'nın değeri, yaşadığı olaylarla değil, gerek kendisinin, gerek halkın onun ağzından söylediği gülmecelerdeki anlam, yergi ve alay öğelerinin inceliğiyle ölçülür. Onun olduğu ileri sürülen gülmecelerin incelenmesinden, bunlarda geçen sözcüklerin açıklanışından anlaşıldığına göre o, belli bir dönemin değil Anadolu halkının yaşama biçimini, güldürü öğesini, alay ve eğlenme türünü, övgü ve yargı becerisini dile getirmiştir</a:t>
            </a:r>
          </a:p>
        </p:txBody>
      </p:sp>
    </p:spTree>
  </p:cSld>
  <p:clrMapOvr>
    <a:masterClrMapping/>
  </p:clrMapOvr>
  <p:transition spd="slow">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jujhıkjbhjk.jpg"/>
          <p:cNvPicPr>
            <a:picLocks noGrp="1" noChangeAspect="1"/>
          </p:cNvPicPr>
          <p:nvPr>
            <p:ph idx="1"/>
          </p:nvPr>
        </p:nvPicPr>
        <p:blipFill>
          <a:blip r:embed="rId2" cstate="print"/>
          <a:stretch>
            <a:fillRect/>
          </a:stretch>
        </p:blipFill>
        <p:spPr>
          <a:xfrm>
            <a:off x="251520" y="2924945"/>
            <a:ext cx="4032448" cy="3600399"/>
          </a:xfrm>
        </p:spPr>
      </p:pic>
      <p:sp>
        <p:nvSpPr>
          <p:cNvPr id="3" name="2 Başlık"/>
          <p:cNvSpPr>
            <a:spLocks noGrp="1"/>
          </p:cNvSpPr>
          <p:nvPr>
            <p:ph type="title"/>
          </p:nvPr>
        </p:nvSpPr>
        <p:spPr>
          <a:xfrm>
            <a:off x="0" y="0"/>
            <a:ext cx="8892480" cy="2204864"/>
          </a:xfrm>
        </p:spPr>
        <p:txBody>
          <a:bodyPr>
            <a:noAutofit/>
          </a:bodyPr>
          <a:lstStyle/>
          <a:p>
            <a:r>
              <a:rPr lang="tr-TR" sz="2800" dirty="0">
                <a:solidFill>
                  <a:schemeClr val="bg1">
                    <a:lumMod val="95000"/>
                    <a:lumOff val="5000"/>
                  </a:schemeClr>
                </a:solidFill>
              </a:rPr>
              <a:t>Nasreddin Hoca, halkın duygularını yansıtan bir gülmece odağı olarak ortaya çıkarılır. Söyletilen kişi, söyletenin ağzını kullanır, böylece halk Nasreddin Hoca'nın diliyle kendi sesini duyurur.</a:t>
            </a:r>
          </a:p>
        </p:txBody>
      </p:sp>
      <p:pic>
        <p:nvPicPr>
          <p:cNvPr id="1026" name="Picture 2" descr="C:\Users\ahmetarslan\Desktop\thumbnailCAZ5CTRV.jpg"/>
          <p:cNvPicPr>
            <a:picLocks noChangeAspect="1" noChangeArrowheads="1"/>
          </p:cNvPicPr>
          <p:nvPr/>
        </p:nvPicPr>
        <p:blipFill>
          <a:blip r:embed="rId3" cstate="print"/>
          <a:srcRect/>
          <a:stretch>
            <a:fillRect/>
          </a:stretch>
        </p:blipFill>
        <p:spPr bwMode="auto">
          <a:xfrm>
            <a:off x="4427984" y="2924944"/>
            <a:ext cx="4464496" cy="3610022"/>
          </a:xfrm>
          <a:prstGeom prst="rect">
            <a:avLst/>
          </a:prstGeom>
          <a:noFill/>
        </p:spPr>
      </p:pic>
    </p:spTree>
  </p:cSld>
  <p:clrMapOvr>
    <a:masterClrMapping/>
  </p:clrMapOvr>
  <p:transition spd="slow">
    <p:wedg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55576" y="0"/>
            <a:ext cx="7992888" cy="6858000"/>
          </a:xfrm>
        </p:spPr>
        <p:txBody>
          <a:bodyPr>
            <a:normAutofit fontScale="90000"/>
          </a:bodyPr>
          <a:lstStyle/>
          <a:p>
            <a:r>
              <a:rPr lang="tr-TR" sz="2800" dirty="0">
                <a:solidFill>
                  <a:schemeClr val="bg1">
                    <a:lumMod val="95000"/>
                    <a:lumOff val="5000"/>
                  </a:schemeClr>
                </a:solidFill>
              </a:rPr>
              <a:t>Nasreddin Hoca, bütün gülmecelerinde, soyut bir varlık olarak değil, yaşanmış, yaşanan bir olayla, bir olguyla bağlantılı bir biçimde ortaya çıkar. Olay karşısında duyulan tepkiyi ya da onayı gülmece türlerinden biriyle dile getirir. Tanık olduğu olaylar genellikle halk arasında geçer. Hoca, soyluların, yüksek saray çevresinde bulunanların aralarına ya çok seyrek girer ya da hiç girmez. Sözgelişi onun tanıştığı söylenen Selçuklu sultanlarıyla ilgili gülmecesi yoktur. </a:t>
            </a:r>
            <a:br>
              <a:rPr lang="tr-TR" sz="2800" dirty="0">
                <a:solidFill>
                  <a:schemeClr val="bg1">
                    <a:lumMod val="95000"/>
                    <a:lumOff val="5000"/>
                  </a:schemeClr>
                </a:solidFill>
              </a:rPr>
            </a:br>
            <a:r>
              <a:rPr lang="tr-TR" sz="2800" dirty="0">
                <a:solidFill>
                  <a:schemeClr val="bg1">
                    <a:lumMod val="95000"/>
                    <a:lumOff val="5000"/>
                  </a:schemeClr>
                </a:solidFill>
              </a:rPr>
              <a:t>Timur'la ilgili "hamam, Timur ve peştemal" gülmecesi de, Timur'dan çok önce yaşadığı için, sonradan üretilmiştir. Halk beğenisi Hoca'yı Timur gibi çevresine korku salan bir imparatorun karşısına hamamda çıkarak, "kızım sana söylüyorum, gelinim sen işit" türünden bir yergi oluşturmuştur. Burada yerilen, dolaylı olarak kendini toplumun, halkın üstünde gören saray insanlarıdır</a:t>
            </a:r>
            <a:br>
              <a:rPr lang="tr-TR" sz="2800" dirty="0"/>
            </a:br>
            <a:endParaRPr lang="tr-TR" sz="2800" dirty="0"/>
          </a:p>
        </p:txBody>
      </p:sp>
    </p:spTree>
  </p:cSld>
  <p:clrMapOvr>
    <a:masterClrMapping/>
  </p:clrMapOvr>
  <p:transition spd="slow">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188640"/>
            <a:ext cx="9144000" cy="7848872"/>
          </a:xfrm>
        </p:spPr>
        <p:txBody>
          <a:bodyPr>
            <a:normAutofit fontScale="90000"/>
          </a:bodyPr>
          <a:lstStyle/>
          <a:p>
            <a:r>
              <a:rPr lang="tr-TR" sz="2800" dirty="0">
                <a:solidFill>
                  <a:schemeClr val="bg1">
                    <a:lumMod val="95000"/>
                    <a:lumOff val="5000"/>
                  </a:schemeClr>
                </a:solidFill>
              </a:rPr>
              <a:t>Nasreddin Hoca'nın etkisi bütün toplum kesimlerine yayılmış, "İncili Çavuş", "Bekri Mustafa", "Bektaşi" gibi çok değişik yörelerin duygularını yansıtan gülmece türlerinin doğmasına olanak sağlamıştır.</a:t>
            </a:r>
            <a:br>
              <a:rPr lang="tr-TR" sz="2800" dirty="0">
                <a:solidFill>
                  <a:schemeClr val="bg1">
                    <a:lumMod val="95000"/>
                    <a:lumOff val="5000"/>
                  </a:schemeClr>
                </a:solidFill>
              </a:rPr>
            </a:br>
            <a:br>
              <a:rPr lang="tr-TR" sz="2800" dirty="0">
                <a:solidFill>
                  <a:schemeClr val="bg1">
                    <a:lumMod val="95000"/>
                    <a:lumOff val="5000"/>
                  </a:schemeClr>
                </a:solidFill>
              </a:rPr>
            </a:br>
            <a:r>
              <a:rPr lang="tr-TR" sz="2800" dirty="0">
                <a:solidFill>
                  <a:schemeClr val="bg1">
                    <a:lumMod val="95000"/>
                    <a:lumOff val="5000"/>
                  </a:schemeClr>
                </a:solidFill>
              </a:rPr>
              <a:t>Nasreddin Hoca ile ilgili olarak;</a:t>
            </a:r>
            <a:br>
              <a:rPr lang="tr-TR" sz="2800" dirty="0">
                <a:solidFill>
                  <a:schemeClr val="bg1">
                    <a:lumMod val="95000"/>
                    <a:lumOff val="5000"/>
                  </a:schemeClr>
                </a:solidFill>
              </a:rPr>
            </a:br>
            <a:br>
              <a:rPr lang="tr-TR" sz="2800" b="1" dirty="0">
                <a:solidFill>
                  <a:schemeClr val="bg1">
                    <a:lumMod val="95000"/>
                    <a:lumOff val="5000"/>
                  </a:schemeClr>
                </a:solidFill>
              </a:rPr>
            </a:br>
            <a:r>
              <a:rPr lang="tr-TR" sz="2800" b="1" dirty="0">
                <a:solidFill>
                  <a:schemeClr val="bg1">
                    <a:lumMod val="95000"/>
                    <a:lumOff val="5000"/>
                  </a:schemeClr>
                </a:solidFill>
              </a:rPr>
              <a:t>Ziya Gökalp,</a:t>
            </a:r>
            <a:br>
              <a:rPr lang="tr-TR" sz="2800" b="1" dirty="0">
                <a:solidFill>
                  <a:schemeClr val="bg1">
                    <a:lumMod val="95000"/>
                    <a:lumOff val="5000"/>
                  </a:schemeClr>
                </a:solidFill>
              </a:rPr>
            </a:br>
            <a:r>
              <a:rPr lang="tr-TR" sz="2800" dirty="0">
                <a:solidFill>
                  <a:schemeClr val="bg1">
                    <a:lumMod val="95000"/>
                    <a:lumOff val="5000"/>
                  </a:schemeClr>
                </a:solidFill>
              </a:rPr>
              <a:t>“…Nasreddin Hoca, Türk nekre güllüğünün en yüksek simasıdır.” der.</a:t>
            </a:r>
            <a:br>
              <a:rPr lang="tr-TR" sz="2800" dirty="0">
                <a:solidFill>
                  <a:schemeClr val="bg1">
                    <a:lumMod val="95000"/>
                    <a:lumOff val="5000"/>
                  </a:schemeClr>
                </a:solidFill>
              </a:rPr>
            </a:br>
            <a:br>
              <a:rPr lang="tr-TR" sz="2800" dirty="0">
                <a:solidFill>
                  <a:schemeClr val="bg1">
                    <a:lumMod val="95000"/>
                    <a:lumOff val="5000"/>
                  </a:schemeClr>
                </a:solidFill>
              </a:rPr>
            </a:br>
            <a:r>
              <a:rPr lang="tr-TR" sz="2400" b="1" dirty="0">
                <a:solidFill>
                  <a:schemeClr val="bg1">
                    <a:lumMod val="95000"/>
                    <a:lumOff val="5000"/>
                  </a:schemeClr>
                </a:solidFill>
              </a:rPr>
              <a:t> Abdulbaki Gölpınarlı,</a:t>
            </a:r>
            <a:br>
              <a:rPr lang="tr-TR" sz="2400" b="1" dirty="0">
                <a:solidFill>
                  <a:schemeClr val="bg1">
                    <a:lumMod val="95000"/>
                    <a:lumOff val="5000"/>
                  </a:schemeClr>
                </a:solidFill>
              </a:rPr>
            </a:br>
            <a:r>
              <a:rPr lang="tr-TR" sz="2400" dirty="0">
                <a:solidFill>
                  <a:schemeClr val="bg1">
                    <a:lumMod val="95000"/>
                    <a:lumOff val="5000"/>
                  </a:schemeClr>
                </a:solidFill>
              </a:rPr>
              <a:t>“…Halk Hoca’dır…Hoca, halkın muhayyilesinde; halk, icap edince öz nefsine bile onun nüktesiyle çatıyor, onun diliyle sözler sarfediyor. Bedri Rahmi Eyuboğlu’nun dediği gibi yakın zamanda bir gün Hoca, otobüse, dolmuşa da binecek, taksiye de binmek isteyecek mutlaka.” der.</a:t>
            </a:r>
            <a:br>
              <a:rPr lang="tr-TR" sz="2400" dirty="0">
                <a:solidFill>
                  <a:schemeClr val="bg1">
                    <a:lumMod val="95000"/>
                    <a:lumOff val="5000"/>
                  </a:schemeClr>
                </a:solidFill>
              </a:rPr>
            </a:br>
            <a:br>
              <a:rPr lang="tr-TR" sz="2400" dirty="0">
                <a:solidFill>
                  <a:schemeClr val="bg1">
                    <a:lumMod val="95000"/>
                    <a:lumOff val="5000"/>
                  </a:schemeClr>
                </a:solidFill>
              </a:rPr>
            </a:br>
            <a:r>
              <a:rPr lang="tr-TR" sz="2400" b="1" dirty="0">
                <a:solidFill>
                  <a:schemeClr val="bg1">
                    <a:lumMod val="95000"/>
                    <a:lumOff val="5000"/>
                  </a:schemeClr>
                </a:solidFill>
              </a:rPr>
              <a:t>Fuat Köprülü</a:t>
            </a:r>
            <a:r>
              <a:rPr lang="tr-TR" sz="2400" dirty="0">
                <a:solidFill>
                  <a:schemeClr val="bg1">
                    <a:lumMod val="95000"/>
                    <a:lumOff val="5000"/>
                  </a:schemeClr>
                </a:solidFill>
              </a:rPr>
              <a:t> ise, Nasreddin Hoca’nın tarihi kişiliğiyle ilgili araştırmalara ilk öncülük eden kişi olarak Hoca hakkında“…O, bizim en asli mahsullerimizden biridir.” der</a:t>
            </a:r>
            <a:r>
              <a:rPr lang="tr-TR" sz="2400" dirty="0"/>
              <a:t>.</a:t>
            </a:r>
            <a:br>
              <a:rPr lang="tr-TR" sz="2400" dirty="0"/>
            </a:br>
            <a:br>
              <a:rPr lang="tr-TR" sz="2400" dirty="0"/>
            </a:br>
            <a:r>
              <a:rPr lang="tr-TR" sz="2400" dirty="0"/>
              <a:t> </a:t>
            </a:r>
            <a:br>
              <a:rPr lang="tr-TR" sz="2800" dirty="0"/>
            </a:br>
            <a:r>
              <a:rPr lang="tr-TR" sz="2800" dirty="0"/>
              <a:t> </a:t>
            </a:r>
            <a:br>
              <a:rPr lang="tr-TR" sz="2800" dirty="0"/>
            </a:br>
            <a:endParaRPr lang="tr-TR" sz="2800" dirty="0"/>
          </a:p>
        </p:txBody>
      </p:sp>
    </p:spTree>
  </p:cSld>
  <p:clrMapOvr>
    <a:masterClrMapping/>
  </p:clrMapOvr>
  <p:transition spd="slow">
    <p:comb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2996952"/>
            <a:ext cx="8229600" cy="1219200"/>
          </a:xfrm>
        </p:spPr>
        <p:txBody>
          <a:bodyPr>
            <a:normAutofit fontScale="90000"/>
          </a:bodyPr>
          <a:lstStyle/>
          <a:p>
            <a:r>
              <a:rPr lang="tr-TR" b="1" u="sng" dirty="0">
                <a:solidFill>
                  <a:srgbClr val="C00000"/>
                </a:solidFill>
              </a:rPr>
              <a:t>NASREDDİN HOCA FIKRALARI...</a:t>
            </a:r>
            <a:br>
              <a:rPr lang="tr-TR" b="1" dirty="0">
                <a:solidFill>
                  <a:srgbClr val="C00000"/>
                </a:solidFill>
              </a:rPr>
            </a:br>
            <a:endParaRPr lang="tr-TR" dirty="0">
              <a:solidFill>
                <a:srgbClr val="C00000"/>
              </a:solidFill>
            </a:endParaRPr>
          </a:p>
        </p:txBody>
      </p:sp>
      <p:sp>
        <p:nvSpPr>
          <p:cNvPr id="3" name="2 5-Nokta Yıldız"/>
          <p:cNvSpPr/>
          <p:nvPr/>
        </p:nvSpPr>
        <p:spPr>
          <a:xfrm>
            <a:off x="4427984" y="1340768"/>
            <a:ext cx="1008112" cy="79208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Yukarı Bükülmüş Şerit"/>
          <p:cNvSpPr/>
          <p:nvPr/>
        </p:nvSpPr>
        <p:spPr>
          <a:xfrm rot="19847955">
            <a:off x="-159089" y="646970"/>
            <a:ext cx="2952328" cy="1152128"/>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Patlama 1"/>
          <p:cNvSpPr/>
          <p:nvPr/>
        </p:nvSpPr>
        <p:spPr>
          <a:xfrm>
            <a:off x="6156176" y="4149080"/>
            <a:ext cx="1800200" cy="177281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Gülen Yüz"/>
          <p:cNvSpPr/>
          <p:nvPr/>
        </p:nvSpPr>
        <p:spPr>
          <a:xfrm>
            <a:off x="467544" y="4581128"/>
            <a:ext cx="1944216" cy="158417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4-Nokta Yıldız"/>
          <p:cNvSpPr/>
          <p:nvPr/>
        </p:nvSpPr>
        <p:spPr>
          <a:xfrm rot="20696267">
            <a:off x="7499629" y="1841311"/>
            <a:ext cx="1224136" cy="108012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wedg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63888" y="2609528"/>
            <a:ext cx="4978896" cy="4248472"/>
          </a:xfrm>
        </p:spPr>
        <p:txBody>
          <a:bodyPr>
            <a:noAutofit/>
          </a:bodyPr>
          <a:lstStyle/>
          <a:p>
            <a:r>
              <a:rPr lang="tr-TR" sz="2000" b="1" dirty="0">
                <a:solidFill>
                  <a:srgbClr val="C00000"/>
                </a:solidFill>
              </a:rPr>
              <a:t>Şunu baştan söylesene</a:t>
            </a:r>
            <a:br>
              <a:rPr lang="tr-TR" sz="2000" b="1" dirty="0">
                <a:solidFill>
                  <a:schemeClr val="bg1">
                    <a:lumMod val="95000"/>
                    <a:lumOff val="5000"/>
                  </a:schemeClr>
                </a:solidFill>
              </a:rPr>
            </a:br>
            <a:r>
              <a:rPr lang="tr-TR" sz="2000" dirty="0">
                <a:solidFill>
                  <a:schemeClr val="bg1">
                    <a:lumMod val="95000"/>
                    <a:lumOff val="5000"/>
                  </a:schemeClr>
                </a:solidFill>
              </a:rPr>
              <a:t>Nasreddin Hoca tarlasında çalışırken oradan geçmekte olan birisi sormuş:</a:t>
            </a:r>
            <a:br>
              <a:rPr lang="tr-TR" sz="2000" dirty="0">
                <a:solidFill>
                  <a:schemeClr val="bg1">
                    <a:lumMod val="95000"/>
                    <a:lumOff val="5000"/>
                  </a:schemeClr>
                </a:solidFill>
              </a:rPr>
            </a:br>
            <a:r>
              <a:rPr lang="tr-TR" sz="2000" dirty="0">
                <a:solidFill>
                  <a:schemeClr val="bg1">
                    <a:lumMod val="95000"/>
                    <a:lumOff val="5000"/>
                  </a:schemeClr>
                </a:solidFill>
              </a:rPr>
              <a:t>- “Bey Amca! Falan köye kaç saatte gidebilirim?” Hoca, bu soruya hele biraz yol al bakalım demiş.</a:t>
            </a:r>
            <a:br>
              <a:rPr lang="tr-TR" sz="2000" dirty="0">
                <a:solidFill>
                  <a:schemeClr val="bg1">
                    <a:lumMod val="95000"/>
                    <a:lumOff val="5000"/>
                  </a:schemeClr>
                </a:solidFill>
              </a:rPr>
            </a:br>
            <a:r>
              <a:rPr lang="tr-TR" sz="2000" dirty="0">
                <a:solidFill>
                  <a:schemeClr val="bg1">
                    <a:lumMod val="95000"/>
                    <a:lumOff val="5000"/>
                  </a:schemeClr>
                </a:solidFill>
              </a:rPr>
              <a:t>Adam aynı soruyu üç kere tekrarlamış: ama farklı bir cevap alamayınca yoluna devam etmiş. Biraz yürüdükten sonra arkadan Hocanın:</a:t>
            </a:r>
            <a:br>
              <a:rPr lang="tr-TR" sz="2000" dirty="0">
                <a:solidFill>
                  <a:schemeClr val="bg1">
                    <a:lumMod val="95000"/>
                    <a:lumOff val="5000"/>
                  </a:schemeClr>
                </a:solidFill>
              </a:rPr>
            </a:br>
            <a:r>
              <a:rPr lang="tr-TR" sz="2000" dirty="0">
                <a:solidFill>
                  <a:schemeClr val="bg1">
                    <a:lumMod val="95000"/>
                    <a:lumOff val="5000"/>
                  </a:schemeClr>
                </a:solidFill>
              </a:rPr>
              <a:t>- “Evlat, gel!” dediğini işitmiş. Adam gelince de Hoca soruyu şu şekilde cevaplandırmış:</a:t>
            </a:r>
            <a:br>
              <a:rPr lang="tr-TR" sz="2000" dirty="0">
                <a:solidFill>
                  <a:schemeClr val="bg1">
                    <a:lumMod val="95000"/>
                    <a:lumOff val="5000"/>
                  </a:schemeClr>
                </a:solidFill>
              </a:rPr>
            </a:br>
            <a:r>
              <a:rPr lang="tr-TR" sz="2000" dirty="0">
                <a:solidFill>
                  <a:schemeClr val="bg1">
                    <a:lumMod val="95000"/>
                    <a:lumOff val="5000"/>
                  </a:schemeClr>
                </a:solidFill>
              </a:rPr>
              <a:t>- “Sen tam üç saatte oraya varırsın,” demiş. Adam sinirli bir şekilde</a:t>
            </a:r>
            <a:br>
              <a:rPr lang="tr-TR" sz="2000" dirty="0">
                <a:solidFill>
                  <a:schemeClr val="bg1">
                    <a:lumMod val="95000"/>
                    <a:lumOff val="5000"/>
                  </a:schemeClr>
                </a:solidFill>
              </a:rPr>
            </a:br>
            <a:r>
              <a:rPr lang="tr-TR" sz="2000" dirty="0">
                <a:solidFill>
                  <a:schemeClr val="bg1">
                    <a:lumMod val="95000"/>
                    <a:lumOff val="5000"/>
                  </a:schemeClr>
                </a:solidFill>
              </a:rPr>
              <a:t>- “Be bey amca! Madem biliyordun, şunu baştan söylesene,” deyince, Nasreddin Hoca şöyle savunmuş kendisini:</a:t>
            </a:r>
            <a:br>
              <a:rPr lang="tr-TR" sz="2000" dirty="0">
                <a:solidFill>
                  <a:schemeClr val="bg1">
                    <a:lumMod val="95000"/>
                    <a:lumOff val="5000"/>
                  </a:schemeClr>
                </a:solidFill>
              </a:rPr>
            </a:br>
            <a:r>
              <a:rPr lang="tr-TR" sz="2000" dirty="0">
                <a:solidFill>
                  <a:schemeClr val="bg1">
                    <a:lumMod val="95000"/>
                    <a:lumOff val="5000"/>
                  </a:schemeClr>
                </a:solidFill>
              </a:rPr>
              <a:t>- “İyi de, ben senin nasıl yürüdüğünü nereden bilebilirim ki.”</a:t>
            </a:r>
            <a:br>
              <a:rPr lang="tr-TR" sz="2000" dirty="0"/>
            </a:br>
            <a:br>
              <a:rPr lang="tr-TR" sz="2400" dirty="0"/>
            </a:br>
            <a:endParaRPr lang="tr-TR" sz="2400" dirty="0"/>
          </a:p>
        </p:txBody>
      </p:sp>
      <p:pic>
        <p:nvPicPr>
          <p:cNvPr id="2050" name="Picture 2" descr="C:\Users\ahmetarslan\Desktop\thumbnail.jpg"/>
          <p:cNvPicPr>
            <a:picLocks noChangeAspect="1" noChangeArrowheads="1"/>
          </p:cNvPicPr>
          <p:nvPr/>
        </p:nvPicPr>
        <p:blipFill>
          <a:blip r:embed="rId2" cstate="print"/>
          <a:srcRect/>
          <a:stretch>
            <a:fillRect/>
          </a:stretch>
        </p:blipFill>
        <p:spPr bwMode="auto">
          <a:xfrm>
            <a:off x="467544" y="1052736"/>
            <a:ext cx="2664296" cy="5112568"/>
          </a:xfrm>
          <a:prstGeom prst="rect">
            <a:avLst/>
          </a:prstGeom>
          <a:noFill/>
        </p:spPr>
      </p:pic>
    </p:spTree>
  </p:cSld>
  <p:clrMapOvr>
    <a:masterClrMapping/>
  </p:clrMapOvr>
  <p:transition spd="slow">
    <p:zoom/>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360</TotalTime>
  <Words>948</Words>
  <Application>Microsoft Office PowerPoint</Application>
  <PresentationFormat>Ekran Gösterisi (4:3)</PresentationFormat>
  <Paragraphs>18</Paragraphs>
  <Slides>15</Slides>
  <Notes>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15</vt:i4>
      </vt:variant>
    </vt:vector>
  </HeadingPairs>
  <TitlesOfParts>
    <vt:vector size="22" baseType="lpstr">
      <vt:lpstr>Algerian</vt:lpstr>
      <vt:lpstr>Arial</vt:lpstr>
      <vt:lpstr>Berlin Sans FB</vt:lpstr>
      <vt:lpstr>Calibri</vt:lpstr>
      <vt:lpstr>Constantia</vt:lpstr>
      <vt:lpstr>Wingdings 2</vt:lpstr>
      <vt:lpstr>Kağıt</vt:lpstr>
      <vt:lpstr>NASREDDİN HOCA</vt:lpstr>
      <vt:lpstr>Nasreddin Hoca 1208 yılında Sivrihisar'ın Hortu Köyünde doğdu, 1284 yılında Akşehir'de vefat etti. Büyük Türk halk bilgesi olan Nasreddin Hoca halk dilinde, duygu ve inceliği içeren, gülmece türünün öncüsü olmuştur.  Babası Hortu Köyü imamı Abdullah Efendi, annesi aynı köyden Sıdıka Hatun'dur. Önce Sivrihisar'da medrese öğrenimi gördü. Babasının ölümü üzerine Hortu'ya dönerek köy imamı oldu. 1237'de Akşehir'e yerleşerek, Seyyid Mahmud Hayrani ve Seyyid Hacı İbrahim'in derslerini dinledi. İslam diniyle ilgili çalışmalarını sürdürdü. Bir söylentiye göre medresede ders okuttu, kadılık görevinde bulundu. Bu görevlerinden dolayı kendisine Nasuriddin Hâce adı verilmiş, sonradan bu ad Nasreddin Hoca biçimini almıştır.  </vt:lpstr>
      <vt:lpstr>Onun yaşamıyla ilgili bilgiler, halkın kendisine olan aşırı sevgisi yüzünden, söylentilerle karışmış, yer yer olağanüstü nitelikler kazanmıştır. Bu söylentiler arasında, onun Selçuklu sultanlarıyla tanıştığı, Mevlânâ Celâleddin ile yakınlık kurduğu, kendisinden en az yetmiş yıl sonra yaşayan Timur'la konuştuğu, birkaç yerde birden göründüğü bile vardır.</vt:lpstr>
      <vt:lpstr>Nasreddin Hoca'nın değeri, yaşadığı olaylarla değil, gerek kendisinin, gerek halkın onun ağzından söylediği gülmecelerdeki anlam, yergi ve alay öğelerinin inceliğiyle ölçülür. Onun olduğu ileri sürülen gülmecelerin incelenmesinden, bunlarda geçen sözcüklerin açıklanışından anlaşıldığına göre o, belli bir dönemin değil Anadolu halkının yaşama biçimini, güldürü öğesini, alay ve eğlenme türünü, övgü ve yargı becerisini dile getirmiştir</vt:lpstr>
      <vt:lpstr>Nasreddin Hoca, halkın duygularını yansıtan bir gülmece odağı olarak ortaya çıkarılır. Söyletilen kişi, söyletenin ağzını kullanır, böylece halk Nasreddin Hoca'nın diliyle kendi sesini duyurur.</vt:lpstr>
      <vt:lpstr>Nasreddin Hoca, bütün gülmecelerinde, soyut bir varlık olarak değil, yaşanmış, yaşanan bir olayla, bir olguyla bağlantılı bir biçimde ortaya çıkar. Olay karşısında duyulan tepkiyi ya da onayı gülmece türlerinden biriyle dile getirir. Tanık olduğu olaylar genellikle halk arasında geçer. Hoca, soyluların, yüksek saray çevresinde bulunanların aralarına ya çok seyrek girer ya da hiç girmez. Sözgelişi onun tanıştığı söylenen Selçuklu sultanlarıyla ilgili gülmecesi yoktur.  Timur'la ilgili "hamam, Timur ve peştemal" gülmecesi de, Timur'dan çok önce yaşadığı için, sonradan üretilmiştir. Halk beğenisi Hoca'yı Timur gibi çevresine korku salan bir imparatorun karşısına hamamda çıkarak, "kızım sana söylüyorum, gelinim sen işit" türünden bir yergi oluşturmuştur. Burada yerilen, dolaylı olarak kendini toplumun, halkın üstünde gören saray insanlarıdır </vt:lpstr>
      <vt:lpstr>Nasreddin Hoca'nın etkisi bütün toplum kesimlerine yayılmış, "İncili Çavuş", "Bekri Mustafa", "Bektaşi" gibi çok değişik yörelerin duygularını yansıtan gülmece türlerinin doğmasına olanak sağlamıştır.  Nasreddin Hoca ile ilgili olarak;  Ziya Gökalp, “…Nasreddin Hoca, Türk nekre güllüğünün en yüksek simasıdır.” der.   Abdulbaki Gölpınarlı, “…Halk Hoca’dır…Hoca, halkın muhayyilesinde; halk, icap edince öz nefsine bile onun nüktesiyle çatıyor, onun diliyle sözler sarfediyor. Bedri Rahmi Eyuboğlu’nun dediği gibi yakın zamanda bir gün Hoca, otobüse, dolmuşa da binecek, taksiye de binmek isteyecek mutlaka.” der.  Fuat Köprülü ise, Nasreddin Hoca’nın tarihi kişiliğiyle ilgili araştırmalara ilk öncülük eden kişi olarak Hoca hakkında“…O, bizim en asli mahsullerimizden biridir.” der.      </vt:lpstr>
      <vt:lpstr>NASREDDİN HOCA FIKRALARI... </vt:lpstr>
      <vt:lpstr>Şunu baştan söylesene Nasreddin Hoca tarlasında çalışırken oradan geçmekte olan birisi sormuş: - “Bey Amca! Falan köye kaç saatte gidebilirim?” Hoca, bu soruya hele biraz yol al bakalım demiş. Adam aynı soruyu üç kere tekrarlamış: ama farklı bir cevap alamayınca yoluna devam etmiş. Biraz yürüdükten sonra arkadan Hocanın: - “Evlat, gel!” dediğini işitmiş. Adam gelince de Hoca soruyu şu şekilde cevaplandırmış: - “Sen tam üç saatte oraya varırsın,” demiş. Adam sinirli bir şekilde - “Be bey amca! Madem biliyordun, şunu baştan söylesene,” deyince, Nasreddin Hoca şöyle savunmuş kendisini: - “İyi de, ben senin nasıl yürüdüğünü nereden bilebilirim ki.”  </vt:lpstr>
      <vt:lpstr>Cimri Cimrinin biri çaya düşmüş. “Elini ver, elini ver” diye bağırmışlar. Ama adam elini uzatmamış.Tam boğuluyormuş ki ! Hoca seslenmiş: - “Yahu! o vermeyi bilmez.’Elimi al’ diye bağırsanıza.”  </vt:lpstr>
      <vt:lpstr>Söyle Bari Hoca ormana gitmiş.Oturmuş bir dalın üstüne, başlamış kesmeye.Aşağıdan geçen bir yolcu Hoca'ya seslenmiş:- Be adam! İnsan oturduğu dalı keser mi ? Şimdi düşeceksin.Hoca adama aldırmamış; işine devam etmiş.Az sonra dal kırılmış.Hoca, cumburlop düşmüş.Düştüğü yerden perişan seslenmiş: -Düşeceğimi bildin ne zaman öleceğimi de söyle bari. </vt:lpstr>
      <vt:lpstr>BENİM YERİME SENİ GÖTÜRÜR                 Hoca Nasreddin ölüm döşeğindeymiş. Karısını çağırmış.   -Hanim en güzel elbiselerini giy, iyice kokular sürün, tak takıştır yanıma gel otur.   -Ayol hoca delirdin mi sen. Bu durumdayken ben nasıl süslenirim?   -İyi ya azrail gelince belki beğenip benim yerime seni götürür.       BEN UYUYORUM                                    Bir gün Nasreddin Hoca şehire gelip, bir arkadaşıyla birlikte handa kalmış.Gece yarısı arkadaşı sormuş :    -Hocam, uyudunuz mu?     -Buyurun birşey mi var?     -Biraz borç para isteyeyim demiştim.     Nasreddin Hoca derhal horlamaya başlayıp :    -Ben uyuyorum! demiş. </vt:lpstr>
      <vt:lpstr>YA  TUTARSA.!</vt:lpstr>
      <vt:lpstr> </vt:lpstr>
      <vt:lpstr>HAZIRLAYAN : AHMET    ARSLAN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creator>ahmetarslan</dc:creator>
  <cp:keywords>https:/www.sorubak.com</cp:keywords>
  <dc:description>https://www.sorubak.com/</dc:description>
  <cp:lastModifiedBy>Serkan Demir_</cp:lastModifiedBy>
  <cp:revision>41</cp:revision>
  <dcterms:created xsi:type="dcterms:W3CDTF">2011-10-01T12:34:20Z</dcterms:created>
  <dcterms:modified xsi:type="dcterms:W3CDTF">2021-10-10T11:12:51Z</dcterms:modified>
</cp:coreProperties>
</file>