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av" ContentType="audio/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62" r:id="rId3"/>
    <p:sldId id="261" r:id="rId4"/>
    <p:sldId id="260" r:id="rId5"/>
    <p:sldId id="259" r:id="rId6"/>
    <p:sldId id="258" r:id="rId7"/>
    <p:sldId id="257" r:id="rId8"/>
    <p:sldId id="264" r:id="rId9"/>
    <p:sldId id="265" r:id="rId10"/>
    <p:sldId id="263" r:id="rId11"/>
    <p:sldId id="275" r:id="rId12"/>
    <p:sldId id="274" r:id="rId13"/>
    <p:sldId id="273" r:id="rId14"/>
    <p:sldId id="272" r:id="rId15"/>
    <p:sldId id="271" r:id="rId16"/>
    <p:sldId id="270" r:id="rId17"/>
    <p:sldId id="276" r:id="rId1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69" d="100"/>
          <a:sy n="69" d="100"/>
        </p:scale>
        <p:origin x="1416" y="6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1CA890-A32A-4273-985B-E04FD74CD728}" type="datetimeFigureOut">
              <a:rPr lang="tr-TR" smtClean="0"/>
              <a:t>19.11.2021</a:t>
            </a:fld>
            <a:endParaRPr lang="tr-TR"/>
          </a:p>
        </p:txBody>
      </p:sp>
      <p:sp>
        <p:nvSpPr>
          <p:cNvPr id="4" name="Slayt Görüntüsü Yer Tutucus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063799-25C8-41C4-8FA7-933E6D0BA035}" type="slidenum">
              <a:rPr lang="tr-TR" smtClean="0"/>
              <a:t>‹#›</a:t>
            </a:fld>
            <a:endParaRPr lang="tr-TR"/>
          </a:p>
        </p:txBody>
      </p:sp>
    </p:spTree>
    <p:extLst>
      <p:ext uri="{BB962C8B-B14F-4D97-AF65-F5344CB8AC3E}">
        <p14:creationId xmlns:p14="http://schemas.microsoft.com/office/powerpoint/2010/main" val="26282590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4F063799-25C8-41C4-8FA7-933E6D0BA035}" type="slidenum">
              <a:rPr lang="tr-TR" smtClean="0"/>
              <a:t>2</a:t>
            </a:fld>
            <a:endParaRPr lang="tr-TR"/>
          </a:p>
        </p:txBody>
      </p:sp>
    </p:spTree>
    <p:extLst>
      <p:ext uri="{BB962C8B-B14F-4D97-AF65-F5344CB8AC3E}">
        <p14:creationId xmlns:p14="http://schemas.microsoft.com/office/powerpoint/2010/main" val="14492379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4F063799-25C8-41C4-8FA7-933E6D0BA035}" type="slidenum">
              <a:rPr lang="tr-TR" smtClean="0"/>
              <a:t>3</a:t>
            </a:fld>
            <a:endParaRPr lang="tr-TR"/>
          </a:p>
        </p:txBody>
      </p:sp>
    </p:spTree>
    <p:extLst>
      <p:ext uri="{BB962C8B-B14F-4D97-AF65-F5344CB8AC3E}">
        <p14:creationId xmlns:p14="http://schemas.microsoft.com/office/powerpoint/2010/main" val="3540263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4F063799-25C8-41C4-8FA7-933E6D0BA035}" type="slidenum">
              <a:rPr lang="tr-TR" smtClean="0"/>
              <a:t>5</a:t>
            </a:fld>
            <a:endParaRPr lang="tr-TR"/>
          </a:p>
        </p:txBody>
      </p:sp>
    </p:spTree>
    <p:extLst>
      <p:ext uri="{BB962C8B-B14F-4D97-AF65-F5344CB8AC3E}">
        <p14:creationId xmlns:p14="http://schemas.microsoft.com/office/powerpoint/2010/main" val="40139275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4F063799-25C8-41C4-8FA7-933E6D0BA035}" type="slidenum">
              <a:rPr lang="tr-TR" smtClean="0"/>
              <a:t>12</a:t>
            </a:fld>
            <a:endParaRPr lang="tr-TR"/>
          </a:p>
        </p:txBody>
      </p:sp>
    </p:spTree>
    <p:extLst>
      <p:ext uri="{BB962C8B-B14F-4D97-AF65-F5344CB8AC3E}">
        <p14:creationId xmlns:p14="http://schemas.microsoft.com/office/powerpoint/2010/main" val="1499933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4F063799-25C8-41C4-8FA7-933E6D0BA035}" type="slidenum">
              <a:rPr lang="tr-TR" smtClean="0"/>
              <a:t>14</a:t>
            </a:fld>
            <a:endParaRPr lang="tr-TR"/>
          </a:p>
        </p:txBody>
      </p:sp>
    </p:spTree>
    <p:extLst>
      <p:ext uri="{BB962C8B-B14F-4D97-AF65-F5344CB8AC3E}">
        <p14:creationId xmlns:p14="http://schemas.microsoft.com/office/powerpoint/2010/main" val="18853791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4F063799-25C8-41C4-8FA7-933E6D0BA035}" type="slidenum">
              <a:rPr lang="tr-TR" smtClean="0"/>
              <a:t>17</a:t>
            </a:fld>
            <a:endParaRPr lang="tr-TR"/>
          </a:p>
        </p:txBody>
      </p:sp>
    </p:spTree>
    <p:extLst>
      <p:ext uri="{BB962C8B-B14F-4D97-AF65-F5344CB8AC3E}">
        <p14:creationId xmlns:p14="http://schemas.microsoft.com/office/powerpoint/2010/main" val="28428176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a:t>Asıl başlık stili için tıklatın</a:t>
            </a: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Dikey Metin Yer Tutucusu"/>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a:t>Asıl başlık stili için tıklatın</a:t>
            </a: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idx="1"/>
          </p:nvPr>
        </p:nvSpPr>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a:t>Asıl başlık stili için tıklatın</a:t>
            </a: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a:t>Asıl başlık stili için tıklatın</a:t>
            </a: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7" name="6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a:t>Asıl başlık stili için tıklatın</a:t>
            </a: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a:t>Asıl başlık stili için tıklatın</a:t>
            </a: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a:t>Asıl başlık stili için tıklatın</a:t>
            </a: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t>19.11.2021</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3000">
        <p14:shred/>
        <p:sndAc>
          <p:stSnd>
            <p:snd r:embed="rId13" name="chimes.wav"/>
          </p:stSnd>
        </p:sndAc>
      </p:transition>
    </mc:Choice>
    <mc:Fallback xmlns="">
      <p:transition spd="slow">
        <p:fade/>
        <p:sndAc>
          <p:stSnd>
            <p:snd r:embed="rId14" name="chimes.wav"/>
          </p:stSnd>
        </p:sndAc>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sorubak.com/"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audio" Target="../media/audio1.wav"/><Relationship Id="rId5" Type="http://schemas.openxmlformats.org/officeDocument/2006/relationships/image" Target="../media/image15.png"/><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audio" Target="../media/audio1.wav"/><Relationship Id="rId5" Type="http://schemas.openxmlformats.org/officeDocument/2006/relationships/image" Target="../media/image2.png"/><Relationship Id="rId4"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24300" y="44624"/>
            <a:ext cx="9012196" cy="83099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 </a:t>
            </a:r>
            <a:r>
              <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rPr>
              <a:t>TRAFİK GÜVENLİĞİ</a:t>
            </a:r>
          </a:p>
        </p:txBody>
      </p:sp>
      <p:sp>
        <p:nvSpPr>
          <p:cNvPr id="5" name="Dikdörtgen 4"/>
          <p:cNvSpPr/>
          <p:nvPr/>
        </p:nvSpPr>
        <p:spPr>
          <a:xfrm>
            <a:off x="97198" y="875621"/>
            <a:ext cx="8986013"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5400" b="1" dirty="0">
                <a:ln w="11430"/>
                <a:solidFill>
                  <a:srgbClr val="00B050"/>
                </a:solidFill>
                <a:effectLst>
                  <a:outerShdw blurRad="50800" dist="39000" dir="5460000" algn="tl">
                    <a:srgbClr val="000000">
                      <a:alpha val="38000"/>
                    </a:srgbClr>
                  </a:outerShdw>
                </a:effectLst>
                <a:latin typeface="Times New Roman" pitchFamily="18" charset="0"/>
                <a:cs typeface="Times New Roman" pitchFamily="18" charset="0"/>
              </a:rPr>
              <a:t>ARAÇLAR VE KURALLAR-ULAŞIM ARAÇLARI SUNUSU</a:t>
            </a:r>
            <a:endParaRPr lang="tr-TR" sz="5400" b="1" cap="none" spc="0" dirty="0">
              <a:ln w="11430"/>
              <a:solidFill>
                <a:srgbClr val="00B05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50482" y="3460944"/>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a:t>
            </a:r>
            <a:r>
              <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CUMA ARAYICI</a:t>
            </a:r>
          </a:p>
        </p:txBody>
      </p:sp>
      <p:sp>
        <p:nvSpPr>
          <p:cNvPr id="7" name="Dikdörtgen 6"/>
          <p:cNvSpPr/>
          <p:nvPr/>
        </p:nvSpPr>
        <p:spPr>
          <a:xfrm>
            <a:off x="101772" y="4941168"/>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rPr>
              <a:t>ÖZEL İDARE İLKOKULU</a:t>
            </a: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MALATYA/MERKEZ</a:t>
            </a:r>
          </a:p>
        </p:txBody>
      </p:sp>
      <p:sp>
        <p:nvSpPr>
          <p:cNvPr id="8" name="Dikdörtgen 7"/>
          <p:cNvSpPr/>
          <p:nvPr/>
        </p:nvSpPr>
        <p:spPr>
          <a:xfrm>
            <a:off x="3203848" y="6475118"/>
            <a:ext cx="3121367" cy="369332"/>
          </a:xfrm>
          <a:prstGeom prst="rect">
            <a:avLst/>
          </a:prstGeom>
        </p:spPr>
        <p:txBody>
          <a:bodyPr wrap="none">
            <a:spAutoFit/>
          </a:bodyPr>
          <a:lstStyle/>
          <a:p>
            <a:r>
              <a:rPr lang="tr-TR">
                <a:solidFill>
                  <a:srgbClr val="193B9E"/>
                </a:solidFill>
                <a:latin typeface="Comic Sans MS" panose="030F0702030302020204" pitchFamily="66" charset="0"/>
                <a:ea typeface="Times New Roman" panose="02020603050405020304" pitchFamily="18" charset="0"/>
                <a:hlinkClick r:id="rId3"/>
              </a:rPr>
              <a:t>https://www.sorubak.com/</a:t>
            </a:r>
            <a:r>
              <a:rPr lang="tr-TR">
                <a:solidFill>
                  <a:srgbClr val="193B9E"/>
                </a:solidFill>
                <a:latin typeface="Comic Sans MS" panose="030F0702030302020204" pitchFamily="66" charset="0"/>
                <a:ea typeface="Times New Roman" panose="02020603050405020304" pitchFamily="18" charset="0"/>
              </a:rPr>
              <a:t> </a:t>
            </a:r>
            <a:endParaRPr lang="tr-TR" dirty="0"/>
          </a:p>
        </p:txBody>
      </p:sp>
    </p:spTree>
    <p:extLst>
      <p:ext uri="{BB962C8B-B14F-4D97-AF65-F5344CB8AC3E}">
        <p14:creationId xmlns:p14="http://schemas.microsoft.com/office/powerpoint/2010/main" val="107110511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p:cTn id="25"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7"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6">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7">
                                            <p:txEl>
                                              <p:pRg st="0" end="0"/>
                                            </p:txEl>
                                          </p:spTgt>
                                        </p:tgtEl>
                                        <p:attrNameLst>
                                          <p:attrName>style.visibility</p:attrName>
                                        </p:attrNameLst>
                                      </p:cBhvr>
                                      <p:to>
                                        <p:strVal val="visible"/>
                                      </p:to>
                                    </p:set>
                                    <p:anim calcmode="lin" valueType="num">
                                      <p:cBhvr>
                                        <p:cTn id="34"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36"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8306"/>
            <a:ext cx="9144000" cy="683969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611560" y="2708920"/>
            <a:ext cx="3035532" cy="83099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OTOBÜS</a:t>
            </a:r>
          </a:p>
        </p:txBody>
      </p:sp>
      <p:sp>
        <p:nvSpPr>
          <p:cNvPr id="6" name="Dikdörtgen 5"/>
          <p:cNvSpPr/>
          <p:nvPr/>
        </p:nvSpPr>
        <p:spPr>
          <a:xfrm>
            <a:off x="5148064" y="2708920"/>
            <a:ext cx="3035532" cy="83099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KAMYON</a:t>
            </a:r>
          </a:p>
        </p:txBody>
      </p:sp>
      <p:sp>
        <p:nvSpPr>
          <p:cNvPr id="7" name="Dikdörtgen 6"/>
          <p:cNvSpPr/>
          <p:nvPr/>
        </p:nvSpPr>
        <p:spPr>
          <a:xfrm>
            <a:off x="395536" y="3539917"/>
            <a:ext cx="8352928" cy="156966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Benzer yönleri </a:t>
            </a:r>
            <a:r>
              <a:rPr lang="tr-TR" sz="48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taşımacılık yapıyorlar.</a:t>
            </a:r>
          </a:p>
        </p:txBody>
      </p:sp>
      <p:sp>
        <p:nvSpPr>
          <p:cNvPr id="8" name="Dikdörtgen 7"/>
          <p:cNvSpPr/>
          <p:nvPr/>
        </p:nvSpPr>
        <p:spPr>
          <a:xfrm>
            <a:off x="467544" y="5013176"/>
            <a:ext cx="8352928" cy="156966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Farklı yönler </a:t>
            </a:r>
            <a:r>
              <a:rPr lang="tr-TR" sz="4800" b="1" cap="none" spc="0" dirty="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rPr>
              <a:t>otobüs yolcu, kamyon yük taşır.</a:t>
            </a:r>
          </a:p>
        </p:txBody>
      </p:sp>
    </p:spTree>
    <p:extLst>
      <p:ext uri="{BB962C8B-B14F-4D97-AF65-F5344CB8AC3E}">
        <p14:creationId xmlns:p14="http://schemas.microsoft.com/office/powerpoint/2010/main" val="925668578"/>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barn(inVertical)">
                                      <p:cBhvr>
                                        <p:cTn id="7" dur="500"/>
                                        <p:tgtEl>
                                          <p:spTgt spid="9218"/>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nodeType="clickEffect">
                                  <p:stCondLst>
                                    <p:cond delay="0"/>
                                  </p:stCondLst>
                                  <p:iterate type="lt">
                                    <p:tmPct val="10000"/>
                                  </p:iterate>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p:cTn id="21"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3"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6">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1" presetClass="entr" presetSubtype="0" fill="hold" nodeType="clickEffect">
                                  <p:stCondLst>
                                    <p:cond delay="0"/>
                                  </p:stCondLst>
                                  <p:iterate type="lt">
                                    <p:tmPct val="10000"/>
                                  </p:iterate>
                                  <p:childTnLst>
                                    <p:set>
                                      <p:cBhvr>
                                        <p:cTn id="29" dur="1" fill="hold">
                                          <p:stCondLst>
                                            <p:cond delay="0"/>
                                          </p:stCondLst>
                                        </p:cTn>
                                        <p:tgtEl>
                                          <p:spTgt spid="7">
                                            <p:txEl>
                                              <p:pRg st="0" end="0"/>
                                            </p:txEl>
                                          </p:spTgt>
                                        </p:tgtEl>
                                        <p:attrNameLst>
                                          <p:attrName>style.visibility</p:attrName>
                                        </p:attrNameLst>
                                      </p:cBhvr>
                                      <p:to>
                                        <p:strVal val="visible"/>
                                      </p:to>
                                    </p:set>
                                    <p:anim calcmode="lin" valueType="num">
                                      <p:cBhvr>
                                        <p:cTn id="30"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32"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7">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41" presetClass="entr" presetSubtype="0" fill="hold" nodeType="clickEffect">
                                  <p:stCondLst>
                                    <p:cond delay="0"/>
                                  </p:stCondLst>
                                  <p:iterate type="lt">
                                    <p:tmPct val="10000"/>
                                  </p:iterate>
                                  <p:childTnLst>
                                    <p:set>
                                      <p:cBhvr>
                                        <p:cTn id="38" dur="1" fill="hold">
                                          <p:stCondLst>
                                            <p:cond delay="0"/>
                                          </p:stCondLst>
                                        </p:cTn>
                                        <p:tgtEl>
                                          <p:spTgt spid="8">
                                            <p:txEl>
                                              <p:pRg st="0" end="0"/>
                                            </p:txEl>
                                          </p:spTgt>
                                        </p:tgtEl>
                                        <p:attrNameLst>
                                          <p:attrName>style.visibility</p:attrName>
                                        </p:attrNameLst>
                                      </p:cBhvr>
                                      <p:to>
                                        <p:strVal val="visible"/>
                                      </p:to>
                                    </p:set>
                                    <p:anim calcmode="lin" valueType="num">
                                      <p:cBhvr>
                                        <p:cTn id="39" dur="500" fill="hold"/>
                                        <p:tgtEl>
                                          <p:spTgt spid="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8">
                                            <p:txEl>
                                              <p:pRg st="0" end="0"/>
                                            </p:txEl>
                                          </p:spTgt>
                                        </p:tgtEl>
                                        <p:attrNameLst>
                                          <p:attrName>ppt_y</p:attrName>
                                        </p:attrNameLst>
                                      </p:cBhvr>
                                      <p:tavLst>
                                        <p:tav tm="0">
                                          <p:val>
                                            <p:strVal val="#ppt_y"/>
                                          </p:val>
                                        </p:tav>
                                        <p:tav tm="100000">
                                          <p:val>
                                            <p:strVal val="#ppt_y"/>
                                          </p:val>
                                        </p:tav>
                                      </p:tavLst>
                                    </p:anim>
                                    <p:anim calcmode="lin" valueType="num">
                                      <p:cBhvr>
                                        <p:cTn id="41" dur="500" fill="hold"/>
                                        <p:tgtEl>
                                          <p:spTgt spid="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5456"/>
            <a:ext cx="9144000" cy="682254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08495446"/>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barn(inVertical)">
                                      <p:cBhvr>
                                        <p:cTn id="7" dur="5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126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044" y="0"/>
            <a:ext cx="9127956"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4332306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3"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barn(inVertical)">
                                      <p:cBhvr>
                                        <p:cTn id="7"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184" y="9148"/>
            <a:ext cx="9110816" cy="119062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334" y="1199772"/>
            <a:ext cx="4201626" cy="5658227"/>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11961" y="1167774"/>
            <a:ext cx="4932040" cy="569022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27950804"/>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6"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barn(inVertical)">
                                      <p:cBhvr>
                                        <p:cTn id="7" dur="500"/>
                                        <p:tgtEl>
                                          <p:spTgt spid="1229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2291"/>
                                        </p:tgtEl>
                                        <p:attrNameLst>
                                          <p:attrName>style.visibility</p:attrName>
                                        </p:attrNameLst>
                                      </p:cBhvr>
                                      <p:to>
                                        <p:strVal val="visible"/>
                                      </p:to>
                                    </p:set>
                                    <p:animEffect transition="in" filter="barn(inVertical)">
                                      <p:cBhvr>
                                        <p:cTn id="12" dur="500"/>
                                        <p:tgtEl>
                                          <p:spTgt spid="1229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2292"/>
                                        </p:tgtEl>
                                        <p:attrNameLst>
                                          <p:attrName>style.visibility</p:attrName>
                                        </p:attrNameLst>
                                      </p:cBhvr>
                                      <p:to>
                                        <p:strVal val="visible"/>
                                      </p:to>
                                    </p:set>
                                    <p:animEffect transition="in" filter="barn(inVertical)">
                                      <p:cBhvr>
                                        <p:cTn id="17" dur="500"/>
                                        <p:tgtEl>
                                          <p:spTgt spid="122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33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112474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65902" y="1124744"/>
            <a:ext cx="9012196" cy="563231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4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Teknolojinin gelişmesi ile ulaşım araçları gelişerek çeşitlenmiştir. Bu sayede ekonomik, konforlu, güvenli ve hızlı ulaşım yapılması mümkün olmuştur. Ulaşım araçları; yolcu taşıtı ve yük taşıtı olarak sınıflandırılır. Ulaşım türleri; kara yolu ulaşımı, deniz yolu ulaşımı, hava yolu ulaşımı ve demir yolu ulaşımı olarak sınıflandırılabilir.</a:t>
            </a:r>
            <a:endParaRPr lang="tr-TR" sz="40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4127208109"/>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3"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barn(inVertical)">
                                      <p:cBhvr>
                                        <p:cTn id="7" dur="500"/>
                                        <p:tgtEl>
                                          <p:spTgt spid="13314"/>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68" y="4574"/>
            <a:ext cx="9140532" cy="90414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65902" y="908720"/>
            <a:ext cx="9012196" cy="5016758"/>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4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a:t>
            </a:r>
            <a:r>
              <a:rPr lang="tr-TR" sz="4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Yolculuk süresi</a:t>
            </a:r>
          </a:p>
          <a:p>
            <a:pPr algn="ctr"/>
            <a:r>
              <a:rPr lang="tr-TR" sz="4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Aracın güvenli oluşu</a:t>
            </a:r>
          </a:p>
          <a:p>
            <a:pPr algn="ctr"/>
            <a:r>
              <a:rPr lang="tr-TR" sz="4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Fiyatı ( Aracın ya da ulaşım türünün)</a:t>
            </a:r>
          </a:p>
          <a:p>
            <a:pPr algn="ctr"/>
            <a:r>
              <a:rPr lang="tr-TR" sz="4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4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Konfor</a:t>
            </a:r>
          </a:p>
          <a:p>
            <a:pPr algn="ctr"/>
            <a:r>
              <a:rPr lang="tr-TR" sz="4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Büyüklük</a:t>
            </a:r>
          </a:p>
          <a:p>
            <a:pPr algn="ctr"/>
            <a:r>
              <a:rPr lang="tr-TR" sz="4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4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Hedefin ulaşılabilirliği (Örneğin bir adaya gidilecekse kara yolunu seçemeyiz)</a:t>
            </a:r>
            <a:endParaRPr lang="tr-TR" sz="40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317617256"/>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barn(inVertical)">
                                      <p:cBhvr>
                                        <p:cTn id="7" dur="500"/>
                                        <p:tgtEl>
                                          <p:spTgt spid="14338"/>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nodeType="clickEffect">
                                  <p:stCondLst>
                                    <p:cond delay="0"/>
                                  </p:stCondLst>
                                  <p:iterate type="lt">
                                    <p:tmPct val="10000"/>
                                  </p:iterate>
                                  <p:childTnLst>
                                    <p:set>
                                      <p:cBhvr>
                                        <p:cTn id="20" dur="1" fill="hold">
                                          <p:stCondLst>
                                            <p:cond delay="0"/>
                                          </p:stCondLst>
                                        </p:cTn>
                                        <p:tgtEl>
                                          <p:spTgt spid="5">
                                            <p:txEl>
                                              <p:pRg st="1" end="1"/>
                                            </p:txEl>
                                          </p:spTgt>
                                        </p:tgtEl>
                                        <p:attrNameLst>
                                          <p:attrName>style.visibility</p:attrName>
                                        </p:attrNameLst>
                                      </p:cBhvr>
                                      <p:to>
                                        <p:strVal val="visible"/>
                                      </p:to>
                                    </p:set>
                                    <p:anim calcmode="lin" valueType="num">
                                      <p:cBhvr>
                                        <p:cTn id="21" dur="500" fill="hold"/>
                                        <p:tgtEl>
                                          <p:spTgt spid="5">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5">
                                            <p:txEl>
                                              <p:pRg st="1" end="1"/>
                                            </p:txEl>
                                          </p:spTgt>
                                        </p:tgtEl>
                                        <p:attrNameLst>
                                          <p:attrName>ppt_y</p:attrName>
                                        </p:attrNameLst>
                                      </p:cBhvr>
                                      <p:tavLst>
                                        <p:tav tm="0">
                                          <p:val>
                                            <p:strVal val="#ppt_y"/>
                                          </p:val>
                                        </p:tav>
                                        <p:tav tm="100000">
                                          <p:val>
                                            <p:strVal val="#ppt_y"/>
                                          </p:val>
                                        </p:tav>
                                      </p:tavLst>
                                    </p:anim>
                                    <p:anim calcmode="lin" valueType="num">
                                      <p:cBhvr>
                                        <p:cTn id="23" dur="500" fill="hold"/>
                                        <p:tgtEl>
                                          <p:spTgt spid="5">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5">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5">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1" presetClass="entr" presetSubtype="0" fill="hold" nodeType="clickEffect">
                                  <p:stCondLst>
                                    <p:cond delay="0"/>
                                  </p:stCondLst>
                                  <p:iterate type="lt">
                                    <p:tmPct val="10000"/>
                                  </p:iterate>
                                  <p:childTnLst>
                                    <p:set>
                                      <p:cBhvr>
                                        <p:cTn id="29" dur="1" fill="hold">
                                          <p:stCondLst>
                                            <p:cond delay="0"/>
                                          </p:stCondLst>
                                        </p:cTn>
                                        <p:tgtEl>
                                          <p:spTgt spid="5">
                                            <p:txEl>
                                              <p:pRg st="2" end="2"/>
                                            </p:txEl>
                                          </p:spTgt>
                                        </p:tgtEl>
                                        <p:attrNameLst>
                                          <p:attrName>style.visibility</p:attrName>
                                        </p:attrNameLst>
                                      </p:cBhvr>
                                      <p:to>
                                        <p:strVal val="visible"/>
                                      </p:to>
                                    </p:set>
                                    <p:anim calcmode="lin" valueType="num">
                                      <p:cBhvr>
                                        <p:cTn id="30" dur="500" fill="hold"/>
                                        <p:tgtEl>
                                          <p:spTgt spid="5">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5">
                                            <p:txEl>
                                              <p:pRg st="2" end="2"/>
                                            </p:txEl>
                                          </p:spTgt>
                                        </p:tgtEl>
                                        <p:attrNameLst>
                                          <p:attrName>ppt_y</p:attrName>
                                        </p:attrNameLst>
                                      </p:cBhvr>
                                      <p:tavLst>
                                        <p:tav tm="0">
                                          <p:val>
                                            <p:strVal val="#ppt_y"/>
                                          </p:val>
                                        </p:tav>
                                        <p:tav tm="100000">
                                          <p:val>
                                            <p:strVal val="#ppt_y"/>
                                          </p:val>
                                        </p:tav>
                                      </p:tavLst>
                                    </p:anim>
                                    <p:anim calcmode="lin" valueType="num">
                                      <p:cBhvr>
                                        <p:cTn id="32" dur="500" fill="hold"/>
                                        <p:tgtEl>
                                          <p:spTgt spid="5">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5">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5">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41" presetClass="entr" presetSubtype="0" fill="hold" nodeType="clickEffect">
                                  <p:stCondLst>
                                    <p:cond delay="0"/>
                                  </p:stCondLst>
                                  <p:iterate type="lt">
                                    <p:tmPct val="10000"/>
                                  </p:iterate>
                                  <p:childTnLst>
                                    <p:set>
                                      <p:cBhvr>
                                        <p:cTn id="38" dur="1" fill="hold">
                                          <p:stCondLst>
                                            <p:cond delay="0"/>
                                          </p:stCondLst>
                                        </p:cTn>
                                        <p:tgtEl>
                                          <p:spTgt spid="5">
                                            <p:txEl>
                                              <p:pRg st="3" end="3"/>
                                            </p:txEl>
                                          </p:spTgt>
                                        </p:tgtEl>
                                        <p:attrNameLst>
                                          <p:attrName>style.visibility</p:attrName>
                                        </p:attrNameLst>
                                      </p:cBhvr>
                                      <p:to>
                                        <p:strVal val="visible"/>
                                      </p:to>
                                    </p:set>
                                    <p:anim calcmode="lin" valueType="num">
                                      <p:cBhvr>
                                        <p:cTn id="39" dur="500" fill="hold"/>
                                        <p:tgtEl>
                                          <p:spTgt spid="5">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5">
                                            <p:txEl>
                                              <p:pRg st="3" end="3"/>
                                            </p:txEl>
                                          </p:spTgt>
                                        </p:tgtEl>
                                        <p:attrNameLst>
                                          <p:attrName>ppt_y</p:attrName>
                                        </p:attrNameLst>
                                      </p:cBhvr>
                                      <p:tavLst>
                                        <p:tav tm="0">
                                          <p:val>
                                            <p:strVal val="#ppt_y"/>
                                          </p:val>
                                        </p:tav>
                                        <p:tav tm="100000">
                                          <p:val>
                                            <p:strVal val="#ppt_y"/>
                                          </p:val>
                                        </p:tav>
                                      </p:tavLst>
                                    </p:anim>
                                    <p:anim calcmode="lin" valueType="num">
                                      <p:cBhvr>
                                        <p:cTn id="41" dur="500" fill="hold"/>
                                        <p:tgtEl>
                                          <p:spTgt spid="5">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5">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5">
                                            <p:txEl>
                                              <p:pRg st="3" end="3"/>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41" presetClass="entr" presetSubtype="0" fill="hold" nodeType="clickEffect">
                                  <p:stCondLst>
                                    <p:cond delay="0"/>
                                  </p:stCondLst>
                                  <p:iterate type="lt">
                                    <p:tmPct val="10000"/>
                                  </p:iterate>
                                  <p:childTnLst>
                                    <p:set>
                                      <p:cBhvr>
                                        <p:cTn id="47" dur="1" fill="hold">
                                          <p:stCondLst>
                                            <p:cond delay="0"/>
                                          </p:stCondLst>
                                        </p:cTn>
                                        <p:tgtEl>
                                          <p:spTgt spid="5">
                                            <p:txEl>
                                              <p:pRg st="4" end="4"/>
                                            </p:txEl>
                                          </p:spTgt>
                                        </p:tgtEl>
                                        <p:attrNameLst>
                                          <p:attrName>style.visibility</p:attrName>
                                        </p:attrNameLst>
                                      </p:cBhvr>
                                      <p:to>
                                        <p:strVal val="visible"/>
                                      </p:to>
                                    </p:set>
                                    <p:anim calcmode="lin" valueType="num">
                                      <p:cBhvr>
                                        <p:cTn id="48" dur="500" fill="hold"/>
                                        <p:tgtEl>
                                          <p:spTgt spid="5">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5">
                                            <p:txEl>
                                              <p:pRg st="4" end="4"/>
                                            </p:txEl>
                                          </p:spTgt>
                                        </p:tgtEl>
                                        <p:attrNameLst>
                                          <p:attrName>ppt_y</p:attrName>
                                        </p:attrNameLst>
                                      </p:cBhvr>
                                      <p:tavLst>
                                        <p:tav tm="0">
                                          <p:val>
                                            <p:strVal val="#ppt_y"/>
                                          </p:val>
                                        </p:tav>
                                        <p:tav tm="100000">
                                          <p:val>
                                            <p:strVal val="#ppt_y"/>
                                          </p:val>
                                        </p:tav>
                                      </p:tavLst>
                                    </p:anim>
                                    <p:anim calcmode="lin" valueType="num">
                                      <p:cBhvr>
                                        <p:cTn id="50" dur="500" fill="hold"/>
                                        <p:tgtEl>
                                          <p:spTgt spid="5">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5">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5">
                                            <p:txEl>
                                              <p:pRg st="4" end="4"/>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41" presetClass="entr" presetSubtype="0" fill="hold" nodeType="clickEffect">
                                  <p:stCondLst>
                                    <p:cond delay="0"/>
                                  </p:stCondLst>
                                  <p:iterate type="lt">
                                    <p:tmPct val="10000"/>
                                  </p:iterate>
                                  <p:childTnLst>
                                    <p:set>
                                      <p:cBhvr>
                                        <p:cTn id="56" dur="1" fill="hold">
                                          <p:stCondLst>
                                            <p:cond delay="0"/>
                                          </p:stCondLst>
                                        </p:cTn>
                                        <p:tgtEl>
                                          <p:spTgt spid="5">
                                            <p:txEl>
                                              <p:pRg st="5" end="5"/>
                                            </p:txEl>
                                          </p:spTgt>
                                        </p:tgtEl>
                                        <p:attrNameLst>
                                          <p:attrName>style.visibility</p:attrName>
                                        </p:attrNameLst>
                                      </p:cBhvr>
                                      <p:to>
                                        <p:strVal val="visible"/>
                                      </p:to>
                                    </p:set>
                                    <p:anim calcmode="lin" valueType="num">
                                      <p:cBhvr>
                                        <p:cTn id="57" dur="500" fill="hold"/>
                                        <p:tgtEl>
                                          <p:spTgt spid="5">
                                            <p:txEl>
                                              <p:pRg st="5" end="5"/>
                                            </p:txEl>
                                          </p:spTgt>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5">
                                            <p:txEl>
                                              <p:pRg st="5" end="5"/>
                                            </p:txEl>
                                          </p:spTgt>
                                        </p:tgtEl>
                                        <p:attrNameLst>
                                          <p:attrName>ppt_y</p:attrName>
                                        </p:attrNameLst>
                                      </p:cBhvr>
                                      <p:tavLst>
                                        <p:tav tm="0">
                                          <p:val>
                                            <p:strVal val="#ppt_y"/>
                                          </p:val>
                                        </p:tav>
                                        <p:tav tm="100000">
                                          <p:val>
                                            <p:strVal val="#ppt_y"/>
                                          </p:val>
                                        </p:tav>
                                      </p:tavLst>
                                    </p:anim>
                                    <p:anim calcmode="lin" valueType="num">
                                      <p:cBhvr>
                                        <p:cTn id="59" dur="500" fill="hold"/>
                                        <p:tgtEl>
                                          <p:spTgt spid="5">
                                            <p:txEl>
                                              <p:pRg st="5" end="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5">
                                            <p:txEl>
                                              <p:pRg st="5" end="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1277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97910" y="1268760"/>
            <a:ext cx="9012196" cy="5016758"/>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32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a:t>
            </a:r>
            <a:r>
              <a:rPr lang="tr-TR" sz="3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32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Trafikte bazı araçlar acil müdahale araçlarıdır. Ambulans ve itfaiye hayat kurtarmak için müdahale eden araçlar olduğu için hem geçiş hakkına hem de geçiş üstünlüğüne sahiptir. Kırmızıya durmamak, ters yöne girmek gibi geçiş hakları bulunmaktadır.</a:t>
            </a:r>
          </a:p>
          <a:p>
            <a:pPr algn="ctr"/>
            <a:r>
              <a:rPr lang="tr-TR" sz="32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Ambulans ve itfaiye gibi araçların üzerine bu ifadeler ters yazılır. Çünkü, ön araç aynalarında bu yazılar düz okunur ve sürücüler için büyük kolaylık olarak yolun açılması hızlandırılmış olur.</a:t>
            </a:r>
            <a:endParaRPr lang="tr-TR" sz="32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2244064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barn(inVertical)">
                                      <p:cBhvr>
                                        <p:cTn id="7" dur="500"/>
                                        <p:tgtEl>
                                          <p:spTgt spid="15362"/>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nodeType="clickEffect">
                                  <p:stCondLst>
                                    <p:cond delay="0"/>
                                  </p:stCondLst>
                                  <p:iterate type="lt">
                                    <p:tmPct val="10000"/>
                                  </p:iterate>
                                  <p:childTnLst>
                                    <p:set>
                                      <p:cBhvr>
                                        <p:cTn id="20" dur="1" fill="hold">
                                          <p:stCondLst>
                                            <p:cond delay="0"/>
                                          </p:stCondLst>
                                        </p:cTn>
                                        <p:tgtEl>
                                          <p:spTgt spid="5">
                                            <p:txEl>
                                              <p:pRg st="1" end="1"/>
                                            </p:txEl>
                                          </p:spTgt>
                                        </p:tgtEl>
                                        <p:attrNameLst>
                                          <p:attrName>style.visibility</p:attrName>
                                        </p:attrNameLst>
                                      </p:cBhvr>
                                      <p:to>
                                        <p:strVal val="visible"/>
                                      </p:to>
                                    </p:set>
                                    <p:anim calcmode="lin" valueType="num">
                                      <p:cBhvr>
                                        <p:cTn id="21" dur="500" fill="hold"/>
                                        <p:tgtEl>
                                          <p:spTgt spid="5">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5">
                                            <p:txEl>
                                              <p:pRg st="1" end="1"/>
                                            </p:txEl>
                                          </p:spTgt>
                                        </p:tgtEl>
                                        <p:attrNameLst>
                                          <p:attrName>ppt_y</p:attrName>
                                        </p:attrNameLst>
                                      </p:cBhvr>
                                      <p:tavLst>
                                        <p:tav tm="0">
                                          <p:val>
                                            <p:strVal val="#ppt_y"/>
                                          </p:val>
                                        </p:tav>
                                        <p:tav tm="100000">
                                          <p:val>
                                            <p:strVal val="#ppt_y"/>
                                          </p:val>
                                        </p:tav>
                                      </p:tavLst>
                                    </p:anim>
                                    <p:anim calcmode="lin" valueType="num">
                                      <p:cBhvr>
                                        <p:cTn id="23" dur="500" fill="hold"/>
                                        <p:tgtEl>
                                          <p:spTgt spid="5">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5">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24300" y="44624"/>
            <a:ext cx="9012196" cy="83099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 </a:t>
            </a:r>
            <a:r>
              <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rPr>
              <a:t>TRAFİK GÜVENLİĞİ</a:t>
            </a:r>
          </a:p>
        </p:txBody>
      </p:sp>
      <p:sp>
        <p:nvSpPr>
          <p:cNvPr id="5" name="Dikdörtgen 4"/>
          <p:cNvSpPr/>
          <p:nvPr/>
        </p:nvSpPr>
        <p:spPr>
          <a:xfrm>
            <a:off x="97198" y="875621"/>
            <a:ext cx="8986013"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5400" b="1" dirty="0">
                <a:ln w="11430"/>
                <a:solidFill>
                  <a:srgbClr val="00B050"/>
                </a:solidFill>
                <a:effectLst>
                  <a:outerShdw blurRad="50800" dist="39000" dir="5460000" algn="tl">
                    <a:srgbClr val="000000">
                      <a:alpha val="38000"/>
                    </a:srgbClr>
                  </a:outerShdw>
                </a:effectLst>
                <a:latin typeface="Times New Roman" pitchFamily="18" charset="0"/>
                <a:cs typeface="Times New Roman" pitchFamily="18" charset="0"/>
              </a:rPr>
              <a:t>ARAÇLAR VE KURALLAR-ULAŞIM ARAÇLARI SUNUSU</a:t>
            </a:r>
            <a:endParaRPr lang="tr-TR" sz="5400" b="1" cap="none" spc="0" dirty="0">
              <a:ln w="11430"/>
              <a:solidFill>
                <a:srgbClr val="00B05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50482" y="3460944"/>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a:t>
            </a:r>
            <a:r>
              <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CUMA ARAYICI</a:t>
            </a:r>
          </a:p>
        </p:txBody>
      </p:sp>
      <p:sp>
        <p:nvSpPr>
          <p:cNvPr id="7" name="Dikdörtgen 6"/>
          <p:cNvSpPr/>
          <p:nvPr/>
        </p:nvSpPr>
        <p:spPr>
          <a:xfrm>
            <a:off x="101772" y="4941168"/>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rPr>
              <a:t>ÖZEL İDARE İLKOKULU</a:t>
            </a: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MALATYA/MERKEZ</a:t>
            </a:r>
          </a:p>
        </p:txBody>
      </p:sp>
    </p:spTree>
    <p:extLst>
      <p:ext uri="{BB962C8B-B14F-4D97-AF65-F5344CB8AC3E}">
        <p14:creationId xmlns:p14="http://schemas.microsoft.com/office/powerpoint/2010/main" val="2175563243"/>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3"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p:cTn id="25"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7"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6">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7">
                                            <p:txEl>
                                              <p:pRg st="0" end="0"/>
                                            </p:txEl>
                                          </p:spTgt>
                                        </p:tgtEl>
                                        <p:attrNameLst>
                                          <p:attrName>style.visibility</p:attrName>
                                        </p:attrNameLst>
                                      </p:cBhvr>
                                      <p:to>
                                        <p:strVal val="visible"/>
                                      </p:to>
                                    </p:set>
                                    <p:anim calcmode="lin" valueType="num">
                                      <p:cBhvr>
                                        <p:cTn id="34"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36"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026" name="Picture 2" descr="▷ Oyun Oynama: Hareketli Resimleri, Gifleri &amp;amp; Animasyonları - %100 ÜCRETSİZ!"/>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908720"/>
            <a:ext cx="9144000" cy="594928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44000" cy="90872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1775074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3" name="chimes.wav"/>
          </p:stSnd>
        </p:sndAc>
      </p:transition>
    </mc:Choice>
    <mc:Fallback xmlns="">
      <p:transition spd="slow">
        <p:fade/>
        <p:sndAc>
          <p:stSnd>
            <p:snd r:embed="rId6"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barn(inVertical)">
                                      <p:cBhvr>
                                        <p:cTn id="7" dur="500"/>
                                        <p:tgtEl>
                                          <p:spTgt spid="102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barn(inVertical)">
                                      <p:cBhvr>
                                        <p:cTn id="12"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134076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65902" y="1268760"/>
            <a:ext cx="9012196" cy="470898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6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Kara yollarında oyun oynamak çok tehlikelidir. Arabalara bize çarpabilir, kazalara sebebiyet verebiliriz.</a:t>
            </a:r>
            <a:endParaRPr lang="tr-TR" sz="60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446775733"/>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3"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arn(inVertical)">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
            <a:ext cx="9144000" cy="685799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3418667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arn(inVertical)">
                                      <p:cBhvr>
                                        <p:cTn id="7"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 y="0"/>
            <a:ext cx="914396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Metin kutusu 3"/>
          <p:cNvSpPr txBox="1"/>
          <p:nvPr/>
        </p:nvSpPr>
        <p:spPr>
          <a:xfrm>
            <a:off x="323528" y="2924944"/>
            <a:ext cx="8712968" cy="2062103"/>
          </a:xfrm>
          <a:prstGeom prst="rect">
            <a:avLst/>
          </a:prstGeom>
          <a:noFill/>
        </p:spPr>
        <p:txBody>
          <a:bodyPr wrap="square" rtlCol="0">
            <a:spAutoFit/>
          </a:bodyPr>
          <a:lstStyle/>
          <a:p>
            <a:r>
              <a:rPr lang="tr-TR" sz="3200" b="1" dirty="0">
                <a:solidFill>
                  <a:srgbClr val="FF0000"/>
                </a:solidFill>
                <a:latin typeface="Times New Roman" pitchFamily="18" charset="0"/>
                <a:cs typeface="Times New Roman" pitchFamily="18" charset="0"/>
              </a:rPr>
              <a:t>Bu oyun alanları doğru olan yerlerdir. Trafiğe kapalı olan ve güvenli olan yerlerdir. Çocuklar gerekli olan önlemleri alıp o şekilde dışarı çıkmışlardır.</a:t>
            </a:r>
          </a:p>
        </p:txBody>
      </p:sp>
    </p:spTree>
    <p:extLst>
      <p:ext uri="{BB962C8B-B14F-4D97-AF65-F5344CB8AC3E}">
        <p14:creationId xmlns:p14="http://schemas.microsoft.com/office/powerpoint/2010/main" val="4178746122"/>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3"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barn(inVertical)">
                                      <p:cBhvr>
                                        <p:cTn id="7" dur="500"/>
                                        <p:tgtEl>
                                          <p:spTgt spid="4098"/>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3999" cy="685799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323528" y="2924944"/>
            <a:ext cx="8712968" cy="1569660"/>
          </a:xfrm>
          <a:prstGeom prst="rect">
            <a:avLst/>
          </a:prstGeom>
          <a:noFill/>
        </p:spPr>
        <p:txBody>
          <a:bodyPr wrap="square" rtlCol="0">
            <a:spAutoFit/>
          </a:bodyPr>
          <a:lstStyle/>
          <a:p>
            <a:r>
              <a:rPr lang="tr-TR" sz="3200" b="1" dirty="0">
                <a:solidFill>
                  <a:srgbClr val="FF0000"/>
                </a:solidFill>
                <a:latin typeface="Times New Roman" pitchFamily="18" charset="0"/>
                <a:cs typeface="Times New Roman" pitchFamily="18" charset="0"/>
              </a:rPr>
              <a:t> </a:t>
            </a:r>
            <a:r>
              <a:rPr lang="tr-TR" sz="3200" b="1" dirty="0">
                <a:solidFill>
                  <a:srgbClr val="002060"/>
                </a:solidFill>
                <a:latin typeface="Times New Roman" pitchFamily="18" charset="0"/>
                <a:cs typeface="Times New Roman" pitchFamily="18" charset="0"/>
              </a:rPr>
              <a:t>Çocuklar kas, dirseklik ve dizlik takmışlardır. Bu şekilde yaralanmaların önüne geçmiş oluyorlar.</a:t>
            </a:r>
          </a:p>
        </p:txBody>
      </p:sp>
    </p:spTree>
    <p:extLst>
      <p:ext uri="{BB962C8B-B14F-4D97-AF65-F5344CB8AC3E}">
        <p14:creationId xmlns:p14="http://schemas.microsoft.com/office/powerpoint/2010/main" val="2488494376"/>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barn(inVertical)">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12474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65902" y="1124744"/>
            <a:ext cx="9012196" cy="517064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66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Motorsuz taşıtlar trafiğe kapalı alanlarda, parklarda ve güvenli alanlarda kullanılmalıdır.</a:t>
            </a:r>
            <a:endParaRPr lang="tr-TR" sz="66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311169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barn(inVertical)">
                                      <p:cBhvr>
                                        <p:cTn id="7" dur="500"/>
                                        <p:tgtEl>
                                          <p:spTgt spid="6146"/>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9432"/>
            <a:ext cx="9144000" cy="96129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65902" y="1124744"/>
            <a:ext cx="9012196" cy="517064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66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Kask, dizlik, dirseklik takmalıdır. Trafiğe kapalı alanlarda ve dikkatli bir şekilde kullanmalıdır.</a:t>
            </a:r>
            <a:endParaRPr lang="tr-TR" sz="66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838880869"/>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barn(inVertical)">
                                      <p:cBhvr>
                                        <p:cTn id="7" dur="500"/>
                                        <p:tgtEl>
                                          <p:spTgt spid="7170"/>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8763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114684" y="610136"/>
            <a:ext cx="9012196" cy="624786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3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Yolcu taşıtı: </a:t>
            </a:r>
            <a:r>
              <a:rPr lang="tr-TR" sz="32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Yolcu taşımak için özel donatıları olan taşıtlardır. Bu taşıtlar, yolcuların güvenliğini ve konforunu sağlamak için düzenlenmiştir. Yolcular için oturma yerleri, havalandırma ve iklimlendirme donatıları bu düzenlemelerdendir. </a:t>
            </a:r>
            <a:r>
              <a:rPr lang="tr-TR" sz="3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Yük taşıtı: </a:t>
            </a:r>
            <a:r>
              <a:rPr lang="tr-TR" sz="32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Yük taşımak amacıyla düzenlenmiş taşıtlardır. Yük taşıtları taşınacak yükün niteliğine göre tasarlanır.</a:t>
            </a:r>
          </a:p>
          <a:p>
            <a:pPr algn="ctr"/>
            <a:r>
              <a:rPr lang="tr-TR" sz="32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Yolcu taşımak için yapılmış araçlarda yolcular için koltuklar vardır. Yük taşımak için yapılmış araçlarda ise yükün konulacağı büyük bir bölme vardır.</a:t>
            </a:r>
            <a:endParaRPr lang="tr-TR" sz="32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474328586"/>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barn(inVertical)">
                                      <p:cBhvr>
                                        <p:cTn id="7" dur="5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nodeType="clickEffect">
                                  <p:stCondLst>
                                    <p:cond delay="0"/>
                                  </p:stCondLst>
                                  <p:iterate type="lt">
                                    <p:tmPct val="10000"/>
                                  </p:iterate>
                                  <p:childTnLst>
                                    <p:set>
                                      <p:cBhvr>
                                        <p:cTn id="20" dur="1" fill="hold">
                                          <p:stCondLst>
                                            <p:cond delay="0"/>
                                          </p:stCondLst>
                                        </p:cTn>
                                        <p:tgtEl>
                                          <p:spTgt spid="5">
                                            <p:txEl>
                                              <p:pRg st="1" end="1"/>
                                            </p:txEl>
                                          </p:spTgt>
                                        </p:tgtEl>
                                        <p:attrNameLst>
                                          <p:attrName>style.visibility</p:attrName>
                                        </p:attrNameLst>
                                      </p:cBhvr>
                                      <p:to>
                                        <p:strVal val="visible"/>
                                      </p:to>
                                    </p:set>
                                    <p:anim calcmode="lin" valueType="num">
                                      <p:cBhvr>
                                        <p:cTn id="21" dur="500" fill="hold"/>
                                        <p:tgtEl>
                                          <p:spTgt spid="5">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5">
                                            <p:txEl>
                                              <p:pRg st="1" end="1"/>
                                            </p:txEl>
                                          </p:spTgt>
                                        </p:tgtEl>
                                        <p:attrNameLst>
                                          <p:attrName>ppt_y</p:attrName>
                                        </p:attrNameLst>
                                      </p:cBhvr>
                                      <p:tavLst>
                                        <p:tav tm="0">
                                          <p:val>
                                            <p:strVal val="#ppt_y"/>
                                          </p:val>
                                        </p:tav>
                                        <p:tav tm="100000">
                                          <p:val>
                                            <p:strVal val="#ppt_y"/>
                                          </p:val>
                                        </p:tav>
                                      </p:tavLst>
                                    </p:anim>
                                    <p:anim calcmode="lin" valueType="num">
                                      <p:cBhvr>
                                        <p:cTn id="23" dur="500" fill="hold"/>
                                        <p:tgtEl>
                                          <p:spTgt spid="5">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5">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68</TotalTime>
  <Words>422</Words>
  <Application>Microsoft Office PowerPoint</Application>
  <PresentationFormat>Ekran Gösterisi (4:3)</PresentationFormat>
  <Paragraphs>41</Paragraphs>
  <Slides>17</Slides>
  <Notes>6</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17</vt:i4>
      </vt:variant>
    </vt:vector>
  </HeadingPairs>
  <TitlesOfParts>
    <vt:vector size="22" baseType="lpstr">
      <vt:lpstr>Arial</vt:lpstr>
      <vt:lpstr>Calibri</vt:lpstr>
      <vt:lpstr>Comic Sans MS</vt:lpstr>
      <vt:lpstr>Times New Roman</vt: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PC</dc:creator>
  <cp:lastModifiedBy>SERKAN DEMİR</cp:lastModifiedBy>
  <cp:revision>28</cp:revision>
  <dcterms:created xsi:type="dcterms:W3CDTF">2021-09-03T09:37:16Z</dcterms:created>
  <dcterms:modified xsi:type="dcterms:W3CDTF">2021-11-19T11:36:44Z</dcterms:modified>
</cp:coreProperties>
</file>