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notesSlides/notesSlide1.xml" ContentType="application/vnd.openxmlformats-officedocument.presentationml.notesSlide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notesSlides/notesSlide2.xml" ContentType="application/vnd.openxmlformats-officedocument.presentationml.notesSlide+xml"/>
  <Override PartName="/ppt/ink/ink10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63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395" autoAdjust="0"/>
  </p:normalViewPr>
  <p:slideViewPr>
    <p:cSldViewPr snapToGrid="0">
      <p:cViewPr varScale="1">
        <p:scale>
          <a:sx n="69" d="100"/>
          <a:sy n="69" d="100"/>
        </p:scale>
        <p:origin x="75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16T14:12:56.76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24575,'0'0'-8191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16T14:12:56.76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24575,'0'0'-8191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16T14:12:56.76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24575,'0'0'-8191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16T14:12:56.76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24575,'0'0'-8191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16T14:12:56.76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24575,'0'0'-8191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16T14:12:56.76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24575,'0'0'-8191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16T14:12:56.76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24575,'0'0'-8191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16T14:12:56.76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24575,'0'0'-8191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16T14:12:56.76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24575,'0'0'-8191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16T14:12:56.76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24575,'0'0'-8191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E3CD77-6342-448A-98EA-7AB688097538}" type="datetimeFigureOut">
              <a:rPr lang="tr-TR" smtClean="0"/>
              <a:t>17.02.2022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881D63-F169-4D9B-85C1-F0928F8DA7D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443868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81D63-F169-4D9B-85C1-F0928F8DA7D7}" type="slidenum">
              <a:rPr lang="tr-TR" smtClean="0"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512525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81D63-F169-4D9B-85C1-F0928F8DA7D7}" type="slidenum">
              <a:rPr lang="tr-TR" smtClean="0"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347806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ECFDEBD-89C8-4467-9217-AC55349ADA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38905BFF-B31F-4492-BD36-CCAE995B21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79929F28-2A3D-4DA7-9DF5-A15919B395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E5EC1-DDEA-425D-AEA1-A28CD5F6CB8D}" type="datetimeFigureOut">
              <a:rPr lang="tr-TR" smtClean="0"/>
              <a:t>17.02.2022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34BC1279-74CF-436D-B5CC-B56B240181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09A3A11-EF6D-4989-AF58-A06C809B59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5639A-7819-4683-A959-B9CCD751A4A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966933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D3AFFD2-B24C-460C-993A-60D5E6121B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B9F3DB2D-9FCA-4B12-B444-E043A11599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7DBB4E6B-6846-4B74-87D9-456E0D3C88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E5EC1-DDEA-425D-AEA1-A28CD5F6CB8D}" type="datetimeFigureOut">
              <a:rPr lang="tr-TR" smtClean="0"/>
              <a:t>17.02.2022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CDC07104-5D6E-48C8-9EDA-9A37E0912A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814482BF-39DC-4ED6-8BC1-D4087729B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5639A-7819-4683-A959-B9CCD751A4A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268297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12A6BD66-00F5-4FEC-BD11-E342FD7130B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384B5B77-B8DA-4828-9D85-E8844B7839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6F3CB85C-586B-4500-B4E3-DDB635D73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E5EC1-DDEA-425D-AEA1-A28CD5F6CB8D}" type="datetimeFigureOut">
              <a:rPr lang="tr-TR" smtClean="0"/>
              <a:t>17.02.2022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D7A6869D-69A2-43A3-A28F-A874BB1A3A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BF0E7A04-0334-41DB-BB66-568424FE38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5639A-7819-4683-A959-B9CCD751A4A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40328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9CAC502-1581-4AB1-9806-FD2F365DB9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784E7399-DCD3-4D6B-8DF9-2DB4C397E7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0A2C3FA2-28E8-4740-854A-2247C18D66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E5EC1-DDEA-425D-AEA1-A28CD5F6CB8D}" type="datetimeFigureOut">
              <a:rPr lang="tr-TR" smtClean="0"/>
              <a:t>17.02.2022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85463239-DFA8-49B9-9546-B8D274C75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D527830E-FC71-4C9C-B4AF-3F97B3FCC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5639A-7819-4683-A959-B9CCD751A4A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973936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78AE1F7-6195-45A9-9125-AF4CCB3AB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EDDCAEEB-D434-4DA7-90A4-31C6BCF12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756B4A29-5AC5-4604-BEC1-023153E4CD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E5EC1-DDEA-425D-AEA1-A28CD5F6CB8D}" type="datetimeFigureOut">
              <a:rPr lang="tr-TR" smtClean="0"/>
              <a:t>17.02.2022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F9187910-A4B5-4409-831E-8241930BA0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DEF163A9-B9B6-4BCF-85E9-F824EB65E5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5639A-7819-4683-A959-B9CCD751A4A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735444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74CDA36-C921-4DD7-9624-81CCD86CFA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194254FC-3D26-4EDF-ACB7-39684116CB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BF0EA419-EA4D-4997-ABDD-C4AD79711B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200DF517-C7A5-4BB4-9426-985B3D7853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E5EC1-DDEA-425D-AEA1-A28CD5F6CB8D}" type="datetimeFigureOut">
              <a:rPr lang="tr-TR" smtClean="0"/>
              <a:t>17.02.2022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C96CD94E-1C66-4871-8F9D-0DBA520ED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85DDECD7-7930-40EC-A0E6-F3B422B4BD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5639A-7819-4683-A959-B9CCD751A4A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67843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4DE2A08-3E45-4FF7-A7BA-510B9D435C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3842ADFF-9480-48CC-975D-EBDA946B7B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11D0E322-040D-4033-9D55-56C30FB4DB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124AD648-D70E-4E2A-8611-F90952B6F3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DDD4D94D-70F1-4D17-A455-5C88B41B632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606D967D-22FA-4BAD-A487-B9D14A22A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E5EC1-DDEA-425D-AEA1-A28CD5F6CB8D}" type="datetimeFigureOut">
              <a:rPr lang="tr-TR" smtClean="0"/>
              <a:t>17.02.2022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30DD9008-DFB6-494F-B82D-13EE0CAF92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C2D01111-0D59-4A69-954E-C77BE5A06B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5639A-7819-4683-A959-B9CCD751A4A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09246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54CA332-993F-4282-9B2B-56CA96BED3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51F8DEC7-9B6B-4C26-9C5B-3A1731D267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E5EC1-DDEA-425D-AEA1-A28CD5F6CB8D}" type="datetimeFigureOut">
              <a:rPr lang="tr-TR" smtClean="0"/>
              <a:t>17.02.2022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1C2D5146-05A7-49F1-9E8B-34151F7100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7D603F0B-F109-459B-9FD6-04195A11B3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5639A-7819-4683-A959-B9CCD751A4A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266072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59CCECED-CF15-4EDA-8DC9-E60866A26C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E5EC1-DDEA-425D-AEA1-A28CD5F6CB8D}" type="datetimeFigureOut">
              <a:rPr lang="tr-TR" smtClean="0"/>
              <a:t>17.02.2022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CE92EE83-89EE-48A6-B232-9C811F80A8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923396F6-1982-48B6-B774-8D6AE3B5A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5639A-7819-4683-A959-B9CCD751A4A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971891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7DCE087-9602-423F-9810-0702F32FF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0F3F424B-A77C-4C7B-8A0D-F958C7E0BB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8A2F51E0-11B5-4FFF-8AF4-8110DCB672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7443986F-119C-4FC3-BEC7-CC8413762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E5EC1-DDEA-425D-AEA1-A28CD5F6CB8D}" type="datetimeFigureOut">
              <a:rPr lang="tr-TR" smtClean="0"/>
              <a:t>17.02.2022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30A752D8-5E6B-4EBD-8B48-D2A10D86B4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986BD8A9-BC8B-490E-8065-1A577B1BA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5639A-7819-4683-A959-B9CCD751A4A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835808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255D2D0-8E92-4170-AACB-DC2F99ECDB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AB8518E1-4A27-4FCC-8A81-1C6BC7A5C40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89520C4C-029E-4992-95C5-86434F5CEB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08F74346-B584-40ED-868B-13CF85E72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E5EC1-DDEA-425D-AEA1-A28CD5F6CB8D}" type="datetimeFigureOut">
              <a:rPr lang="tr-TR" smtClean="0"/>
              <a:t>17.02.2022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F99DF7AD-1805-493D-B86E-09CB5A8C5B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AEBA1737-0995-417A-B7FC-C68C8E1A8D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5639A-7819-4683-A959-B9CCD751A4A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252492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995FA549-ED9D-447B-8E23-CB41D61063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474E3EDB-77F3-4489-96B7-13875783D9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F4C8B1E8-0B48-4A60-800F-7CB9BABEFA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5E5EC1-DDEA-425D-AEA1-A28CD5F6CB8D}" type="datetimeFigureOut">
              <a:rPr lang="tr-TR" smtClean="0"/>
              <a:t>17.02.2022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DC93CCD4-914F-45CB-B185-306125F4BD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89A22FB2-67A8-4162-A3EB-AE7C914C6E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05639A-7819-4683-A959-B9CCD751A4A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02473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ustomXml" Target="../ink/ink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0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ustomXml" Target="../ink/ink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ustomXml" Target="../ink/ink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ustomXml" Target="../ink/ink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ustomXml" Target="../ink/ink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ustomXml" Target="../ink/ink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ustomXml" Target="../ink/ink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99526869-F525-4E2E-8346-3CBDA4CF2C6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/>
              <a:t>PAYI PAYDASINDAN KÜÇÜK KESİRLER KONU ANLATIMI</a:t>
            </a:r>
          </a:p>
        </p:txBody>
      </p:sp>
    </p:spTree>
    <p:extLst>
      <p:ext uri="{BB962C8B-B14F-4D97-AF65-F5344CB8AC3E}">
        <p14:creationId xmlns:p14="http://schemas.microsoft.com/office/powerpoint/2010/main" val="30620615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C4EF3E8-AB14-485E-991A-48F6A7922E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913121"/>
          </a:xfrm>
        </p:spPr>
        <p:txBody>
          <a:bodyPr>
            <a:normAutofit/>
          </a:bodyPr>
          <a:lstStyle/>
          <a:p>
            <a:r>
              <a:rPr lang="tr-TR" dirty="0"/>
              <a:t>     </a:t>
            </a:r>
            <a:r>
              <a:rPr lang="tr-TR" dirty="0">
                <a:latin typeface="+mn-lt"/>
              </a:rPr>
              <a:t>   </a:t>
            </a:r>
            <a:br>
              <a:rPr lang="tr-TR" dirty="0">
                <a:latin typeface="+mn-lt"/>
              </a:rPr>
            </a:br>
            <a:r>
              <a:rPr lang="tr-TR" dirty="0">
                <a:latin typeface="+mn-lt"/>
              </a:rPr>
              <a:t>                   </a:t>
            </a:r>
            <a:r>
              <a:rPr lang="tr-TR" sz="4000" dirty="0">
                <a:latin typeface="+mn-lt"/>
              </a:rPr>
              <a:t>kesrini sayı doğrusunda gösterelim</a:t>
            </a:r>
            <a:r>
              <a:rPr lang="tr-TR" dirty="0">
                <a:latin typeface="+mn-lt"/>
              </a:rPr>
              <a:t>.</a:t>
            </a:r>
            <a:br>
              <a:rPr lang="tr-TR" dirty="0">
                <a:latin typeface="+mn-lt"/>
              </a:rPr>
            </a:br>
            <a:r>
              <a:rPr lang="tr-TR" dirty="0">
                <a:latin typeface="+mn-lt"/>
              </a:rPr>
              <a:t>     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3CA5A8DB-3B1A-4C2E-8316-C7555B3A36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04086"/>
            <a:ext cx="10515600" cy="4351338"/>
          </a:xfrm>
        </p:spPr>
        <p:txBody>
          <a:bodyPr/>
          <a:lstStyle/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sz="4400" dirty="0"/>
              <a:t>        </a:t>
            </a:r>
            <a:r>
              <a:rPr lang="tr-TR" sz="4400" dirty="0">
                <a:latin typeface="Arial" panose="020B0604020202020204" pitchFamily="34" charset="0"/>
                <a:cs typeface="Arial" panose="020B0604020202020204" pitchFamily="34" charset="0"/>
              </a:rPr>
              <a:t>0                                                1</a:t>
            </a:r>
          </a:p>
          <a:p>
            <a:endParaRPr lang="tr-TR" dirty="0"/>
          </a:p>
          <a:p>
            <a:endParaRPr lang="tr-TR" dirty="0"/>
          </a:p>
          <a:p>
            <a:endParaRPr lang="tr-TR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0" name="Mürekkep 9">
                <a:extLst>
                  <a:ext uri="{FF2B5EF4-FFF2-40B4-BE49-F238E27FC236}">
                    <a16:creationId xmlns:a16="http://schemas.microsoft.com/office/drawing/2014/main" id="{3164FF28-B0C4-42E3-94A4-201687EB1053}"/>
                  </a:ext>
                </a:extLst>
              </p14:cNvPr>
              <p14:cNvContentPartPr/>
              <p14:nvPr/>
            </p14:nvContentPartPr>
            <p14:xfrm>
              <a:off x="-98695" y="871588"/>
              <a:ext cx="360" cy="360"/>
            </p14:xfrm>
          </p:contentPart>
        </mc:Choice>
        <mc:Fallback xmlns="">
          <p:pic>
            <p:nvPicPr>
              <p:cNvPr id="10" name="Mürekkep 9">
                <a:extLst>
                  <a:ext uri="{FF2B5EF4-FFF2-40B4-BE49-F238E27FC236}">
                    <a16:creationId xmlns:a16="http://schemas.microsoft.com/office/drawing/2014/main" id="{3164FF28-B0C4-42E3-94A4-201687EB1053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107695" y="862588"/>
                <a:ext cx="18000" cy="18000"/>
              </a:xfrm>
              <a:prstGeom prst="rect">
                <a:avLst/>
              </a:prstGeom>
            </p:spPr>
          </p:pic>
        </mc:Fallback>
      </mc:AlternateContent>
      <p:cxnSp>
        <p:nvCxnSpPr>
          <p:cNvPr id="14" name="Düz Ok Bağlayıcısı 13">
            <a:extLst>
              <a:ext uri="{FF2B5EF4-FFF2-40B4-BE49-F238E27FC236}">
                <a16:creationId xmlns:a16="http://schemas.microsoft.com/office/drawing/2014/main" id="{32B0C965-A387-44C2-ACE1-D23276F4174C}"/>
              </a:ext>
            </a:extLst>
          </p:cNvPr>
          <p:cNvCxnSpPr>
            <a:cxnSpLocks/>
          </p:cNvCxnSpPr>
          <p:nvPr/>
        </p:nvCxnSpPr>
        <p:spPr>
          <a:xfrm>
            <a:off x="984733" y="3643533"/>
            <a:ext cx="10142807" cy="0"/>
          </a:xfrm>
          <a:prstGeom prst="straightConnector1">
            <a:avLst/>
          </a:prstGeom>
          <a:ln w="762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Düz Bağlayıcı 17">
            <a:extLst>
              <a:ext uri="{FF2B5EF4-FFF2-40B4-BE49-F238E27FC236}">
                <a16:creationId xmlns:a16="http://schemas.microsoft.com/office/drawing/2014/main" id="{2990C39D-9073-46B5-8261-9D4708F0AFC8}"/>
              </a:ext>
            </a:extLst>
          </p:cNvPr>
          <p:cNvCxnSpPr/>
          <p:nvPr/>
        </p:nvCxnSpPr>
        <p:spPr>
          <a:xfrm>
            <a:off x="2082019" y="3457136"/>
            <a:ext cx="0" cy="41148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Düz Bağlayıcı 18">
            <a:extLst>
              <a:ext uri="{FF2B5EF4-FFF2-40B4-BE49-F238E27FC236}">
                <a16:creationId xmlns:a16="http://schemas.microsoft.com/office/drawing/2014/main" id="{9C75FB33-ADC8-4077-AE9F-4564FE6E0F44}"/>
              </a:ext>
            </a:extLst>
          </p:cNvPr>
          <p:cNvCxnSpPr>
            <a:cxnSpLocks/>
          </p:cNvCxnSpPr>
          <p:nvPr/>
        </p:nvCxnSpPr>
        <p:spPr>
          <a:xfrm>
            <a:off x="9901312" y="3471204"/>
            <a:ext cx="0" cy="397412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Metin kutusu 37">
                <a:extLst>
                  <a:ext uri="{FF2B5EF4-FFF2-40B4-BE49-F238E27FC236}">
                    <a16:creationId xmlns:a16="http://schemas.microsoft.com/office/drawing/2014/main" id="{DCE95CC5-8BF5-4FA5-865B-803443D7B202}"/>
                  </a:ext>
                </a:extLst>
              </p:cNvPr>
              <p:cNvSpPr txBox="1"/>
              <p:nvPr/>
            </p:nvSpPr>
            <p:spPr>
              <a:xfrm>
                <a:off x="1631852" y="325385"/>
                <a:ext cx="1800665" cy="173464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tr-TR" sz="600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tr-TR" sz="6000" b="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tr-TR" sz="6000" b="0" i="0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tr-TR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8" name="Metin kutusu 37">
                <a:extLst>
                  <a:ext uri="{FF2B5EF4-FFF2-40B4-BE49-F238E27FC236}">
                    <a16:creationId xmlns:a16="http://schemas.microsoft.com/office/drawing/2014/main" id="{DCE95CC5-8BF5-4FA5-865B-803443D7B2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852" y="325385"/>
                <a:ext cx="1800665" cy="173464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313580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C4EF3E8-AB14-485E-991A-48F6A7922E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913121"/>
          </a:xfrm>
        </p:spPr>
        <p:txBody>
          <a:bodyPr>
            <a:normAutofit/>
          </a:bodyPr>
          <a:lstStyle/>
          <a:p>
            <a:r>
              <a:rPr lang="tr-TR" dirty="0"/>
              <a:t>     </a:t>
            </a:r>
            <a:r>
              <a:rPr lang="tr-TR" dirty="0">
                <a:latin typeface="+mn-lt"/>
              </a:rPr>
              <a:t>   </a:t>
            </a:r>
            <a:br>
              <a:rPr lang="tr-TR" dirty="0">
                <a:latin typeface="+mn-lt"/>
              </a:rPr>
            </a:br>
            <a:r>
              <a:rPr lang="tr-TR" dirty="0">
                <a:latin typeface="+mn-lt"/>
              </a:rPr>
              <a:t>                   </a:t>
            </a:r>
            <a:r>
              <a:rPr lang="tr-TR" sz="4000" dirty="0">
                <a:latin typeface="+mn-lt"/>
              </a:rPr>
              <a:t>kesrini sayı doğrusunda gösterelim</a:t>
            </a:r>
            <a:r>
              <a:rPr lang="tr-TR" dirty="0">
                <a:latin typeface="+mn-lt"/>
              </a:rPr>
              <a:t>.</a:t>
            </a:r>
            <a:br>
              <a:rPr lang="tr-TR" dirty="0">
                <a:latin typeface="+mn-lt"/>
              </a:rPr>
            </a:br>
            <a:r>
              <a:rPr lang="tr-TR" dirty="0">
                <a:latin typeface="+mn-lt"/>
              </a:rPr>
              <a:t>     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3CA5A8DB-3B1A-4C2E-8316-C7555B3A36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04086"/>
            <a:ext cx="10515600" cy="4351338"/>
          </a:xfrm>
        </p:spPr>
        <p:txBody>
          <a:bodyPr/>
          <a:lstStyle/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sz="4400" dirty="0"/>
              <a:t>        </a:t>
            </a:r>
            <a:r>
              <a:rPr lang="tr-TR" sz="4400" dirty="0">
                <a:latin typeface="Arial" panose="020B0604020202020204" pitchFamily="34" charset="0"/>
                <a:cs typeface="Arial" panose="020B0604020202020204" pitchFamily="34" charset="0"/>
              </a:rPr>
              <a:t>0                                                1</a:t>
            </a:r>
          </a:p>
          <a:p>
            <a:endParaRPr lang="tr-TR" dirty="0"/>
          </a:p>
          <a:p>
            <a:endParaRPr lang="tr-TR" dirty="0"/>
          </a:p>
          <a:p>
            <a:endParaRPr lang="tr-TR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0" name="Mürekkep 9">
                <a:extLst>
                  <a:ext uri="{FF2B5EF4-FFF2-40B4-BE49-F238E27FC236}">
                    <a16:creationId xmlns:a16="http://schemas.microsoft.com/office/drawing/2014/main" id="{3164FF28-B0C4-42E3-94A4-201687EB1053}"/>
                  </a:ext>
                </a:extLst>
              </p14:cNvPr>
              <p14:cNvContentPartPr/>
              <p14:nvPr/>
            </p14:nvContentPartPr>
            <p14:xfrm>
              <a:off x="-98695" y="871588"/>
              <a:ext cx="360" cy="360"/>
            </p14:xfrm>
          </p:contentPart>
        </mc:Choice>
        <mc:Fallback xmlns="">
          <p:pic>
            <p:nvPicPr>
              <p:cNvPr id="10" name="Mürekkep 9">
                <a:extLst>
                  <a:ext uri="{FF2B5EF4-FFF2-40B4-BE49-F238E27FC236}">
                    <a16:creationId xmlns:a16="http://schemas.microsoft.com/office/drawing/2014/main" id="{3164FF28-B0C4-42E3-94A4-201687EB1053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107695" y="862588"/>
                <a:ext cx="18000" cy="18000"/>
              </a:xfrm>
              <a:prstGeom prst="rect">
                <a:avLst/>
              </a:prstGeom>
            </p:spPr>
          </p:pic>
        </mc:Fallback>
      </mc:AlternateContent>
      <p:cxnSp>
        <p:nvCxnSpPr>
          <p:cNvPr id="14" name="Düz Ok Bağlayıcısı 13">
            <a:extLst>
              <a:ext uri="{FF2B5EF4-FFF2-40B4-BE49-F238E27FC236}">
                <a16:creationId xmlns:a16="http://schemas.microsoft.com/office/drawing/2014/main" id="{32B0C965-A387-44C2-ACE1-D23276F4174C}"/>
              </a:ext>
            </a:extLst>
          </p:cNvPr>
          <p:cNvCxnSpPr>
            <a:cxnSpLocks/>
          </p:cNvCxnSpPr>
          <p:nvPr/>
        </p:nvCxnSpPr>
        <p:spPr>
          <a:xfrm>
            <a:off x="984733" y="3643533"/>
            <a:ext cx="10142807" cy="0"/>
          </a:xfrm>
          <a:prstGeom prst="straightConnector1">
            <a:avLst/>
          </a:prstGeom>
          <a:ln w="762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Düz Bağlayıcı 17">
            <a:extLst>
              <a:ext uri="{FF2B5EF4-FFF2-40B4-BE49-F238E27FC236}">
                <a16:creationId xmlns:a16="http://schemas.microsoft.com/office/drawing/2014/main" id="{2990C39D-9073-46B5-8261-9D4708F0AFC8}"/>
              </a:ext>
            </a:extLst>
          </p:cNvPr>
          <p:cNvCxnSpPr/>
          <p:nvPr/>
        </p:nvCxnSpPr>
        <p:spPr>
          <a:xfrm>
            <a:off x="2082019" y="3457136"/>
            <a:ext cx="0" cy="41148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Düz Bağlayıcı 18">
            <a:extLst>
              <a:ext uri="{FF2B5EF4-FFF2-40B4-BE49-F238E27FC236}">
                <a16:creationId xmlns:a16="http://schemas.microsoft.com/office/drawing/2014/main" id="{9C75FB33-ADC8-4077-AE9F-4564FE6E0F44}"/>
              </a:ext>
            </a:extLst>
          </p:cNvPr>
          <p:cNvCxnSpPr>
            <a:cxnSpLocks/>
          </p:cNvCxnSpPr>
          <p:nvPr/>
        </p:nvCxnSpPr>
        <p:spPr>
          <a:xfrm>
            <a:off x="9901312" y="3471204"/>
            <a:ext cx="0" cy="397412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Metin kutusu 37">
                <a:extLst>
                  <a:ext uri="{FF2B5EF4-FFF2-40B4-BE49-F238E27FC236}">
                    <a16:creationId xmlns:a16="http://schemas.microsoft.com/office/drawing/2014/main" id="{DCE95CC5-8BF5-4FA5-865B-803443D7B202}"/>
                  </a:ext>
                </a:extLst>
              </p:cNvPr>
              <p:cNvSpPr txBox="1"/>
              <p:nvPr/>
            </p:nvSpPr>
            <p:spPr>
              <a:xfrm>
                <a:off x="1631852" y="325385"/>
                <a:ext cx="1800665" cy="173124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tr-TR" sz="600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tr-TR" sz="6000" b="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tr-TR" sz="6000" b="0" i="0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tr-TR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8" name="Metin kutusu 37">
                <a:extLst>
                  <a:ext uri="{FF2B5EF4-FFF2-40B4-BE49-F238E27FC236}">
                    <a16:creationId xmlns:a16="http://schemas.microsoft.com/office/drawing/2014/main" id="{DCE95CC5-8BF5-4FA5-865B-803443D7B2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852" y="325385"/>
                <a:ext cx="1800665" cy="173124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876851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0" name="Mürekkep 9">
                <a:extLst>
                  <a:ext uri="{FF2B5EF4-FFF2-40B4-BE49-F238E27FC236}">
                    <a16:creationId xmlns:a16="http://schemas.microsoft.com/office/drawing/2014/main" id="{3164FF28-B0C4-42E3-94A4-201687EB1053}"/>
                  </a:ext>
                </a:extLst>
              </p14:cNvPr>
              <p14:cNvContentPartPr/>
              <p14:nvPr/>
            </p14:nvContentPartPr>
            <p14:xfrm>
              <a:off x="-98695" y="871588"/>
              <a:ext cx="360" cy="360"/>
            </p14:xfrm>
          </p:contentPart>
        </mc:Choice>
        <mc:Fallback xmlns="">
          <p:pic>
            <p:nvPicPr>
              <p:cNvPr id="10" name="Mürekkep 9">
                <a:extLst>
                  <a:ext uri="{FF2B5EF4-FFF2-40B4-BE49-F238E27FC236}">
                    <a16:creationId xmlns:a16="http://schemas.microsoft.com/office/drawing/2014/main" id="{3164FF28-B0C4-42E3-94A4-201687EB1053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107695" y="862588"/>
                <a:ext cx="18000" cy="18000"/>
              </a:xfrm>
              <a:prstGeom prst="rect">
                <a:avLst/>
              </a:prstGeom>
            </p:spPr>
          </p:pic>
        </mc:Fallback>
      </mc:AlternateContent>
      <p:cxnSp>
        <p:nvCxnSpPr>
          <p:cNvPr id="18" name="Düz Bağlayıcı 17">
            <a:extLst>
              <a:ext uri="{FF2B5EF4-FFF2-40B4-BE49-F238E27FC236}">
                <a16:creationId xmlns:a16="http://schemas.microsoft.com/office/drawing/2014/main" id="{2990C39D-9073-46B5-8261-9D4708F0AFC8}"/>
              </a:ext>
            </a:extLst>
          </p:cNvPr>
          <p:cNvCxnSpPr/>
          <p:nvPr/>
        </p:nvCxnSpPr>
        <p:spPr>
          <a:xfrm>
            <a:off x="2051540" y="1934894"/>
            <a:ext cx="0" cy="41148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Düz Bağlayıcı 18">
            <a:extLst>
              <a:ext uri="{FF2B5EF4-FFF2-40B4-BE49-F238E27FC236}">
                <a16:creationId xmlns:a16="http://schemas.microsoft.com/office/drawing/2014/main" id="{9C75FB33-ADC8-4077-AE9F-4564FE6E0F44}"/>
              </a:ext>
            </a:extLst>
          </p:cNvPr>
          <p:cNvCxnSpPr>
            <a:cxnSpLocks/>
          </p:cNvCxnSpPr>
          <p:nvPr/>
        </p:nvCxnSpPr>
        <p:spPr>
          <a:xfrm>
            <a:off x="9971650" y="4710920"/>
            <a:ext cx="0" cy="397412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Düz Ok Bağlayıcısı 12">
            <a:extLst>
              <a:ext uri="{FF2B5EF4-FFF2-40B4-BE49-F238E27FC236}">
                <a16:creationId xmlns:a16="http://schemas.microsoft.com/office/drawing/2014/main" id="{E73E527A-71FE-4CF8-BDD7-D0EA81D86922}"/>
              </a:ext>
            </a:extLst>
          </p:cNvPr>
          <p:cNvCxnSpPr>
            <a:cxnSpLocks/>
          </p:cNvCxnSpPr>
          <p:nvPr/>
        </p:nvCxnSpPr>
        <p:spPr>
          <a:xfrm>
            <a:off x="984733" y="2121878"/>
            <a:ext cx="10607045" cy="0"/>
          </a:xfrm>
          <a:prstGeom prst="straightConnector1">
            <a:avLst/>
          </a:prstGeom>
          <a:ln w="762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Düz Bağlayıcı 14">
            <a:extLst>
              <a:ext uri="{FF2B5EF4-FFF2-40B4-BE49-F238E27FC236}">
                <a16:creationId xmlns:a16="http://schemas.microsoft.com/office/drawing/2014/main" id="{968A356B-FC31-4415-86FC-EB98A3DA5B33}"/>
              </a:ext>
            </a:extLst>
          </p:cNvPr>
          <p:cNvCxnSpPr/>
          <p:nvPr/>
        </p:nvCxnSpPr>
        <p:spPr>
          <a:xfrm>
            <a:off x="2051540" y="4703886"/>
            <a:ext cx="0" cy="41148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Düz Bağlayıcı 15">
            <a:extLst>
              <a:ext uri="{FF2B5EF4-FFF2-40B4-BE49-F238E27FC236}">
                <a16:creationId xmlns:a16="http://schemas.microsoft.com/office/drawing/2014/main" id="{067EC2FB-3217-470D-AB4C-FCC63022D3D6}"/>
              </a:ext>
            </a:extLst>
          </p:cNvPr>
          <p:cNvCxnSpPr>
            <a:cxnSpLocks/>
          </p:cNvCxnSpPr>
          <p:nvPr/>
        </p:nvCxnSpPr>
        <p:spPr>
          <a:xfrm>
            <a:off x="8517993" y="1934894"/>
            <a:ext cx="0" cy="397412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Düz Ok Bağlayıcısı 19">
            <a:extLst>
              <a:ext uri="{FF2B5EF4-FFF2-40B4-BE49-F238E27FC236}">
                <a16:creationId xmlns:a16="http://schemas.microsoft.com/office/drawing/2014/main" id="{367A0AA2-FDB7-4884-AEEB-4CFE6F0D617F}"/>
              </a:ext>
            </a:extLst>
          </p:cNvPr>
          <p:cNvCxnSpPr>
            <a:cxnSpLocks/>
          </p:cNvCxnSpPr>
          <p:nvPr/>
        </p:nvCxnSpPr>
        <p:spPr>
          <a:xfrm>
            <a:off x="984733" y="4909626"/>
            <a:ext cx="10142807" cy="0"/>
          </a:xfrm>
          <a:prstGeom prst="straightConnector1">
            <a:avLst/>
          </a:prstGeom>
          <a:ln w="762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Düz Bağlayıcı 20">
            <a:extLst>
              <a:ext uri="{FF2B5EF4-FFF2-40B4-BE49-F238E27FC236}">
                <a16:creationId xmlns:a16="http://schemas.microsoft.com/office/drawing/2014/main" id="{3E8C6EC5-01B9-4FD2-AF75-33C75DBF3228}"/>
              </a:ext>
            </a:extLst>
          </p:cNvPr>
          <p:cNvCxnSpPr/>
          <p:nvPr/>
        </p:nvCxnSpPr>
        <p:spPr>
          <a:xfrm>
            <a:off x="4229687" y="1934894"/>
            <a:ext cx="0" cy="41148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Düz Bağlayıcı 21">
            <a:extLst>
              <a:ext uri="{FF2B5EF4-FFF2-40B4-BE49-F238E27FC236}">
                <a16:creationId xmlns:a16="http://schemas.microsoft.com/office/drawing/2014/main" id="{F4817E30-0FAC-4C7B-A2BE-068A6E8A5A1C}"/>
              </a:ext>
            </a:extLst>
          </p:cNvPr>
          <p:cNvCxnSpPr/>
          <p:nvPr/>
        </p:nvCxnSpPr>
        <p:spPr>
          <a:xfrm>
            <a:off x="6393767" y="1934894"/>
            <a:ext cx="0" cy="41148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Düz Bağlayıcı 22">
            <a:extLst>
              <a:ext uri="{FF2B5EF4-FFF2-40B4-BE49-F238E27FC236}">
                <a16:creationId xmlns:a16="http://schemas.microsoft.com/office/drawing/2014/main" id="{0E801E14-D1B7-43B8-A4F2-6E177CD5DAAC}"/>
              </a:ext>
            </a:extLst>
          </p:cNvPr>
          <p:cNvCxnSpPr>
            <a:cxnSpLocks/>
          </p:cNvCxnSpPr>
          <p:nvPr/>
        </p:nvCxnSpPr>
        <p:spPr>
          <a:xfrm>
            <a:off x="10653937" y="1948962"/>
            <a:ext cx="0" cy="397412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76669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C4EF3E8-AB14-485E-991A-48F6A7922E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913121"/>
          </a:xfrm>
        </p:spPr>
        <p:txBody>
          <a:bodyPr>
            <a:normAutofit/>
          </a:bodyPr>
          <a:lstStyle/>
          <a:p>
            <a:r>
              <a:rPr lang="tr-TR" dirty="0"/>
              <a:t>     </a:t>
            </a:r>
            <a:r>
              <a:rPr lang="tr-TR" dirty="0">
                <a:latin typeface="+mn-lt"/>
              </a:rPr>
              <a:t>   </a:t>
            </a:r>
            <a:br>
              <a:rPr lang="tr-TR" dirty="0">
                <a:latin typeface="+mn-lt"/>
              </a:rPr>
            </a:br>
            <a:r>
              <a:rPr lang="tr-TR" dirty="0">
                <a:latin typeface="+mn-lt"/>
              </a:rPr>
              <a:t>                   </a:t>
            </a:r>
            <a:r>
              <a:rPr lang="tr-TR" sz="4000" dirty="0">
                <a:latin typeface="+mn-lt"/>
              </a:rPr>
              <a:t>kesrini sayı doğrusunda gösterelim</a:t>
            </a:r>
            <a:r>
              <a:rPr lang="tr-TR" dirty="0">
                <a:latin typeface="+mn-lt"/>
              </a:rPr>
              <a:t>.</a:t>
            </a:r>
            <a:br>
              <a:rPr lang="tr-TR" dirty="0">
                <a:latin typeface="+mn-lt"/>
              </a:rPr>
            </a:br>
            <a:r>
              <a:rPr lang="tr-TR" dirty="0">
                <a:latin typeface="+mn-lt"/>
              </a:rPr>
              <a:t>     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3CA5A8DB-3B1A-4C2E-8316-C7555B3A36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04086"/>
            <a:ext cx="10515600" cy="4351338"/>
          </a:xfrm>
        </p:spPr>
        <p:txBody>
          <a:bodyPr/>
          <a:lstStyle/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sz="4400" dirty="0"/>
              <a:t>        </a:t>
            </a:r>
            <a:r>
              <a:rPr lang="tr-TR" sz="4400" dirty="0">
                <a:latin typeface="Arial" panose="020B0604020202020204" pitchFamily="34" charset="0"/>
                <a:cs typeface="Arial" panose="020B0604020202020204" pitchFamily="34" charset="0"/>
              </a:rPr>
              <a:t>0                                                1</a:t>
            </a:r>
          </a:p>
          <a:p>
            <a:endParaRPr lang="tr-TR" dirty="0"/>
          </a:p>
          <a:p>
            <a:endParaRPr lang="tr-TR" dirty="0"/>
          </a:p>
          <a:p>
            <a:endParaRPr lang="tr-TR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0" name="Mürekkep 9">
                <a:extLst>
                  <a:ext uri="{FF2B5EF4-FFF2-40B4-BE49-F238E27FC236}">
                    <a16:creationId xmlns:a16="http://schemas.microsoft.com/office/drawing/2014/main" id="{3164FF28-B0C4-42E3-94A4-201687EB1053}"/>
                  </a:ext>
                </a:extLst>
              </p14:cNvPr>
              <p14:cNvContentPartPr/>
              <p14:nvPr/>
            </p14:nvContentPartPr>
            <p14:xfrm>
              <a:off x="-98695" y="871588"/>
              <a:ext cx="360" cy="360"/>
            </p14:xfrm>
          </p:contentPart>
        </mc:Choice>
        <mc:Fallback xmlns="">
          <p:pic>
            <p:nvPicPr>
              <p:cNvPr id="10" name="Mürekkep 9">
                <a:extLst>
                  <a:ext uri="{FF2B5EF4-FFF2-40B4-BE49-F238E27FC236}">
                    <a16:creationId xmlns:a16="http://schemas.microsoft.com/office/drawing/2014/main" id="{3164FF28-B0C4-42E3-94A4-201687EB1053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107695" y="862588"/>
                <a:ext cx="18000" cy="18000"/>
              </a:xfrm>
              <a:prstGeom prst="rect">
                <a:avLst/>
              </a:prstGeom>
            </p:spPr>
          </p:pic>
        </mc:Fallback>
      </mc:AlternateContent>
      <p:cxnSp>
        <p:nvCxnSpPr>
          <p:cNvPr id="14" name="Düz Ok Bağlayıcısı 13">
            <a:extLst>
              <a:ext uri="{FF2B5EF4-FFF2-40B4-BE49-F238E27FC236}">
                <a16:creationId xmlns:a16="http://schemas.microsoft.com/office/drawing/2014/main" id="{32B0C965-A387-44C2-ACE1-D23276F4174C}"/>
              </a:ext>
            </a:extLst>
          </p:cNvPr>
          <p:cNvCxnSpPr>
            <a:cxnSpLocks/>
          </p:cNvCxnSpPr>
          <p:nvPr/>
        </p:nvCxnSpPr>
        <p:spPr>
          <a:xfrm>
            <a:off x="984733" y="3643533"/>
            <a:ext cx="10142807" cy="0"/>
          </a:xfrm>
          <a:prstGeom prst="straightConnector1">
            <a:avLst/>
          </a:prstGeom>
          <a:ln w="762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Düz Bağlayıcı 17">
            <a:extLst>
              <a:ext uri="{FF2B5EF4-FFF2-40B4-BE49-F238E27FC236}">
                <a16:creationId xmlns:a16="http://schemas.microsoft.com/office/drawing/2014/main" id="{2990C39D-9073-46B5-8261-9D4708F0AFC8}"/>
              </a:ext>
            </a:extLst>
          </p:cNvPr>
          <p:cNvCxnSpPr/>
          <p:nvPr/>
        </p:nvCxnSpPr>
        <p:spPr>
          <a:xfrm>
            <a:off x="2082019" y="3457136"/>
            <a:ext cx="0" cy="41148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Düz Bağlayıcı 18">
            <a:extLst>
              <a:ext uri="{FF2B5EF4-FFF2-40B4-BE49-F238E27FC236}">
                <a16:creationId xmlns:a16="http://schemas.microsoft.com/office/drawing/2014/main" id="{9C75FB33-ADC8-4077-AE9F-4564FE6E0F44}"/>
              </a:ext>
            </a:extLst>
          </p:cNvPr>
          <p:cNvCxnSpPr>
            <a:cxnSpLocks/>
          </p:cNvCxnSpPr>
          <p:nvPr/>
        </p:nvCxnSpPr>
        <p:spPr>
          <a:xfrm>
            <a:off x="9901312" y="3471204"/>
            <a:ext cx="0" cy="397412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Metin kutusu 37">
                <a:extLst>
                  <a:ext uri="{FF2B5EF4-FFF2-40B4-BE49-F238E27FC236}">
                    <a16:creationId xmlns:a16="http://schemas.microsoft.com/office/drawing/2014/main" id="{DCE95CC5-8BF5-4FA5-865B-803443D7B202}"/>
                  </a:ext>
                </a:extLst>
              </p:cNvPr>
              <p:cNvSpPr txBox="1"/>
              <p:nvPr/>
            </p:nvSpPr>
            <p:spPr>
              <a:xfrm>
                <a:off x="1631852" y="325385"/>
                <a:ext cx="1800665" cy="172861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tr-TR" sz="600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tr-TR" sz="600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tr-TR" sz="6000" i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tr-TR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8" name="Metin kutusu 37">
                <a:extLst>
                  <a:ext uri="{FF2B5EF4-FFF2-40B4-BE49-F238E27FC236}">
                    <a16:creationId xmlns:a16="http://schemas.microsoft.com/office/drawing/2014/main" id="{DCE95CC5-8BF5-4FA5-865B-803443D7B2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852" y="325385"/>
                <a:ext cx="1800665" cy="172861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901950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C4EF3E8-AB14-485E-991A-48F6A7922E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913121"/>
          </a:xfrm>
        </p:spPr>
        <p:txBody>
          <a:bodyPr>
            <a:normAutofit/>
          </a:bodyPr>
          <a:lstStyle/>
          <a:p>
            <a:r>
              <a:rPr lang="tr-TR" dirty="0"/>
              <a:t>     </a:t>
            </a:r>
            <a:r>
              <a:rPr lang="tr-TR" dirty="0">
                <a:latin typeface="+mn-lt"/>
              </a:rPr>
              <a:t>   </a:t>
            </a:r>
            <a:br>
              <a:rPr lang="tr-TR" dirty="0">
                <a:latin typeface="+mn-lt"/>
              </a:rPr>
            </a:br>
            <a:r>
              <a:rPr lang="tr-TR" dirty="0">
                <a:latin typeface="+mn-lt"/>
              </a:rPr>
              <a:t>                   </a:t>
            </a:r>
            <a:r>
              <a:rPr lang="tr-TR" sz="4000" dirty="0">
                <a:latin typeface="+mn-lt"/>
              </a:rPr>
              <a:t>kesrini sayı doğrusunda gösterelim</a:t>
            </a:r>
            <a:r>
              <a:rPr lang="tr-TR" dirty="0">
                <a:latin typeface="+mn-lt"/>
              </a:rPr>
              <a:t>.</a:t>
            </a:r>
            <a:br>
              <a:rPr lang="tr-TR" dirty="0">
                <a:latin typeface="+mn-lt"/>
              </a:rPr>
            </a:br>
            <a:r>
              <a:rPr lang="tr-TR" dirty="0">
                <a:latin typeface="+mn-lt"/>
              </a:rPr>
              <a:t>     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3CA5A8DB-3B1A-4C2E-8316-C7555B3A36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04086"/>
            <a:ext cx="10515600" cy="4351338"/>
          </a:xfrm>
        </p:spPr>
        <p:txBody>
          <a:bodyPr/>
          <a:lstStyle/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sz="4400" dirty="0"/>
              <a:t>        </a:t>
            </a:r>
            <a:r>
              <a:rPr lang="tr-TR" sz="4400" dirty="0">
                <a:latin typeface="Arial" panose="020B0604020202020204" pitchFamily="34" charset="0"/>
                <a:cs typeface="Arial" panose="020B0604020202020204" pitchFamily="34" charset="0"/>
              </a:rPr>
              <a:t>0                                                1</a:t>
            </a:r>
          </a:p>
          <a:p>
            <a:endParaRPr lang="tr-TR" dirty="0"/>
          </a:p>
          <a:p>
            <a:endParaRPr lang="tr-TR" dirty="0"/>
          </a:p>
          <a:p>
            <a:endParaRPr lang="tr-TR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0" name="Mürekkep 9">
                <a:extLst>
                  <a:ext uri="{FF2B5EF4-FFF2-40B4-BE49-F238E27FC236}">
                    <a16:creationId xmlns:a16="http://schemas.microsoft.com/office/drawing/2014/main" id="{3164FF28-B0C4-42E3-94A4-201687EB1053}"/>
                  </a:ext>
                </a:extLst>
              </p14:cNvPr>
              <p14:cNvContentPartPr/>
              <p14:nvPr/>
            </p14:nvContentPartPr>
            <p14:xfrm>
              <a:off x="-98695" y="871588"/>
              <a:ext cx="360" cy="360"/>
            </p14:xfrm>
          </p:contentPart>
        </mc:Choice>
        <mc:Fallback xmlns="">
          <p:pic>
            <p:nvPicPr>
              <p:cNvPr id="10" name="Mürekkep 9">
                <a:extLst>
                  <a:ext uri="{FF2B5EF4-FFF2-40B4-BE49-F238E27FC236}">
                    <a16:creationId xmlns:a16="http://schemas.microsoft.com/office/drawing/2014/main" id="{3164FF28-B0C4-42E3-94A4-201687EB1053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107695" y="862588"/>
                <a:ext cx="18000" cy="18000"/>
              </a:xfrm>
              <a:prstGeom prst="rect">
                <a:avLst/>
              </a:prstGeom>
            </p:spPr>
          </p:pic>
        </mc:Fallback>
      </mc:AlternateContent>
      <p:cxnSp>
        <p:nvCxnSpPr>
          <p:cNvPr id="14" name="Düz Ok Bağlayıcısı 13">
            <a:extLst>
              <a:ext uri="{FF2B5EF4-FFF2-40B4-BE49-F238E27FC236}">
                <a16:creationId xmlns:a16="http://schemas.microsoft.com/office/drawing/2014/main" id="{32B0C965-A387-44C2-ACE1-D23276F4174C}"/>
              </a:ext>
            </a:extLst>
          </p:cNvPr>
          <p:cNvCxnSpPr>
            <a:cxnSpLocks/>
          </p:cNvCxnSpPr>
          <p:nvPr/>
        </p:nvCxnSpPr>
        <p:spPr>
          <a:xfrm>
            <a:off x="984733" y="3643533"/>
            <a:ext cx="10142807" cy="0"/>
          </a:xfrm>
          <a:prstGeom prst="straightConnector1">
            <a:avLst/>
          </a:prstGeom>
          <a:ln w="762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Düz Bağlayıcı 17">
            <a:extLst>
              <a:ext uri="{FF2B5EF4-FFF2-40B4-BE49-F238E27FC236}">
                <a16:creationId xmlns:a16="http://schemas.microsoft.com/office/drawing/2014/main" id="{2990C39D-9073-46B5-8261-9D4708F0AFC8}"/>
              </a:ext>
            </a:extLst>
          </p:cNvPr>
          <p:cNvCxnSpPr/>
          <p:nvPr/>
        </p:nvCxnSpPr>
        <p:spPr>
          <a:xfrm>
            <a:off x="2082019" y="3457136"/>
            <a:ext cx="0" cy="41148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Düz Bağlayıcı 18">
            <a:extLst>
              <a:ext uri="{FF2B5EF4-FFF2-40B4-BE49-F238E27FC236}">
                <a16:creationId xmlns:a16="http://schemas.microsoft.com/office/drawing/2014/main" id="{9C75FB33-ADC8-4077-AE9F-4564FE6E0F44}"/>
              </a:ext>
            </a:extLst>
          </p:cNvPr>
          <p:cNvCxnSpPr>
            <a:cxnSpLocks/>
          </p:cNvCxnSpPr>
          <p:nvPr/>
        </p:nvCxnSpPr>
        <p:spPr>
          <a:xfrm>
            <a:off x="9901312" y="3471204"/>
            <a:ext cx="0" cy="397412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Metin kutusu 37">
                <a:extLst>
                  <a:ext uri="{FF2B5EF4-FFF2-40B4-BE49-F238E27FC236}">
                    <a16:creationId xmlns:a16="http://schemas.microsoft.com/office/drawing/2014/main" id="{DCE95CC5-8BF5-4FA5-865B-803443D7B202}"/>
                  </a:ext>
                </a:extLst>
              </p:cNvPr>
              <p:cNvSpPr txBox="1"/>
              <p:nvPr/>
            </p:nvSpPr>
            <p:spPr>
              <a:xfrm>
                <a:off x="1631852" y="325385"/>
                <a:ext cx="1800665" cy="172861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tr-TR" sz="600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tr-TR" sz="600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tr-TR" sz="6000" b="0" i="0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tr-TR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8" name="Metin kutusu 37">
                <a:extLst>
                  <a:ext uri="{FF2B5EF4-FFF2-40B4-BE49-F238E27FC236}">
                    <a16:creationId xmlns:a16="http://schemas.microsoft.com/office/drawing/2014/main" id="{DCE95CC5-8BF5-4FA5-865B-803443D7B2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852" y="325385"/>
                <a:ext cx="1800665" cy="172861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341012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C4EF3E8-AB14-485E-991A-48F6A7922E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913121"/>
          </a:xfrm>
        </p:spPr>
        <p:txBody>
          <a:bodyPr>
            <a:normAutofit/>
          </a:bodyPr>
          <a:lstStyle/>
          <a:p>
            <a:r>
              <a:rPr lang="tr-TR" dirty="0"/>
              <a:t>     </a:t>
            </a:r>
            <a:r>
              <a:rPr lang="tr-TR" dirty="0">
                <a:latin typeface="+mn-lt"/>
              </a:rPr>
              <a:t>   </a:t>
            </a:r>
            <a:br>
              <a:rPr lang="tr-TR" dirty="0">
                <a:latin typeface="+mn-lt"/>
              </a:rPr>
            </a:br>
            <a:r>
              <a:rPr lang="tr-TR" dirty="0">
                <a:latin typeface="+mn-lt"/>
              </a:rPr>
              <a:t>                   </a:t>
            </a:r>
            <a:r>
              <a:rPr lang="tr-TR" sz="4000" dirty="0">
                <a:latin typeface="+mn-lt"/>
              </a:rPr>
              <a:t>kesrini sayı doğrusunda gösterelim</a:t>
            </a:r>
            <a:r>
              <a:rPr lang="tr-TR" dirty="0">
                <a:latin typeface="+mn-lt"/>
              </a:rPr>
              <a:t>.</a:t>
            </a:r>
            <a:br>
              <a:rPr lang="tr-TR" dirty="0">
                <a:latin typeface="+mn-lt"/>
              </a:rPr>
            </a:br>
            <a:r>
              <a:rPr lang="tr-TR" dirty="0">
                <a:latin typeface="+mn-lt"/>
              </a:rPr>
              <a:t>     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3CA5A8DB-3B1A-4C2E-8316-C7555B3A36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04086"/>
            <a:ext cx="10515600" cy="4351338"/>
          </a:xfrm>
        </p:spPr>
        <p:txBody>
          <a:bodyPr/>
          <a:lstStyle/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sz="4400" dirty="0"/>
              <a:t>        </a:t>
            </a:r>
            <a:r>
              <a:rPr lang="tr-TR" sz="4400" dirty="0">
                <a:latin typeface="Arial" panose="020B0604020202020204" pitchFamily="34" charset="0"/>
                <a:cs typeface="Arial" panose="020B0604020202020204" pitchFamily="34" charset="0"/>
              </a:rPr>
              <a:t>0                                                1</a:t>
            </a:r>
          </a:p>
          <a:p>
            <a:endParaRPr lang="tr-TR" dirty="0"/>
          </a:p>
          <a:p>
            <a:endParaRPr lang="tr-TR" dirty="0"/>
          </a:p>
          <a:p>
            <a:endParaRPr lang="tr-TR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0" name="Mürekkep 9">
                <a:extLst>
                  <a:ext uri="{FF2B5EF4-FFF2-40B4-BE49-F238E27FC236}">
                    <a16:creationId xmlns:a16="http://schemas.microsoft.com/office/drawing/2014/main" id="{3164FF28-B0C4-42E3-94A4-201687EB1053}"/>
                  </a:ext>
                </a:extLst>
              </p14:cNvPr>
              <p14:cNvContentPartPr/>
              <p14:nvPr/>
            </p14:nvContentPartPr>
            <p14:xfrm>
              <a:off x="-98695" y="871588"/>
              <a:ext cx="360" cy="360"/>
            </p14:xfrm>
          </p:contentPart>
        </mc:Choice>
        <mc:Fallback xmlns="">
          <p:pic>
            <p:nvPicPr>
              <p:cNvPr id="10" name="Mürekkep 9">
                <a:extLst>
                  <a:ext uri="{FF2B5EF4-FFF2-40B4-BE49-F238E27FC236}">
                    <a16:creationId xmlns:a16="http://schemas.microsoft.com/office/drawing/2014/main" id="{3164FF28-B0C4-42E3-94A4-201687EB1053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107695" y="862588"/>
                <a:ext cx="18000" cy="18000"/>
              </a:xfrm>
              <a:prstGeom prst="rect">
                <a:avLst/>
              </a:prstGeom>
            </p:spPr>
          </p:pic>
        </mc:Fallback>
      </mc:AlternateContent>
      <p:cxnSp>
        <p:nvCxnSpPr>
          <p:cNvPr id="14" name="Düz Ok Bağlayıcısı 13">
            <a:extLst>
              <a:ext uri="{FF2B5EF4-FFF2-40B4-BE49-F238E27FC236}">
                <a16:creationId xmlns:a16="http://schemas.microsoft.com/office/drawing/2014/main" id="{32B0C965-A387-44C2-ACE1-D23276F4174C}"/>
              </a:ext>
            </a:extLst>
          </p:cNvPr>
          <p:cNvCxnSpPr>
            <a:cxnSpLocks/>
          </p:cNvCxnSpPr>
          <p:nvPr/>
        </p:nvCxnSpPr>
        <p:spPr>
          <a:xfrm>
            <a:off x="984733" y="3643533"/>
            <a:ext cx="10142807" cy="0"/>
          </a:xfrm>
          <a:prstGeom prst="straightConnector1">
            <a:avLst/>
          </a:prstGeom>
          <a:ln w="762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Düz Bağlayıcı 17">
            <a:extLst>
              <a:ext uri="{FF2B5EF4-FFF2-40B4-BE49-F238E27FC236}">
                <a16:creationId xmlns:a16="http://schemas.microsoft.com/office/drawing/2014/main" id="{2990C39D-9073-46B5-8261-9D4708F0AFC8}"/>
              </a:ext>
            </a:extLst>
          </p:cNvPr>
          <p:cNvCxnSpPr/>
          <p:nvPr/>
        </p:nvCxnSpPr>
        <p:spPr>
          <a:xfrm>
            <a:off x="2082019" y="3457136"/>
            <a:ext cx="0" cy="41148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Düz Bağlayıcı 18">
            <a:extLst>
              <a:ext uri="{FF2B5EF4-FFF2-40B4-BE49-F238E27FC236}">
                <a16:creationId xmlns:a16="http://schemas.microsoft.com/office/drawing/2014/main" id="{9C75FB33-ADC8-4077-AE9F-4564FE6E0F44}"/>
              </a:ext>
            </a:extLst>
          </p:cNvPr>
          <p:cNvCxnSpPr>
            <a:cxnSpLocks/>
          </p:cNvCxnSpPr>
          <p:nvPr/>
        </p:nvCxnSpPr>
        <p:spPr>
          <a:xfrm>
            <a:off x="9901312" y="3471204"/>
            <a:ext cx="0" cy="397412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Metin kutusu 37">
                <a:extLst>
                  <a:ext uri="{FF2B5EF4-FFF2-40B4-BE49-F238E27FC236}">
                    <a16:creationId xmlns:a16="http://schemas.microsoft.com/office/drawing/2014/main" id="{DCE95CC5-8BF5-4FA5-865B-803443D7B202}"/>
                  </a:ext>
                </a:extLst>
              </p:cNvPr>
              <p:cNvSpPr txBox="1"/>
              <p:nvPr/>
            </p:nvSpPr>
            <p:spPr>
              <a:xfrm>
                <a:off x="1631852" y="325385"/>
                <a:ext cx="1800665" cy="172861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tr-TR" sz="600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tr-TR" sz="6000" b="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tr-TR" sz="6000" b="0" i="0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tr-TR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8" name="Metin kutusu 37">
                <a:extLst>
                  <a:ext uri="{FF2B5EF4-FFF2-40B4-BE49-F238E27FC236}">
                    <a16:creationId xmlns:a16="http://schemas.microsoft.com/office/drawing/2014/main" id="{DCE95CC5-8BF5-4FA5-865B-803443D7B2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852" y="325385"/>
                <a:ext cx="1800665" cy="172861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494057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C4EF3E8-AB14-485E-991A-48F6A7922E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913121"/>
          </a:xfrm>
        </p:spPr>
        <p:txBody>
          <a:bodyPr>
            <a:normAutofit/>
          </a:bodyPr>
          <a:lstStyle/>
          <a:p>
            <a:r>
              <a:rPr lang="tr-TR" dirty="0"/>
              <a:t>     </a:t>
            </a:r>
            <a:r>
              <a:rPr lang="tr-TR" dirty="0">
                <a:latin typeface="+mn-lt"/>
              </a:rPr>
              <a:t>   </a:t>
            </a:r>
            <a:br>
              <a:rPr lang="tr-TR" dirty="0">
                <a:latin typeface="+mn-lt"/>
              </a:rPr>
            </a:br>
            <a:r>
              <a:rPr lang="tr-TR" dirty="0">
                <a:latin typeface="+mn-lt"/>
              </a:rPr>
              <a:t>                   </a:t>
            </a:r>
            <a:r>
              <a:rPr lang="tr-TR" sz="4000" dirty="0">
                <a:latin typeface="+mn-lt"/>
              </a:rPr>
              <a:t>kesrini sayı doğrusunda gösterelim</a:t>
            </a:r>
            <a:r>
              <a:rPr lang="tr-TR" dirty="0">
                <a:latin typeface="+mn-lt"/>
              </a:rPr>
              <a:t>.</a:t>
            </a:r>
            <a:br>
              <a:rPr lang="tr-TR" dirty="0">
                <a:latin typeface="+mn-lt"/>
              </a:rPr>
            </a:br>
            <a:r>
              <a:rPr lang="tr-TR" dirty="0">
                <a:latin typeface="+mn-lt"/>
              </a:rPr>
              <a:t>     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3CA5A8DB-3B1A-4C2E-8316-C7555B3A36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04086"/>
            <a:ext cx="10515600" cy="4351338"/>
          </a:xfrm>
        </p:spPr>
        <p:txBody>
          <a:bodyPr/>
          <a:lstStyle/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sz="4400" dirty="0"/>
              <a:t>        </a:t>
            </a:r>
            <a:r>
              <a:rPr lang="tr-TR" sz="4400" dirty="0">
                <a:latin typeface="Arial" panose="020B0604020202020204" pitchFamily="34" charset="0"/>
                <a:cs typeface="Arial" panose="020B0604020202020204" pitchFamily="34" charset="0"/>
              </a:rPr>
              <a:t>0                                                1</a:t>
            </a:r>
          </a:p>
          <a:p>
            <a:endParaRPr lang="tr-TR" dirty="0"/>
          </a:p>
          <a:p>
            <a:endParaRPr lang="tr-TR" dirty="0"/>
          </a:p>
          <a:p>
            <a:endParaRPr lang="tr-TR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0" name="Mürekkep 9">
                <a:extLst>
                  <a:ext uri="{FF2B5EF4-FFF2-40B4-BE49-F238E27FC236}">
                    <a16:creationId xmlns:a16="http://schemas.microsoft.com/office/drawing/2014/main" id="{3164FF28-B0C4-42E3-94A4-201687EB1053}"/>
                  </a:ext>
                </a:extLst>
              </p14:cNvPr>
              <p14:cNvContentPartPr/>
              <p14:nvPr/>
            </p14:nvContentPartPr>
            <p14:xfrm>
              <a:off x="-98695" y="871588"/>
              <a:ext cx="360" cy="360"/>
            </p14:xfrm>
          </p:contentPart>
        </mc:Choice>
        <mc:Fallback xmlns="">
          <p:pic>
            <p:nvPicPr>
              <p:cNvPr id="10" name="Mürekkep 9">
                <a:extLst>
                  <a:ext uri="{FF2B5EF4-FFF2-40B4-BE49-F238E27FC236}">
                    <a16:creationId xmlns:a16="http://schemas.microsoft.com/office/drawing/2014/main" id="{3164FF28-B0C4-42E3-94A4-201687EB1053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107695" y="862588"/>
                <a:ext cx="18000" cy="18000"/>
              </a:xfrm>
              <a:prstGeom prst="rect">
                <a:avLst/>
              </a:prstGeom>
            </p:spPr>
          </p:pic>
        </mc:Fallback>
      </mc:AlternateContent>
      <p:cxnSp>
        <p:nvCxnSpPr>
          <p:cNvPr id="14" name="Düz Ok Bağlayıcısı 13">
            <a:extLst>
              <a:ext uri="{FF2B5EF4-FFF2-40B4-BE49-F238E27FC236}">
                <a16:creationId xmlns:a16="http://schemas.microsoft.com/office/drawing/2014/main" id="{32B0C965-A387-44C2-ACE1-D23276F4174C}"/>
              </a:ext>
            </a:extLst>
          </p:cNvPr>
          <p:cNvCxnSpPr>
            <a:cxnSpLocks/>
          </p:cNvCxnSpPr>
          <p:nvPr/>
        </p:nvCxnSpPr>
        <p:spPr>
          <a:xfrm>
            <a:off x="984733" y="3643533"/>
            <a:ext cx="10142807" cy="0"/>
          </a:xfrm>
          <a:prstGeom prst="straightConnector1">
            <a:avLst/>
          </a:prstGeom>
          <a:ln w="762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Düz Bağlayıcı 17">
            <a:extLst>
              <a:ext uri="{FF2B5EF4-FFF2-40B4-BE49-F238E27FC236}">
                <a16:creationId xmlns:a16="http://schemas.microsoft.com/office/drawing/2014/main" id="{2990C39D-9073-46B5-8261-9D4708F0AFC8}"/>
              </a:ext>
            </a:extLst>
          </p:cNvPr>
          <p:cNvCxnSpPr/>
          <p:nvPr/>
        </p:nvCxnSpPr>
        <p:spPr>
          <a:xfrm>
            <a:off x="2082019" y="3457136"/>
            <a:ext cx="0" cy="41148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Düz Bağlayıcı 18">
            <a:extLst>
              <a:ext uri="{FF2B5EF4-FFF2-40B4-BE49-F238E27FC236}">
                <a16:creationId xmlns:a16="http://schemas.microsoft.com/office/drawing/2014/main" id="{9C75FB33-ADC8-4077-AE9F-4564FE6E0F44}"/>
              </a:ext>
            </a:extLst>
          </p:cNvPr>
          <p:cNvCxnSpPr>
            <a:cxnSpLocks/>
          </p:cNvCxnSpPr>
          <p:nvPr/>
        </p:nvCxnSpPr>
        <p:spPr>
          <a:xfrm>
            <a:off x="9901312" y="3471204"/>
            <a:ext cx="0" cy="397412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Metin kutusu 37">
                <a:extLst>
                  <a:ext uri="{FF2B5EF4-FFF2-40B4-BE49-F238E27FC236}">
                    <a16:creationId xmlns:a16="http://schemas.microsoft.com/office/drawing/2014/main" id="{DCE95CC5-8BF5-4FA5-865B-803443D7B202}"/>
                  </a:ext>
                </a:extLst>
              </p:cNvPr>
              <p:cNvSpPr txBox="1"/>
              <p:nvPr/>
            </p:nvSpPr>
            <p:spPr>
              <a:xfrm>
                <a:off x="1631852" y="325385"/>
                <a:ext cx="1800665" cy="172861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tr-TR" sz="600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tr-TR" sz="6000" b="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tr-TR" sz="6000" b="0" i="0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tr-TR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8" name="Metin kutusu 37">
                <a:extLst>
                  <a:ext uri="{FF2B5EF4-FFF2-40B4-BE49-F238E27FC236}">
                    <a16:creationId xmlns:a16="http://schemas.microsoft.com/office/drawing/2014/main" id="{DCE95CC5-8BF5-4FA5-865B-803443D7B2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852" y="325385"/>
                <a:ext cx="1800665" cy="172861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522232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C4EF3E8-AB14-485E-991A-48F6A7922E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913121"/>
          </a:xfrm>
        </p:spPr>
        <p:txBody>
          <a:bodyPr>
            <a:normAutofit/>
          </a:bodyPr>
          <a:lstStyle/>
          <a:p>
            <a:r>
              <a:rPr lang="tr-TR" dirty="0"/>
              <a:t>     </a:t>
            </a:r>
            <a:r>
              <a:rPr lang="tr-TR" dirty="0">
                <a:latin typeface="+mn-lt"/>
              </a:rPr>
              <a:t>   </a:t>
            </a:r>
            <a:br>
              <a:rPr lang="tr-TR" dirty="0">
                <a:latin typeface="+mn-lt"/>
              </a:rPr>
            </a:br>
            <a:r>
              <a:rPr lang="tr-TR" dirty="0">
                <a:latin typeface="+mn-lt"/>
              </a:rPr>
              <a:t>                   </a:t>
            </a:r>
            <a:r>
              <a:rPr lang="tr-TR" sz="4000" dirty="0">
                <a:latin typeface="+mn-lt"/>
              </a:rPr>
              <a:t>kesrini sayı doğrusunda gösterelim</a:t>
            </a:r>
            <a:r>
              <a:rPr lang="tr-TR" dirty="0">
                <a:latin typeface="+mn-lt"/>
              </a:rPr>
              <a:t>.</a:t>
            </a:r>
            <a:br>
              <a:rPr lang="tr-TR" dirty="0">
                <a:latin typeface="+mn-lt"/>
              </a:rPr>
            </a:br>
            <a:r>
              <a:rPr lang="tr-TR" dirty="0">
                <a:latin typeface="+mn-lt"/>
              </a:rPr>
              <a:t>     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3CA5A8DB-3B1A-4C2E-8316-C7555B3A36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04086"/>
            <a:ext cx="10515600" cy="4351338"/>
          </a:xfrm>
        </p:spPr>
        <p:txBody>
          <a:bodyPr/>
          <a:lstStyle/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sz="4400" dirty="0"/>
              <a:t>        </a:t>
            </a:r>
            <a:r>
              <a:rPr lang="tr-TR" sz="4400" dirty="0">
                <a:latin typeface="Arial" panose="020B0604020202020204" pitchFamily="34" charset="0"/>
                <a:cs typeface="Arial" panose="020B0604020202020204" pitchFamily="34" charset="0"/>
              </a:rPr>
              <a:t>0                                                1</a:t>
            </a:r>
          </a:p>
          <a:p>
            <a:endParaRPr lang="tr-TR" dirty="0"/>
          </a:p>
          <a:p>
            <a:endParaRPr lang="tr-TR" dirty="0"/>
          </a:p>
          <a:p>
            <a:endParaRPr lang="tr-TR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0" name="Mürekkep 9">
                <a:extLst>
                  <a:ext uri="{FF2B5EF4-FFF2-40B4-BE49-F238E27FC236}">
                    <a16:creationId xmlns:a16="http://schemas.microsoft.com/office/drawing/2014/main" id="{3164FF28-B0C4-42E3-94A4-201687EB1053}"/>
                  </a:ext>
                </a:extLst>
              </p14:cNvPr>
              <p14:cNvContentPartPr/>
              <p14:nvPr/>
            </p14:nvContentPartPr>
            <p14:xfrm>
              <a:off x="-98695" y="871588"/>
              <a:ext cx="360" cy="360"/>
            </p14:xfrm>
          </p:contentPart>
        </mc:Choice>
        <mc:Fallback xmlns="">
          <p:pic>
            <p:nvPicPr>
              <p:cNvPr id="10" name="Mürekkep 9">
                <a:extLst>
                  <a:ext uri="{FF2B5EF4-FFF2-40B4-BE49-F238E27FC236}">
                    <a16:creationId xmlns:a16="http://schemas.microsoft.com/office/drawing/2014/main" id="{3164FF28-B0C4-42E3-94A4-201687EB1053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107695" y="862588"/>
                <a:ext cx="18000" cy="18000"/>
              </a:xfrm>
              <a:prstGeom prst="rect">
                <a:avLst/>
              </a:prstGeom>
            </p:spPr>
          </p:pic>
        </mc:Fallback>
      </mc:AlternateContent>
      <p:cxnSp>
        <p:nvCxnSpPr>
          <p:cNvPr id="14" name="Düz Ok Bağlayıcısı 13">
            <a:extLst>
              <a:ext uri="{FF2B5EF4-FFF2-40B4-BE49-F238E27FC236}">
                <a16:creationId xmlns:a16="http://schemas.microsoft.com/office/drawing/2014/main" id="{32B0C965-A387-44C2-ACE1-D23276F4174C}"/>
              </a:ext>
            </a:extLst>
          </p:cNvPr>
          <p:cNvCxnSpPr>
            <a:cxnSpLocks/>
          </p:cNvCxnSpPr>
          <p:nvPr/>
        </p:nvCxnSpPr>
        <p:spPr>
          <a:xfrm>
            <a:off x="984733" y="3643533"/>
            <a:ext cx="10142807" cy="0"/>
          </a:xfrm>
          <a:prstGeom prst="straightConnector1">
            <a:avLst/>
          </a:prstGeom>
          <a:ln w="762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Düz Bağlayıcı 17">
            <a:extLst>
              <a:ext uri="{FF2B5EF4-FFF2-40B4-BE49-F238E27FC236}">
                <a16:creationId xmlns:a16="http://schemas.microsoft.com/office/drawing/2014/main" id="{2990C39D-9073-46B5-8261-9D4708F0AFC8}"/>
              </a:ext>
            </a:extLst>
          </p:cNvPr>
          <p:cNvCxnSpPr/>
          <p:nvPr/>
        </p:nvCxnSpPr>
        <p:spPr>
          <a:xfrm>
            <a:off x="2082019" y="3457136"/>
            <a:ext cx="0" cy="41148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Düz Bağlayıcı 18">
            <a:extLst>
              <a:ext uri="{FF2B5EF4-FFF2-40B4-BE49-F238E27FC236}">
                <a16:creationId xmlns:a16="http://schemas.microsoft.com/office/drawing/2014/main" id="{9C75FB33-ADC8-4077-AE9F-4564FE6E0F44}"/>
              </a:ext>
            </a:extLst>
          </p:cNvPr>
          <p:cNvCxnSpPr>
            <a:cxnSpLocks/>
          </p:cNvCxnSpPr>
          <p:nvPr/>
        </p:nvCxnSpPr>
        <p:spPr>
          <a:xfrm>
            <a:off x="9901312" y="3471204"/>
            <a:ext cx="0" cy="397412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Metin kutusu 37">
                <a:extLst>
                  <a:ext uri="{FF2B5EF4-FFF2-40B4-BE49-F238E27FC236}">
                    <a16:creationId xmlns:a16="http://schemas.microsoft.com/office/drawing/2014/main" id="{DCE95CC5-8BF5-4FA5-865B-803443D7B202}"/>
                  </a:ext>
                </a:extLst>
              </p:cNvPr>
              <p:cNvSpPr txBox="1"/>
              <p:nvPr/>
            </p:nvSpPr>
            <p:spPr>
              <a:xfrm>
                <a:off x="1631852" y="325385"/>
                <a:ext cx="1800665" cy="180825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tr-TR" sz="600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tr-TR" sz="6000" b="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tr-TR" sz="6000" b="0" i="0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tr-TR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8" name="Metin kutusu 37">
                <a:extLst>
                  <a:ext uri="{FF2B5EF4-FFF2-40B4-BE49-F238E27FC236}">
                    <a16:creationId xmlns:a16="http://schemas.microsoft.com/office/drawing/2014/main" id="{DCE95CC5-8BF5-4FA5-865B-803443D7B2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852" y="325385"/>
                <a:ext cx="1800665" cy="180825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763498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C4EF3E8-AB14-485E-991A-48F6A7922E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913121"/>
          </a:xfrm>
        </p:spPr>
        <p:txBody>
          <a:bodyPr>
            <a:normAutofit/>
          </a:bodyPr>
          <a:lstStyle/>
          <a:p>
            <a:r>
              <a:rPr lang="tr-TR" dirty="0"/>
              <a:t>     </a:t>
            </a:r>
            <a:r>
              <a:rPr lang="tr-TR" dirty="0">
                <a:latin typeface="+mn-lt"/>
              </a:rPr>
              <a:t>   </a:t>
            </a:r>
            <a:br>
              <a:rPr lang="tr-TR" dirty="0">
                <a:latin typeface="+mn-lt"/>
              </a:rPr>
            </a:br>
            <a:r>
              <a:rPr lang="tr-TR" dirty="0">
                <a:latin typeface="+mn-lt"/>
              </a:rPr>
              <a:t>                   </a:t>
            </a:r>
            <a:r>
              <a:rPr lang="tr-TR" sz="4000" dirty="0">
                <a:latin typeface="+mn-lt"/>
              </a:rPr>
              <a:t>kesrini sayı doğrusunda gösterelim</a:t>
            </a:r>
            <a:r>
              <a:rPr lang="tr-TR" dirty="0">
                <a:latin typeface="+mn-lt"/>
              </a:rPr>
              <a:t>.</a:t>
            </a:r>
            <a:br>
              <a:rPr lang="tr-TR" dirty="0">
                <a:latin typeface="+mn-lt"/>
              </a:rPr>
            </a:br>
            <a:r>
              <a:rPr lang="tr-TR" dirty="0">
                <a:latin typeface="+mn-lt"/>
              </a:rPr>
              <a:t>     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3CA5A8DB-3B1A-4C2E-8316-C7555B3A36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04086"/>
            <a:ext cx="10515600" cy="4351338"/>
          </a:xfrm>
        </p:spPr>
        <p:txBody>
          <a:bodyPr/>
          <a:lstStyle/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sz="4400" dirty="0"/>
              <a:t>        </a:t>
            </a:r>
            <a:r>
              <a:rPr lang="tr-TR" sz="4400" dirty="0">
                <a:latin typeface="Arial" panose="020B0604020202020204" pitchFamily="34" charset="0"/>
                <a:cs typeface="Arial" panose="020B0604020202020204" pitchFamily="34" charset="0"/>
              </a:rPr>
              <a:t>0                                                1</a:t>
            </a:r>
          </a:p>
          <a:p>
            <a:endParaRPr lang="tr-TR" dirty="0"/>
          </a:p>
          <a:p>
            <a:endParaRPr lang="tr-TR" dirty="0"/>
          </a:p>
          <a:p>
            <a:endParaRPr lang="tr-TR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0" name="Mürekkep 9">
                <a:extLst>
                  <a:ext uri="{FF2B5EF4-FFF2-40B4-BE49-F238E27FC236}">
                    <a16:creationId xmlns:a16="http://schemas.microsoft.com/office/drawing/2014/main" id="{3164FF28-B0C4-42E3-94A4-201687EB1053}"/>
                  </a:ext>
                </a:extLst>
              </p14:cNvPr>
              <p14:cNvContentPartPr/>
              <p14:nvPr/>
            </p14:nvContentPartPr>
            <p14:xfrm>
              <a:off x="-98695" y="871588"/>
              <a:ext cx="360" cy="360"/>
            </p14:xfrm>
          </p:contentPart>
        </mc:Choice>
        <mc:Fallback xmlns="">
          <p:pic>
            <p:nvPicPr>
              <p:cNvPr id="10" name="Mürekkep 9">
                <a:extLst>
                  <a:ext uri="{FF2B5EF4-FFF2-40B4-BE49-F238E27FC236}">
                    <a16:creationId xmlns:a16="http://schemas.microsoft.com/office/drawing/2014/main" id="{3164FF28-B0C4-42E3-94A4-201687EB1053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107695" y="862588"/>
                <a:ext cx="18000" cy="18000"/>
              </a:xfrm>
              <a:prstGeom prst="rect">
                <a:avLst/>
              </a:prstGeom>
            </p:spPr>
          </p:pic>
        </mc:Fallback>
      </mc:AlternateContent>
      <p:cxnSp>
        <p:nvCxnSpPr>
          <p:cNvPr id="14" name="Düz Ok Bağlayıcısı 13">
            <a:extLst>
              <a:ext uri="{FF2B5EF4-FFF2-40B4-BE49-F238E27FC236}">
                <a16:creationId xmlns:a16="http://schemas.microsoft.com/office/drawing/2014/main" id="{32B0C965-A387-44C2-ACE1-D23276F4174C}"/>
              </a:ext>
            </a:extLst>
          </p:cNvPr>
          <p:cNvCxnSpPr>
            <a:cxnSpLocks/>
          </p:cNvCxnSpPr>
          <p:nvPr/>
        </p:nvCxnSpPr>
        <p:spPr>
          <a:xfrm>
            <a:off x="984733" y="3643533"/>
            <a:ext cx="10142807" cy="0"/>
          </a:xfrm>
          <a:prstGeom prst="straightConnector1">
            <a:avLst/>
          </a:prstGeom>
          <a:ln w="762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Düz Bağlayıcı 17">
            <a:extLst>
              <a:ext uri="{FF2B5EF4-FFF2-40B4-BE49-F238E27FC236}">
                <a16:creationId xmlns:a16="http://schemas.microsoft.com/office/drawing/2014/main" id="{2990C39D-9073-46B5-8261-9D4708F0AFC8}"/>
              </a:ext>
            </a:extLst>
          </p:cNvPr>
          <p:cNvCxnSpPr/>
          <p:nvPr/>
        </p:nvCxnSpPr>
        <p:spPr>
          <a:xfrm>
            <a:off x="2082019" y="3457136"/>
            <a:ext cx="0" cy="41148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Düz Bağlayıcı 18">
            <a:extLst>
              <a:ext uri="{FF2B5EF4-FFF2-40B4-BE49-F238E27FC236}">
                <a16:creationId xmlns:a16="http://schemas.microsoft.com/office/drawing/2014/main" id="{9C75FB33-ADC8-4077-AE9F-4564FE6E0F44}"/>
              </a:ext>
            </a:extLst>
          </p:cNvPr>
          <p:cNvCxnSpPr>
            <a:cxnSpLocks/>
          </p:cNvCxnSpPr>
          <p:nvPr/>
        </p:nvCxnSpPr>
        <p:spPr>
          <a:xfrm>
            <a:off x="9901312" y="3471204"/>
            <a:ext cx="0" cy="397412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Metin kutusu 37">
                <a:extLst>
                  <a:ext uri="{FF2B5EF4-FFF2-40B4-BE49-F238E27FC236}">
                    <a16:creationId xmlns:a16="http://schemas.microsoft.com/office/drawing/2014/main" id="{DCE95CC5-8BF5-4FA5-865B-803443D7B202}"/>
                  </a:ext>
                </a:extLst>
              </p:cNvPr>
              <p:cNvSpPr txBox="1"/>
              <p:nvPr/>
            </p:nvSpPr>
            <p:spPr>
              <a:xfrm>
                <a:off x="1631852" y="325385"/>
                <a:ext cx="1800665" cy="172861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tr-TR" sz="600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tr-TR" sz="6000" b="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tr-TR" sz="6000" i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tr-TR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8" name="Metin kutusu 37">
                <a:extLst>
                  <a:ext uri="{FF2B5EF4-FFF2-40B4-BE49-F238E27FC236}">
                    <a16:creationId xmlns:a16="http://schemas.microsoft.com/office/drawing/2014/main" id="{DCE95CC5-8BF5-4FA5-865B-803443D7B2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852" y="325385"/>
                <a:ext cx="1800665" cy="172861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045131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C4EF3E8-AB14-485E-991A-48F6A7922E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913121"/>
          </a:xfrm>
        </p:spPr>
        <p:txBody>
          <a:bodyPr>
            <a:normAutofit/>
          </a:bodyPr>
          <a:lstStyle/>
          <a:p>
            <a:r>
              <a:rPr lang="tr-TR" dirty="0"/>
              <a:t>     </a:t>
            </a:r>
            <a:r>
              <a:rPr lang="tr-TR" dirty="0">
                <a:latin typeface="+mn-lt"/>
              </a:rPr>
              <a:t>   </a:t>
            </a:r>
            <a:br>
              <a:rPr lang="tr-TR" dirty="0">
                <a:latin typeface="+mn-lt"/>
              </a:rPr>
            </a:br>
            <a:r>
              <a:rPr lang="tr-TR" dirty="0">
                <a:latin typeface="+mn-lt"/>
              </a:rPr>
              <a:t>                   </a:t>
            </a:r>
            <a:r>
              <a:rPr lang="tr-TR" sz="4000" dirty="0">
                <a:latin typeface="+mn-lt"/>
              </a:rPr>
              <a:t>kesrini sayı doğrusunda gösterelim</a:t>
            </a:r>
            <a:r>
              <a:rPr lang="tr-TR" dirty="0">
                <a:latin typeface="+mn-lt"/>
              </a:rPr>
              <a:t>.</a:t>
            </a:r>
            <a:br>
              <a:rPr lang="tr-TR" dirty="0">
                <a:latin typeface="+mn-lt"/>
              </a:rPr>
            </a:br>
            <a:r>
              <a:rPr lang="tr-TR" dirty="0">
                <a:latin typeface="+mn-lt"/>
              </a:rPr>
              <a:t>     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3CA5A8DB-3B1A-4C2E-8316-C7555B3A36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04086"/>
            <a:ext cx="10515600" cy="4351338"/>
          </a:xfrm>
        </p:spPr>
        <p:txBody>
          <a:bodyPr/>
          <a:lstStyle/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sz="4400" dirty="0"/>
              <a:t>        </a:t>
            </a:r>
            <a:r>
              <a:rPr lang="tr-TR" sz="4400" dirty="0">
                <a:latin typeface="Arial" panose="020B0604020202020204" pitchFamily="34" charset="0"/>
                <a:cs typeface="Arial" panose="020B0604020202020204" pitchFamily="34" charset="0"/>
              </a:rPr>
              <a:t>0                                                1</a:t>
            </a:r>
          </a:p>
          <a:p>
            <a:endParaRPr lang="tr-TR" dirty="0"/>
          </a:p>
          <a:p>
            <a:endParaRPr lang="tr-TR" dirty="0"/>
          </a:p>
          <a:p>
            <a:endParaRPr lang="tr-TR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0" name="Mürekkep 9">
                <a:extLst>
                  <a:ext uri="{FF2B5EF4-FFF2-40B4-BE49-F238E27FC236}">
                    <a16:creationId xmlns:a16="http://schemas.microsoft.com/office/drawing/2014/main" id="{3164FF28-B0C4-42E3-94A4-201687EB1053}"/>
                  </a:ext>
                </a:extLst>
              </p14:cNvPr>
              <p14:cNvContentPartPr/>
              <p14:nvPr/>
            </p14:nvContentPartPr>
            <p14:xfrm>
              <a:off x="-98695" y="871588"/>
              <a:ext cx="360" cy="360"/>
            </p14:xfrm>
          </p:contentPart>
        </mc:Choice>
        <mc:Fallback xmlns="">
          <p:pic>
            <p:nvPicPr>
              <p:cNvPr id="10" name="Mürekkep 9">
                <a:extLst>
                  <a:ext uri="{FF2B5EF4-FFF2-40B4-BE49-F238E27FC236}">
                    <a16:creationId xmlns:a16="http://schemas.microsoft.com/office/drawing/2014/main" id="{3164FF28-B0C4-42E3-94A4-201687EB1053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107695" y="862588"/>
                <a:ext cx="18000" cy="18000"/>
              </a:xfrm>
              <a:prstGeom prst="rect">
                <a:avLst/>
              </a:prstGeom>
            </p:spPr>
          </p:pic>
        </mc:Fallback>
      </mc:AlternateContent>
      <p:cxnSp>
        <p:nvCxnSpPr>
          <p:cNvPr id="14" name="Düz Ok Bağlayıcısı 13">
            <a:extLst>
              <a:ext uri="{FF2B5EF4-FFF2-40B4-BE49-F238E27FC236}">
                <a16:creationId xmlns:a16="http://schemas.microsoft.com/office/drawing/2014/main" id="{32B0C965-A387-44C2-ACE1-D23276F4174C}"/>
              </a:ext>
            </a:extLst>
          </p:cNvPr>
          <p:cNvCxnSpPr>
            <a:cxnSpLocks/>
          </p:cNvCxnSpPr>
          <p:nvPr/>
        </p:nvCxnSpPr>
        <p:spPr>
          <a:xfrm>
            <a:off x="984733" y="3643533"/>
            <a:ext cx="10142807" cy="0"/>
          </a:xfrm>
          <a:prstGeom prst="straightConnector1">
            <a:avLst/>
          </a:prstGeom>
          <a:ln w="762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Düz Bağlayıcı 17">
            <a:extLst>
              <a:ext uri="{FF2B5EF4-FFF2-40B4-BE49-F238E27FC236}">
                <a16:creationId xmlns:a16="http://schemas.microsoft.com/office/drawing/2014/main" id="{2990C39D-9073-46B5-8261-9D4708F0AFC8}"/>
              </a:ext>
            </a:extLst>
          </p:cNvPr>
          <p:cNvCxnSpPr/>
          <p:nvPr/>
        </p:nvCxnSpPr>
        <p:spPr>
          <a:xfrm>
            <a:off x="2082019" y="3457136"/>
            <a:ext cx="0" cy="41148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Düz Bağlayıcı 18">
            <a:extLst>
              <a:ext uri="{FF2B5EF4-FFF2-40B4-BE49-F238E27FC236}">
                <a16:creationId xmlns:a16="http://schemas.microsoft.com/office/drawing/2014/main" id="{9C75FB33-ADC8-4077-AE9F-4564FE6E0F44}"/>
              </a:ext>
            </a:extLst>
          </p:cNvPr>
          <p:cNvCxnSpPr>
            <a:cxnSpLocks/>
          </p:cNvCxnSpPr>
          <p:nvPr/>
        </p:nvCxnSpPr>
        <p:spPr>
          <a:xfrm>
            <a:off x="9901312" y="3471204"/>
            <a:ext cx="0" cy="397412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Metin kutusu 37">
                <a:extLst>
                  <a:ext uri="{FF2B5EF4-FFF2-40B4-BE49-F238E27FC236}">
                    <a16:creationId xmlns:a16="http://schemas.microsoft.com/office/drawing/2014/main" id="{DCE95CC5-8BF5-4FA5-865B-803443D7B202}"/>
                  </a:ext>
                </a:extLst>
              </p:cNvPr>
              <p:cNvSpPr txBox="1"/>
              <p:nvPr/>
            </p:nvSpPr>
            <p:spPr>
              <a:xfrm>
                <a:off x="1631852" y="325385"/>
                <a:ext cx="1800665" cy="181088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tr-TR" sz="600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tr-TR" sz="6000" b="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tr-TR" sz="6000" b="0" i="0" smtClean="0"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tr-TR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8" name="Metin kutusu 37">
                <a:extLst>
                  <a:ext uri="{FF2B5EF4-FFF2-40B4-BE49-F238E27FC236}">
                    <a16:creationId xmlns:a16="http://schemas.microsoft.com/office/drawing/2014/main" id="{DCE95CC5-8BF5-4FA5-865B-803443D7B2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852" y="325385"/>
                <a:ext cx="1800665" cy="181088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951278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144</Words>
  <Application>Microsoft Office PowerPoint</Application>
  <PresentationFormat>Geniş ekran</PresentationFormat>
  <Paragraphs>50</Paragraphs>
  <Slides>11</Slides>
  <Notes>2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Cambria Math</vt:lpstr>
      <vt:lpstr>Office Teması</vt:lpstr>
      <vt:lpstr>PAYI PAYDASINDAN KÜÇÜK KESİRLER KONU ANLATIMI</vt:lpstr>
      <vt:lpstr>PowerPoint Sunusu</vt:lpstr>
      <vt:lpstr>                            kesrini sayı doğrusunda gösterelim.      </vt:lpstr>
      <vt:lpstr>                            kesrini sayı doğrusunda gösterelim.      </vt:lpstr>
      <vt:lpstr>                            kesrini sayı doğrusunda gösterelim.      </vt:lpstr>
      <vt:lpstr>                            kesrini sayı doğrusunda gösterelim.      </vt:lpstr>
      <vt:lpstr>                            kesrini sayı doğrusunda gösterelim.      </vt:lpstr>
      <vt:lpstr>                            kesrini sayı doğrusunda gösterelim.      </vt:lpstr>
      <vt:lpstr>                            kesrini sayı doğrusunda gösterelim.      </vt:lpstr>
      <vt:lpstr>                            kesrini sayı doğrusunda gösterelim.      </vt:lpstr>
      <vt:lpstr>                            kesrini sayı doğrusunda gösterelim.   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PAYI PAYDASINDAN KÜÇÜK KESİRLER KONU ANLATIMI</dc:title>
  <dc:creator>ssssssssss ssssss</dc:creator>
  <cp:lastModifiedBy>SERKAN DEMİR</cp:lastModifiedBy>
  <cp:revision>3</cp:revision>
  <dcterms:created xsi:type="dcterms:W3CDTF">2022-02-16T14:07:58Z</dcterms:created>
  <dcterms:modified xsi:type="dcterms:W3CDTF">2022-02-17T11:28:50Z</dcterms:modified>
</cp:coreProperties>
</file>