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Lst>
  <p:sldIdLst>
    <p:sldId id="258" r:id="rId2"/>
    <p:sldId id="256" r:id="rId3"/>
    <p:sldId id="262" r:id="rId4"/>
    <p:sldId id="257" r:id="rId5"/>
    <p:sldId id="260" r:id="rId6"/>
    <p:sldId id="261" r:id="rId7"/>
    <p:sldId id="263"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tr-TR"/>
              <a:t>Asıl başlık stilini düzenlemek için tıklayın</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FC38A8A-6DB5-46E3-9484-2892B4A5C8DD}" type="slidenum">
              <a:rPr lang="tr-TR" smtClean="0"/>
              <a:pPr/>
              <a:t>‹#›</a:t>
            </a:fld>
            <a:endParaRPr lang="tr-TR"/>
          </a:p>
        </p:txBody>
      </p:sp>
    </p:spTree>
    <p:extLst>
      <p:ext uri="{BB962C8B-B14F-4D97-AF65-F5344CB8AC3E}">
        <p14:creationId xmlns:p14="http://schemas.microsoft.com/office/powerpoint/2010/main" val="193594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autoUpdateAnimBg="0" advAuto="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579134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tr-TR"/>
              <a:t>Asıl başlık stilini düzenlemek için tıklayın</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2866813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tr-TR"/>
              <a:t>Asıl başlık stilini düzenlemek için tıklayın</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a:t>Asıl metin stillerini düzenlemek için tıklayın</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A08E22-F9E1-43C6-932F-831C9313B599}" type="slidenum">
              <a:rPr lang="tr-TR" smtClean="0"/>
              <a:pPr/>
              <a:t>‹#›</a:t>
            </a:fld>
            <a:endParaRPr lang="tr-T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012618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2470927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3885667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1154892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4974325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5D57651-B321-415D-86C6-4629C8FA961B}" type="slidenum">
              <a:rPr lang="tr-TR" smtClean="0"/>
              <a:pPr/>
              <a:t>‹#›</a:t>
            </a:fld>
            <a:endParaRPr lang="tr-TR"/>
          </a:p>
        </p:txBody>
      </p:sp>
    </p:spTree>
    <p:extLst>
      <p:ext uri="{BB962C8B-B14F-4D97-AF65-F5344CB8AC3E}">
        <p14:creationId xmlns:p14="http://schemas.microsoft.com/office/powerpoint/2010/main" val="827322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C9B3591-BCBB-4D7C-B0CD-614BB6F1E190}" type="slidenum">
              <a:rPr lang="tr-TR" smtClean="0"/>
              <a:pPr/>
              <a:t>‹#›</a:t>
            </a:fld>
            <a:endParaRPr lang="tr-TR"/>
          </a:p>
        </p:txBody>
      </p:sp>
    </p:spTree>
    <p:extLst>
      <p:ext uri="{BB962C8B-B14F-4D97-AF65-F5344CB8AC3E}">
        <p14:creationId xmlns:p14="http://schemas.microsoft.com/office/powerpoint/2010/main" val="368514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3721389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644CC9D-2D42-4220-AF6E-0669B15C75DF}" type="slidenum">
              <a:rPr lang="tr-TR" smtClean="0"/>
              <a:pPr/>
              <a:t>‹#›</a:t>
            </a:fld>
            <a:endParaRPr lang="tr-TR"/>
          </a:p>
        </p:txBody>
      </p:sp>
    </p:spTree>
    <p:extLst>
      <p:ext uri="{BB962C8B-B14F-4D97-AF65-F5344CB8AC3E}">
        <p14:creationId xmlns:p14="http://schemas.microsoft.com/office/powerpoint/2010/main" val="2225617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5A08E22-F9E1-43C6-932F-831C9313B599}" type="slidenum">
              <a:rPr lang="tr-TR" smtClean="0"/>
              <a:pPr/>
              <a:t>‹#›</a:t>
            </a:fld>
            <a:endParaRPr lang="tr-TR"/>
          </a:p>
        </p:txBody>
      </p:sp>
    </p:spTree>
    <p:extLst>
      <p:ext uri="{BB962C8B-B14F-4D97-AF65-F5344CB8AC3E}">
        <p14:creationId xmlns:p14="http://schemas.microsoft.com/office/powerpoint/2010/main" val="477072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7" name="Date Placeholder 2"/>
          <p:cNvSpPr>
            <a:spLocks noGrp="1"/>
          </p:cNvSpPr>
          <p:nvPr>
            <p:ph type="dt" sz="half" idx="10"/>
          </p:nvPr>
        </p:nvSpPr>
        <p:spPr/>
        <p:txBody>
          <a:bodyPr/>
          <a:lstStyle/>
          <a:p>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A28C3466-5F5C-45A6-BA3F-20FE12551A6C}" type="slidenum">
              <a:rPr lang="tr-TR" smtClean="0"/>
              <a:pPr/>
              <a:t>‹#›</a:t>
            </a:fld>
            <a:endParaRPr lang="tr-TR"/>
          </a:p>
        </p:txBody>
      </p:sp>
    </p:spTree>
    <p:extLst>
      <p:ext uri="{BB962C8B-B14F-4D97-AF65-F5344CB8AC3E}">
        <p14:creationId xmlns:p14="http://schemas.microsoft.com/office/powerpoint/2010/main" val="117663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7EBDCE8E-9657-4D20-B5BA-86E54D5FE629}" type="slidenum">
              <a:rPr lang="tr-TR" smtClean="0"/>
              <a:pPr/>
              <a:t>‹#›</a:t>
            </a:fld>
            <a:endParaRPr lang="tr-TR"/>
          </a:p>
        </p:txBody>
      </p:sp>
    </p:spTree>
    <p:extLst>
      <p:ext uri="{BB962C8B-B14F-4D97-AF65-F5344CB8AC3E}">
        <p14:creationId xmlns:p14="http://schemas.microsoft.com/office/powerpoint/2010/main" val="2870520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7" name="Date Placeholder 4"/>
          <p:cNvSpPr>
            <a:spLocks noGrp="1"/>
          </p:cNvSpPr>
          <p:nvPr>
            <p:ph type="dt" sz="half" idx="10"/>
          </p:nvPr>
        </p:nvSpPr>
        <p:spPr/>
        <p:txBody>
          <a:bodyPr/>
          <a:lstStyle/>
          <a:p>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1AD0EB02-88CC-4FDC-9CF5-10A204A93B89}" type="slidenum">
              <a:rPr lang="tr-TR" smtClean="0"/>
              <a:pPr/>
              <a:t>‹#›</a:t>
            </a:fld>
            <a:endParaRPr lang="tr-TR"/>
          </a:p>
        </p:txBody>
      </p:sp>
    </p:spTree>
    <p:extLst>
      <p:ext uri="{BB962C8B-B14F-4D97-AF65-F5344CB8AC3E}">
        <p14:creationId xmlns:p14="http://schemas.microsoft.com/office/powerpoint/2010/main" val="2731211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BF3BFBD-29C5-4D2E-9CEE-B7CB0CCE4D0B}" type="slidenum">
              <a:rPr lang="tr-TR" smtClean="0"/>
              <a:pPr/>
              <a:t>‹#›</a:t>
            </a:fld>
            <a:endParaRPr lang="tr-TR"/>
          </a:p>
        </p:txBody>
      </p:sp>
    </p:spTree>
    <p:extLst>
      <p:ext uri="{BB962C8B-B14F-4D97-AF65-F5344CB8AC3E}">
        <p14:creationId xmlns:p14="http://schemas.microsoft.com/office/powerpoint/2010/main" val="3788725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endParaRPr lang="tr-T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15A08E22-F9E1-43C6-932F-831C9313B599}" type="slidenum">
              <a:rPr lang="tr-TR" smtClean="0"/>
              <a:pPr/>
              <a:t>‹#›</a:t>
            </a:fld>
            <a:endParaRPr lang="tr-TR"/>
          </a:p>
        </p:txBody>
      </p:sp>
    </p:spTree>
    <p:extLst>
      <p:ext uri="{BB962C8B-B14F-4D97-AF65-F5344CB8AC3E}">
        <p14:creationId xmlns:p14="http://schemas.microsoft.com/office/powerpoint/2010/main" val="1566440932"/>
      </p:ext>
    </p:extLst>
  </p:cSld>
  <p:clrMap bg1="dk1" tx1="lt1" bg2="dk2"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 id="2147483964"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ChangeArrowheads="1"/>
          </p:cNvSpPr>
          <p:nvPr/>
        </p:nvSpPr>
        <p:spPr bwMode="auto">
          <a:xfrm>
            <a:off x="227012" y="649669"/>
            <a:ext cx="8689975" cy="1107996"/>
          </a:xfrm>
          <a:prstGeom prst="rect">
            <a:avLst/>
          </a:prstGeom>
          <a:noFill/>
          <a:ln w="9525">
            <a:noFill/>
            <a:miter lim="800000"/>
            <a:headEnd/>
            <a:tailEnd/>
          </a:ln>
          <a:effectLst/>
        </p:spPr>
        <p:txBody>
          <a:bodyPr>
            <a:spAutoFit/>
          </a:bodyPr>
          <a:lstStyle/>
          <a:p>
            <a:pPr algn="ctr"/>
            <a:r>
              <a:rPr lang="tr-TR" sz="6600" b="1" dirty="0">
                <a:latin typeface="Alfabelen1 Normal" pitchFamily="2" charset="0"/>
              </a:rPr>
              <a:t>ÇİZMELİ KEDİ</a:t>
            </a:r>
          </a:p>
        </p:txBody>
      </p:sp>
      <p:pic>
        <p:nvPicPr>
          <p:cNvPr id="3" name="Resim 2" descr="metin, vektör grafikler, vezir içeren bir resim&#10;&#10;Açıklama otomatik olarak oluşturuldu">
            <a:extLst>
              <a:ext uri="{FF2B5EF4-FFF2-40B4-BE49-F238E27FC236}">
                <a16:creationId xmlns:a16="http://schemas.microsoft.com/office/drawing/2014/main" id="{E6DDAFC9-BCC4-4857-944B-06F2855752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1814941"/>
            <a:ext cx="4761905" cy="4761905"/>
          </a:xfrm>
          <a:prstGeom prst="rect">
            <a:avLst/>
          </a:prstGeom>
        </p:spPr>
      </p:pic>
      <p:sp>
        <p:nvSpPr>
          <p:cNvPr id="7169" name="Rectangle 1"/>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40"/>
                                        </p:tgtEl>
                                        <p:attrNameLst>
                                          <p:attrName>style.visibility</p:attrName>
                                        </p:attrNameLst>
                                      </p:cBhvr>
                                      <p:to>
                                        <p:strVal val="visible"/>
                                      </p:to>
                                    </p:set>
                                    <p:anim calcmode="discrete" valueType="clr">
                                      <p:cBhvr override="childStyle">
                                        <p:cTn id="7" dur="50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4340"/>
                                        </p:tgtEl>
                                        <p:attrNameLst>
                                          <p:attrName>fillcolor</p:attrName>
                                        </p:attrNameLst>
                                      </p:cBhvr>
                                      <p:tavLst>
                                        <p:tav tm="0">
                                          <p:val>
                                            <p:clrVal>
                                              <a:schemeClr val="accent2"/>
                                            </p:clrVal>
                                          </p:val>
                                        </p:tav>
                                        <p:tav tm="50000">
                                          <p:val>
                                            <p:clrVal>
                                              <a:schemeClr val="hlink"/>
                                            </p:clrVal>
                                          </p:val>
                                        </p:tav>
                                      </p:tavLst>
                                    </p:anim>
                                    <p:set>
                                      <p:cBhvr>
                                        <p:cTn id="9" dur="500"/>
                                        <p:tgtEl>
                                          <p:spTgt spid="1434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161528" y="188640"/>
            <a:ext cx="8820944" cy="7478970"/>
          </a:xfrm>
          <a:prstGeom prst="rect">
            <a:avLst/>
          </a:prstGeom>
          <a:noFill/>
          <a:ln w="9525">
            <a:noFill/>
            <a:miter lim="800000"/>
            <a:headEnd/>
            <a:tailEnd/>
          </a:ln>
          <a:effectLst/>
        </p:spPr>
        <p:txBody>
          <a:bodyPr wrap="square" anchor="ctr">
            <a:spAutoFit/>
          </a:bodyPr>
          <a:lstStyle/>
          <a:p>
            <a:r>
              <a:rPr lang="tr-TR" sz="2800" dirty="0">
                <a:latin typeface="Alfabelen1 Normal" panose="00000400000000000000" pitchFamily="2" charset="0"/>
                <a:cs typeface="Aharoni" panose="02010803020104030203" pitchFamily="2" charset="-79"/>
              </a:rPr>
              <a:t>   </a:t>
            </a:r>
            <a:r>
              <a:rPr lang="tr-TR" sz="2400" dirty="0">
                <a:latin typeface="Alfabelen1 Normal" panose="00000400000000000000" pitchFamily="2" charset="0"/>
                <a:cs typeface="Aharoni" panose="02010803020104030203" pitchFamily="2" charset="-79"/>
              </a:rPr>
              <a:t>Bir zamanlar, üç oğlu olan bir değirmenci varmış. Değirmenci ölünce büyük oğluna değirmen, ortanca oğluna eşek, küçük oğluna da kedi miras kalmış.</a:t>
            </a:r>
          </a:p>
          <a:p>
            <a:r>
              <a:rPr lang="tr-TR" sz="2400" dirty="0">
                <a:latin typeface="Alfabelen1 Normal" panose="00000400000000000000" pitchFamily="2" charset="0"/>
                <a:cs typeface="Aharoni" panose="02010803020104030203" pitchFamily="2" charset="-79"/>
              </a:rPr>
              <a:t>Küçük oğlu bu duruma çok üzülmüş.</a:t>
            </a:r>
          </a:p>
          <a:p>
            <a:r>
              <a:rPr lang="tr-TR" sz="2400" dirty="0">
                <a:latin typeface="Alfabelen1 Normal" panose="00000400000000000000" pitchFamily="2" charset="0"/>
                <a:cs typeface="Aharoni" panose="02010803020104030203" pitchFamily="2" charset="-79"/>
              </a:rPr>
              <a:t>“Kedi ne işine yarar ki insanın?” diye yakınmış. “Pişirip yiyemezsin bile.” </a:t>
            </a:r>
          </a:p>
          <a:p>
            <a:r>
              <a:rPr lang="tr-TR" sz="2400" dirty="0">
                <a:latin typeface="Alfabelen1 Normal" panose="00000400000000000000" pitchFamily="2" charset="0"/>
                <a:cs typeface="Aharoni" panose="02010803020104030203" pitchFamily="2" charset="-79"/>
              </a:rPr>
              <a:t>    Kedi bunu duymuş ve hemen cevap vermiş. “Kötü bir mirasa sahip olmadığınızı göreceksiniz efendim. Bana boş bir çuval ve bir çift de çizme verirseniz, neye yarayacağımı görürsünüz.”</a:t>
            </a:r>
            <a:r>
              <a:rPr lang="tr-TR" altLang="tr-TR" sz="2400" dirty="0">
                <a:latin typeface="Alfabelen1 Normal" panose="00000400000000000000" pitchFamily="2" charset="0"/>
                <a:ea typeface="Arial" panose="020B0604020202020204" pitchFamily="34" charset="0"/>
              </a:rPr>
              <a:t> Şaşkınlıktan ağzı bir karış açık kalan çocuk, kedinin istediklerini yapmış. Kedi çizmeleri giyince ayna karşısına geçmiş ve kendini pek beğenmiş. Sonra kilerden taze bir marulla güzel bir havuç seçip ormanın yolunu tutmuş. </a:t>
            </a:r>
          </a:p>
          <a:p>
            <a:r>
              <a:rPr lang="tr-TR" altLang="tr-TR" sz="2400" dirty="0">
                <a:latin typeface="Alfabelen1 Normal" panose="00000400000000000000" pitchFamily="2" charset="0"/>
                <a:ea typeface="Arial" panose="020B0604020202020204" pitchFamily="34" charset="0"/>
              </a:rPr>
              <a:t>   Ormanda çuvalın ağzını açmış, marulla havucu çuvalın içine yerleştirip bir ağacın arkasına saklanmış. Çok geçmeden taze sebzelerin kokusunu alan küçük bir tavşan çuvalın yanına gelmiş, zıplayıp içine atlamış.</a:t>
            </a:r>
          </a:p>
          <a:p>
            <a:endParaRPr lang="tr-TR" sz="2800" dirty="0">
              <a:latin typeface="Alfabelen1 Normal" panose="00000400000000000000" pitchFamily="2" charset="0"/>
              <a:cs typeface="Aharoni" panose="02010803020104030203" pitchFamily="2" charset="-79"/>
            </a:endParaRPr>
          </a:p>
          <a:p>
            <a:pPr algn="ctr"/>
            <a:endParaRPr lang="tr-TR" sz="4000" dirty="0">
              <a:latin typeface="Alfabelen1 Normal"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52"/>
                                        </p:tgtEl>
                                        <p:attrNameLst>
                                          <p:attrName>style.visibility</p:attrName>
                                        </p:attrNameLst>
                                      </p:cBhvr>
                                      <p:to>
                                        <p:strVal val="visible"/>
                                      </p:to>
                                    </p:set>
                                    <p:anim calcmode="discrete" valueType="clr">
                                      <p:cBhvr override="childStyle">
                                        <p:cTn id="7" dur="500"/>
                                        <p:tgtEl>
                                          <p:spTgt spid="205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052"/>
                                        </p:tgtEl>
                                        <p:attrNameLst>
                                          <p:attrName>fillcolor</p:attrName>
                                        </p:attrNameLst>
                                      </p:cBhvr>
                                      <p:tavLst>
                                        <p:tav tm="0">
                                          <p:val>
                                            <p:clrVal>
                                              <a:schemeClr val="accent2"/>
                                            </p:clrVal>
                                          </p:val>
                                        </p:tav>
                                        <p:tav tm="50000">
                                          <p:val>
                                            <p:clrVal>
                                              <a:schemeClr val="hlink"/>
                                            </p:clrVal>
                                          </p:val>
                                        </p:tav>
                                      </p:tavLst>
                                    </p:anim>
                                    <p:set>
                                      <p:cBhvr>
                                        <p:cTn id="9" dur="500"/>
                                        <p:tgtEl>
                                          <p:spTgt spid="20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107504" y="364015"/>
            <a:ext cx="9811072" cy="7478970"/>
          </a:xfrm>
          <a:prstGeom prst="rect">
            <a:avLst/>
          </a:prstGeom>
          <a:noFill/>
          <a:ln w="9525">
            <a:noFill/>
            <a:miter lim="800000"/>
            <a:headEnd/>
            <a:tailEnd/>
          </a:ln>
          <a:effectLst/>
        </p:spPr>
        <p:txBody>
          <a:bodyPr wrap="square" anchor="ctr">
            <a:spAutoFit/>
          </a:bodyPr>
          <a:lstStyle/>
          <a:p>
            <a:pPr lvl="0" indent="217488" defTabSz="914400" eaLnBrk="0" fontAlgn="base" hangingPunct="0">
              <a:spcBef>
                <a:spcPct val="0"/>
              </a:spcBef>
              <a:spcAft>
                <a:spcPct val="0"/>
              </a:spcAft>
            </a:pPr>
            <a:r>
              <a:rPr lang="tr-TR" altLang="tr-TR" sz="2400" dirty="0">
                <a:latin typeface="Alfabelen1 Normal" panose="00000400000000000000" pitchFamily="2" charset="0"/>
                <a:ea typeface="Arial" panose="020B0604020202020204" pitchFamily="34" charset="0"/>
              </a:rPr>
              <a:t>Kedi saklandığı yerden çıkıp çuvalın ağzını sıkı sıkı </a:t>
            </a:r>
            <a:r>
              <a:rPr lang="tr-TR" altLang="tr-TR" sz="2400" dirty="0" err="1">
                <a:latin typeface="Alfabelen1 Normal" panose="00000400000000000000" pitchFamily="2" charset="0"/>
                <a:ea typeface="Arial" panose="020B0604020202020204" pitchFamily="34" charset="0"/>
              </a:rPr>
              <a:t>bağlamış.</a:t>
            </a:r>
            <a:r>
              <a:rPr lang="tr-TR" sz="2400" dirty="0" err="1">
                <a:latin typeface="Alfabelen1 Normal" panose="00000400000000000000" pitchFamily="2" charset="0"/>
                <a:ea typeface="Arial" panose="020B0604020202020204" pitchFamily="34" charset="0"/>
              </a:rPr>
              <a:t>Ancak</a:t>
            </a:r>
            <a:r>
              <a:rPr lang="tr-TR" sz="2400" dirty="0">
                <a:latin typeface="Alfabelen1 Normal" panose="00000400000000000000" pitchFamily="2" charset="0"/>
                <a:ea typeface="Arial" panose="020B0604020202020204" pitchFamily="34" charset="0"/>
              </a:rPr>
              <a:t> </a:t>
            </a:r>
          </a:p>
          <a:p>
            <a:pPr lvl="0" indent="217488" defTabSz="914400" eaLnBrk="0" fontAlgn="base" hangingPunct="0">
              <a:spcBef>
                <a:spcPct val="0"/>
              </a:spcBef>
              <a:spcAft>
                <a:spcPct val="0"/>
              </a:spcAft>
            </a:pPr>
            <a:r>
              <a:rPr lang="tr-TR" sz="2400" dirty="0">
                <a:latin typeface="Alfabelen1 Normal" panose="00000400000000000000" pitchFamily="2" charset="0"/>
                <a:ea typeface="Arial" panose="020B0604020202020204" pitchFamily="34" charset="0"/>
              </a:rPr>
              <a:t>Çizmeli Kedi tavşanı efendisine götürmek yerine doğruca saraya</a:t>
            </a:r>
            <a:r>
              <a:rPr lang="tr-TR" sz="2400" spc="-170" dirty="0">
                <a:latin typeface="Alfabelen1 Normal" panose="00000400000000000000" pitchFamily="2" charset="0"/>
                <a:ea typeface="Arial" panose="020B0604020202020204" pitchFamily="34" charset="0"/>
              </a:rPr>
              <a:t> </a:t>
            </a:r>
          </a:p>
          <a:p>
            <a:pPr lvl="0" indent="217488" defTabSz="914400" eaLnBrk="0" fontAlgn="base" hangingPunct="0">
              <a:spcBef>
                <a:spcPct val="0"/>
              </a:spcBef>
              <a:spcAft>
                <a:spcPct val="0"/>
              </a:spcAft>
            </a:pPr>
            <a:r>
              <a:rPr lang="tr-TR" sz="2400" dirty="0">
                <a:latin typeface="Alfabelen1 Normal" panose="00000400000000000000" pitchFamily="2" charset="0"/>
                <a:ea typeface="Arial" panose="020B0604020202020204" pitchFamily="34" charset="0"/>
              </a:rPr>
              <a:t>gidip</a:t>
            </a:r>
            <a:r>
              <a:rPr lang="tr-TR" sz="2400" spc="-16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Kral’la</a:t>
            </a:r>
            <a:r>
              <a:rPr lang="tr-TR" sz="2400" spc="-16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görüşmek</a:t>
            </a:r>
            <a:r>
              <a:rPr lang="tr-TR" sz="2400" spc="-17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istediğini</a:t>
            </a:r>
            <a:r>
              <a:rPr lang="tr-TR" sz="2400" spc="-160" dirty="0">
                <a:latin typeface="Alfabelen1 Normal" panose="00000400000000000000" pitchFamily="2" charset="0"/>
                <a:ea typeface="Arial" panose="020B0604020202020204" pitchFamily="34" charset="0"/>
              </a:rPr>
              <a:t> </a:t>
            </a:r>
            <a:r>
              <a:rPr lang="tr-TR" sz="2400" dirty="0" err="1">
                <a:latin typeface="Alfabelen1 Normal" panose="00000400000000000000" pitchFamily="2" charset="0"/>
                <a:ea typeface="Arial" panose="020B0604020202020204" pitchFamily="34" charset="0"/>
              </a:rPr>
              <a:t>söylemiş.Kral’ın</a:t>
            </a:r>
            <a:r>
              <a:rPr lang="tr-TR" sz="2400" spc="-17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huzuruna çıktığında </a:t>
            </a:r>
          </a:p>
          <a:p>
            <a:pPr lvl="0" indent="217488" defTabSz="914400" eaLnBrk="0" fontAlgn="base" hangingPunct="0">
              <a:spcBef>
                <a:spcPct val="0"/>
              </a:spcBef>
              <a:spcAft>
                <a:spcPct val="0"/>
              </a:spcAft>
            </a:pPr>
            <a:r>
              <a:rPr lang="tr-TR" sz="2400" dirty="0">
                <a:latin typeface="Alfabelen1 Normal" panose="00000400000000000000" pitchFamily="2" charset="0"/>
                <a:ea typeface="Arial" panose="020B0604020202020204" pitchFamily="34" charset="0"/>
              </a:rPr>
              <a:t>yere eğilerek, </a:t>
            </a:r>
          </a:p>
          <a:p>
            <a:pPr lvl="0" indent="217488" defTabSz="914400" eaLnBrk="0" fontAlgn="base" hangingPunct="0">
              <a:spcBef>
                <a:spcPct val="0"/>
              </a:spcBef>
              <a:spcAft>
                <a:spcPct val="0"/>
              </a:spcAft>
            </a:pPr>
            <a:r>
              <a:rPr lang="tr-TR" sz="2400" dirty="0">
                <a:latin typeface="Alfabelen1 Normal" panose="00000400000000000000" pitchFamily="2" charset="0"/>
                <a:ea typeface="Arial" panose="020B0604020202020204" pitchFamily="34" charset="0"/>
              </a:rPr>
              <a:t>“Yüce </a:t>
            </a:r>
            <a:r>
              <a:rPr lang="tr-TR" sz="2400" dirty="0" err="1">
                <a:latin typeface="Alfabelen1 Normal" panose="00000400000000000000" pitchFamily="2" charset="0"/>
                <a:ea typeface="Arial" panose="020B0604020202020204" pitchFamily="34" charset="0"/>
              </a:rPr>
              <a:t>Efendimiz,size</a:t>
            </a:r>
            <a:r>
              <a:rPr lang="tr-TR" sz="2400" dirty="0">
                <a:latin typeface="Alfabelen1 Normal" panose="00000400000000000000" pitchFamily="2" charset="0"/>
                <a:ea typeface="Arial" panose="020B0604020202020204" pitchFamily="34" charset="0"/>
              </a:rPr>
              <a:t> Efendim </a:t>
            </a:r>
            <a:r>
              <a:rPr lang="tr-TR" sz="2400" dirty="0" err="1">
                <a:latin typeface="Alfabelen1 Normal" panose="00000400000000000000" pitchFamily="2" charset="0"/>
                <a:ea typeface="Arial" panose="020B0604020202020204" pitchFamily="34" charset="0"/>
              </a:rPr>
              <a:t>Marki’den</a:t>
            </a:r>
            <a:r>
              <a:rPr lang="tr-TR" sz="2400" spc="-13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bir hediye</a:t>
            </a:r>
            <a:r>
              <a:rPr lang="tr-TR" sz="2400" spc="-7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getirdim,”</a:t>
            </a:r>
            <a:r>
              <a:rPr lang="tr-TR" sz="2400" spc="-6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demiş.</a:t>
            </a:r>
            <a:r>
              <a:rPr lang="tr-TR" sz="2400" spc="-7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Bu</a:t>
            </a:r>
            <a:r>
              <a:rPr lang="tr-TR" sz="2400" spc="-7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hediye</a:t>
            </a:r>
            <a:r>
              <a:rPr lang="tr-TR" sz="2400" spc="-6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Kral’ın</a:t>
            </a:r>
            <a:r>
              <a:rPr lang="tr-TR" sz="2400" spc="-7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çok</a:t>
            </a:r>
            <a:r>
              <a:rPr lang="tr-TR" sz="2400" spc="-7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hoşuna</a:t>
            </a:r>
            <a:r>
              <a:rPr lang="tr-TR" sz="2400" spc="-7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gitmiş.</a:t>
            </a:r>
          </a:p>
          <a:p>
            <a:pPr indent="217488" eaLnBrk="0" hangingPunct="0"/>
            <a:r>
              <a:rPr lang="tr-TR" sz="2400" dirty="0">
                <a:latin typeface="Alfabelen1 Normal" panose="00000400000000000000" pitchFamily="2" charset="0"/>
                <a:ea typeface="Arial" panose="020B0604020202020204" pitchFamily="34" charset="0"/>
              </a:rPr>
              <a:t> Üç</a:t>
            </a:r>
            <a:r>
              <a:rPr lang="tr-TR" sz="2400" spc="-11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ay</a:t>
            </a:r>
            <a:r>
              <a:rPr lang="tr-TR" sz="2400" spc="-11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boyunca</a:t>
            </a:r>
            <a:r>
              <a:rPr lang="tr-TR" sz="2400" spc="-10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Çizmeli</a:t>
            </a:r>
            <a:r>
              <a:rPr lang="tr-TR" sz="2400" spc="-11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Kedi</a:t>
            </a:r>
            <a:r>
              <a:rPr lang="tr-TR" sz="2400" spc="-10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saraya</a:t>
            </a:r>
            <a:r>
              <a:rPr lang="tr-TR" sz="2400" spc="-11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o</a:t>
            </a:r>
            <a:r>
              <a:rPr lang="tr-TR" sz="2400" spc="-11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kadar</a:t>
            </a:r>
            <a:r>
              <a:rPr lang="tr-TR" sz="2400" spc="-10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çok</a:t>
            </a:r>
            <a:r>
              <a:rPr lang="tr-TR" sz="2400" spc="-11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hediye</a:t>
            </a:r>
            <a:r>
              <a:rPr lang="tr-TR" sz="2400" spc="-10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götürmüş</a:t>
            </a:r>
            <a:r>
              <a:rPr lang="tr-TR" sz="2400" spc="-110" dirty="0">
                <a:latin typeface="Alfabelen1 Normal" panose="00000400000000000000" pitchFamily="2" charset="0"/>
                <a:ea typeface="Arial" panose="020B0604020202020204" pitchFamily="34" charset="0"/>
              </a:rPr>
              <a:t> </a:t>
            </a:r>
          </a:p>
          <a:p>
            <a:pPr indent="217488" eaLnBrk="0" hangingPunct="0"/>
            <a:r>
              <a:rPr lang="tr-TR" sz="2400" dirty="0">
                <a:latin typeface="Alfabelen1 Normal" panose="00000400000000000000" pitchFamily="2" charset="0"/>
                <a:ea typeface="Arial" panose="020B0604020202020204" pitchFamily="34" charset="0"/>
              </a:rPr>
              <a:t>ki, Kral artık onun yolunu gözler olmuş. Derken Çizmeli </a:t>
            </a:r>
            <a:r>
              <a:rPr lang="tr-TR" sz="2400" dirty="0" err="1">
                <a:latin typeface="Alfabelen1 Normal" panose="00000400000000000000" pitchFamily="2" charset="0"/>
                <a:ea typeface="Arial" panose="020B0604020202020204" pitchFamily="34" charset="0"/>
              </a:rPr>
              <a:t>Kedi’nin</a:t>
            </a:r>
            <a:r>
              <a:rPr lang="tr-TR" sz="2400" dirty="0">
                <a:latin typeface="Alfabelen1 Normal" panose="00000400000000000000" pitchFamily="2" charset="0"/>
                <a:ea typeface="Arial" panose="020B0604020202020204" pitchFamily="34" charset="0"/>
              </a:rPr>
              <a:t> </a:t>
            </a:r>
          </a:p>
          <a:p>
            <a:pPr indent="217488" eaLnBrk="0" hangingPunct="0"/>
            <a:r>
              <a:rPr lang="tr-TR" sz="2400" dirty="0">
                <a:latin typeface="Alfabelen1 Normal" panose="00000400000000000000" pitchFamily="2" charset="0"/>
                <a:ea typeface="Arial" panose="020B0604020202020204" pitchFamily="34" charset="0"/>
              </a:rPr>
              <a:t>dört gözle</a:t>
            </a:r>
            <a:r>
              <a:rPr lang="tr-TR" sz="2400" spc="-14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beklediği</a:t>
            </a:r>
            <a:r>
              <a:rPr lang="tr-TR" sz="2400" spc="-14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gün</a:t>
            </a:r>
            <a:r>
              <a:rPr lang="tr-TR" sz="2400" spc="-13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nihayet</a:t>
            </a:r>
            <a:r>
              <a:rPr lang="tr-TR" sz="2400" spc="-14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gelmiş</a:t>
            </a:r>
            <a:r>
              <a:rPr lang="tr-TR" sz="2400" spc="-135"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ea typeface="Arial" panose="020B0604020202020204" pitchFamily="34" charset="0"/>
              </a:rPr>
              <a:t>çatmış.</a:t>
            </a:r>
            <a:r>
              <a:rPr lang="tr-TR" sz="2400" spc="-140" dirty="0">
                <a:latin typeface="Alfabelen1 Normal" panose="00000400000000000000" pitchFamily="2" charset="0"/>
                <a:ea typeface="Arial" panose="020B0604020202020204" pitchFamily="34" charset="0"/>
              </a:rPr>
              <a:t> </a:t>
            </a:r>
            <a:r>
              <a:rPr lang="tr-TR" sz="2400" dirty="0">
                <a:latin typeface="Alfabelen1 Normal" panose="00000400000000000000" pitchFamily="2" charset="0"/>
              </a:rPr>
              <a:t>“Bana sakın neden </a:t>
            </a:r>
          </a:p>
          <a:p>
            <a:pPr indent="217488" eaLnBrk="0" hangingPunct="0"/>
            <a:r>
              <a:rPr lang="tr-TR" sz="2400" dirty="0">
                <a:latin typeface="Alfabelen1 Normal" panose="00000400000000000000" pitchFamily="2" charset="0"/>
              </a:rPr>
              <a:t>diye sormayın ve bu sabah ırmağa gidip yıkanın,” demiş sahibine. </a:t>
            </a:r>
          </a:p>
          <a:p>
            <a:pPr indent="217488" eaLnBrk="0" hangingPunct="0"/>
            <a:r>
              <a:rPr lang="tr-TR" sz="2400" dirty="0">
                <a:latin typeface="Alfabelen1 Normal" panose="00000400000000000000" pitchFamily="2" charset="0"/>
              </a:rPr>
              <a:t>Çizmeli Kedi, o sabah Kral’ın </a:t>
            </a:r>
            <a:r>
              <a:rPr lang="tr-TR" sz="2400" dirty="0" err="1">
                <a:latin typeface="Alfabelen1 Normal" panose="00000400000000000000" pitchFamily="2" charset="0"/>
              </a:rPr>
              <a:t>Prenses’le</a:t>
            </a:r>
            <a:r>
              <a:rPr lang="tr-TR" sz="2400" dirty="0">
                <a:latin typeface="Alfabelen1 Normal" panose="00000400000000000000" pitchFamily="2" charset="0"/>
              </a:rPr>
              <a:t>, yani kızıyla birlikte ırmağın      kenarından geçeceğini biliyormuş.</a:t>
            </a:r>
          </a:p>
          <a:p>
            <a:r>
              <a:rPr lang="tr-TR" sz="2400" dirty="0">
                <a:latin typeface="Alfabelen1 Normal" panose="00000400000000000000" pitchFamily="2" charset="0"/>
              </a:rPr>
              <a:t>     O sabah, Kral’ın faytonu ırmağın yakınından geçerken Çizmeli </a:t>
            </a:r>
          </a:p>
          <a:p>
            <a:r>
              <a:rPr lang="tr-TR" sz="2400" dirty="0">
                <a:latin typeface="Alfabelen1 Normal" panose="00000400000000000000" pitchFamily="2" charset="0"/>
              </a:rPr>
              <a:t>Kedi telaşla yanlarına yaklaşmış. “Yardım edin! Yardım edin!” diye </a:t>
            </a:r>
          </a:p>
          <a:p>
            <a:r>
              <a:rPr lang="tr-TR" sz="2400" dirty="0">
                <a:latin typeface="Alfabelen1 Normal" panose="00000400000000000000" pitchFamily="2" charset="0"/>
              </a:rPr>
              <a:t>bağırmış. “Efendim Marki boğuluyor!” Kral hemen bir alay askerini </a:t>
            </a:r>
          </a:p>
          <a:p>
            <a:r>
              <a:rPr lang="tr-TR" sz="2400" dirty="0">
                <a:latin typeface="Alfabelen1 Normal" panose="00000400000000000000" pitchFamily="2" charset="0"/>
              </a:rPr>
              <a:t>ırmağa yollamış. Fakat Çizmeli Kedi bununla da kalmamış.</a:t>
            </a:r>
          </a:p>
          <a:p>
            <a:pPr indent="217488" eaLnBrk="0" hangingPunct="0"/>
            <a:endParaRPr lang="tr-TR" sz="2800" dirty="0">
              <a:latin typeface="Alfabelen1 Normal" panose="00000400000000000000" pitchFamily="2" charset="0"/>
              <a:ea typeface="Arial" panose="020B0604020202020204" pitchFamily="34" charset="0"/>
            </a:endParaRPr>
          </a:p>
          <a:p>
            <a:endParaRPr lang="tr-TR" sz="2800" dirty="0">
              <a:latin typeface="Alfabelen1 Normal" panose="00000400000000000000" pitchFamily="2" charset="0"/>
              <a:cs typeface="Aharoni" panose="02010803020104030203" pitchFamily="2" charset="-79"/>
            </a:endParaRPr>
          </a:p>
          <a:p>
            <a:pPr algn="ctr"/>
            <a:endParaRPr lang="tr-TR" sz="4000" dirty="0">
              <a:latin typeface="Alfabelen1 Normal" pitchFamily="2" charset="0"/>
            </a:endParaRPr>
          </a:p>
        </p:txBody>
      </p:sp>
    </p:spTree>
    <p:extLst>
      <p:ext uri="{BB962C8B-B14F-4D97-AF65-F5344CB8AC3E}">
        <p14:creationId xmlns:p14="http://schemas.microsoft.com/office/powerpoint/2010/main" val="2556221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52"/>
                                        </p:tgtEl>
                                        <p:attrNameLst>
                                          <p:attrName>style.visibility</p:attrName>
                                        </p:attrNameLst>
                                      </p:cBhvr>
                                      <p:to>
                                        <p:strVal val="visible"/>
                                      </p:to>
                                    </p:set>
                                    <p:anim calcmode="discrete" valueType="clr">
                                      <p:cBhvr override="childStyle">
                                        <p:cTn id="7" dur="500"/>
                                        <p:tgtEl>
                                          <p:spTgt spid="205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052"/>
                                        </p:tgtEl>
                                        <p:attrNameLst>
                                          <p:attrName>fillcolor</p:attrName>
                                        </p:attrNameLst>
                                      </p:cBhvr>
                                      <p:tavLst>
                                        <p:tav tm="0">
                                          <p:val>
                                            <p:clrVal>
                                              <a:schemeClr val="accent2"/>
                                            </p:clrVal>
                                          </p:val>
                                        </p:tav>
                                        <p:tav tm="50000">
                                          <p:val>
                                            <p:clrVal>
                                              <a:schemeClr val="hlink"/>
                                            </p:clrVal>
                                          </p:val>
                                        </p:tav>
                                      </p:tavLst>
                                    </p:anim>
                                    <p:set>
                                      <p:cBhvr>
                                        <p:cTn id="9" dur="500"/>
                                        <p:tgtEl>
                                          <p:spTgt spid="20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16666" y="332656"/>
            <a:ext cx="9144000" cy="8125301"/>
          </a:xfrm>
          <a:prstGeom prst="rect">
            <a:avLst/>
          </a:prstGeom>
          <a:noFill/>
          <a:ln w="9525">
            <a:noFill/>
            <a:miter lim="800000"/>
            <a:headEnd/>
            <a:tailEnd/>
          </a:ln>
          <a:effectLst/>
        </p:spPr>
        <p:txBody>
          <a:bodyPr>
            <a:spAutoFit/>
          </a:bodyPr>
          <a:lstStyle/>
          <a:p>
            <a:r>
              <a:rPr lang="tr-TR" sz="2400" dirty="0">
                <a:latin typeface="Alfabelen1 Normal" panose="00000400000000000000" pitchFamily="2" charset="0"/>
              </a:rPr>
              <a:t>Kral’a, efendisi ırmakta yüzerken hırsızların onun elbiselerini çaldıklarını söylemiş. (Oysa Çizmeli Kedi, efendisinin elbiselerini çalıların arkasına kendisi gizlemiş!) Kral, hiç gecikmeden </a:t>
            </a:r>
            <a:r>
              <a:rPr lang="tr-TR" sz="2400" dirty="0" err="1">
                <a:latin typeface="Alfabelen1 Normal" panose="00000400000000000000" pitchFamily="2" charset="0"/>
              </a:rPr>
              <a:t>Marki’ye</a:t>
            </a:r>
            <a:r>
              <a:rPr lang="tr-TR" sz="2400" dirty="0">
                <a:latin typeface="Alfabelen1 Normal" panose="00000400000000000000" pitchFamily="2" charset="0"/>
              </a:rPr>
              <a:t> bir takım elbise yollamış. Tahmin edeceğiniz gibi Çizmeli </a:t>
            </a:r>
            <a:r>
              <a:rPr lang="tr-TR" sz="2400" dirty="0" err="1">
                <a:latin typeface="Alfabelen1 Normal" panose="00000400000000000000" pitchFamily="2" charset="0"/>
              </a:rPr>
              <a:t>Kedi’nin</a:t>
            </a:r>
            <a:r>
              <a:rPr lang="tr-TR" sz="2400" dirty="0">
                <a:latin typeface="Alfabelen1 Normal" panose="00000400000000000000" pitchFamily="2" charset="0"/>
              </a:rPr>
              <a:t> sahibi, kendisine Marki denmesine çok şaşırmış, ama akıllılık edip hiç sesini çıkarmamış.</a:t>
            </a:r>
            <a:r>
              <a:rPr lang="tr-TR" dirty="0"/>
              <a:t> </a:t>
            </a:r>
            <a:r>
              <a:rPr lang="tr-TR" sz="2400" dirty="0">
                <a:latin typeface="Alfabelen1 Normal" panose="00000400000000000000" pitchFamily="2" charset="0"/>
              </a:rPr>
              <a:t>Marki güzelce giydirildikten sonra Kral onu gideceği yere götürmek için faytonuna davet etmiş ve kızıyla tanıştırmış. Prenses, iki dirhem bir çekirdek giyinmiş olan </a:t>
            </a:r>
            <a:r>
              <a:rPr lang="tr-TR" sz="2400" dirty="0" err="1">
                <a:latin typeface="Alfabelen1 Normal" panose="00000400000000000000" pitchFamily="2" charset="0"/>
              </a:rPr>
              <a:t>Marki’ye</a:t>
            </a:r>
            <a:r>
              <a:rPr lang="tr-TR" sz="2400" dirty="0">
                <a:latin typeface="Alfabelen1 Normal" panose="00000400000000000000" pitchFamily="2" charset="0"/>
              </a:rPr>
              <a:t> bir bakışta âşık olmuş.</a:t>
            </a:r>
          </a:p>
          <a:p>
            <a:r>
              <a:rPr lang="tr-TR" sz="2400" dirty="0">
                <a:latin typeface="Alfabelen1 Normal" panose="00000400000000000000" pitchFamily="2" charset="0"/>
              </a:rPr>
              <a:t> O sırada Çizmeli Kedi koşa koşa oradan uzaklaşmış. Çok geçmeden büyük bir tarlada ot biçen insanlara rastlamış. “Beni dinleyin!” diye bağırmış. “Kral bu yöne doğru geliyor. Size bu tarlaların kime ait olduğunu sorarsa ona efendim </a:t>
            </a:r>
            <a:r>
              <a:rPr lang="tr-TR" sz="2400" dirty="0" err="1">
                <a:latin typeface="Alfabelen1 Normal" panose="00000400000000000000" pitchFamily="2" charset="0"/>
              </a:rPr>
              <a:t>Marki’ye</a:t>
            </a:r>
            <a:r>
              <a:rPr lang="tr-TR" sz="2400" dirty="0">
                <a:latin typeface="Alfabelen1 Normal" panose="00000400000000000000" pitchFamily="2" charset="0"/>
              </a:rPr>
              <a:t> ait olduğunu söyleyeceksiniz. Yoksa sizi dilim </a:t>
            </a:r>
            <a:r>
              <a:rPr lang="tr-TR" sz="2400" dirty="0" err="1">
                <a:latin typeface="Alfabelen1 Normal" panose="00000400000000000000" pitchFamily="2" charset="0"/>
              </a:rPr>
              <a:t>dilim</a:t>
            </a:r>
            <a:r>
              <a:rPr lang="tr-TR" sz="2400" dirty="0">
                <a:latin typeface="Alfabelen1 Normal" panose="00000400000000000000" pitchFamily="2" charset="0"/>
              </a:rPr>
              <a:t> </a:t>
            </a:r>
            <a:r>
              <a:rPr lang="tr-TR" sz="2400" dirty="0" err="1">
                <a:latin typeface="Alfabelen1 Normal" panose="00000400000000000000" pitchFamily="2" charset="0"/>
              </a:rPr>
              <a:t>doğrattırırım!”Sonra</a:t>
            </a:r>
            <a:r>
              <a:rPr lang="tr-TR" sz="2400" dirty="0">
                <a:latin typeface="Alfabelen1 Normal" panose="00000400000000000000" pitchFamily="2" charset="0"/>
              </a:rPr>
              <a:t> Çizmeli Kedi bir süre daha koşmuş ve büyük bir tarlada buğday biçen adamlara rastlamış. Aynı şeyi onlara da söylemiş. Sonra tekrar koşmuş ve her rast geldiği insana aynı şeyleri tekrarlamış. Derken </a:t>
            </a:r>
            <a:r>
              <a:rPr lang="tr-TR" sz="2400" dirty="0" err="1">
                <a:latin typeface="Alfabelen1 Normal" panose="00000400000000000000" pitchFamily="2" charset="0"/>
              </a:rPr>
              <a:t>Dev’in</a:t>
            </a:r>
            <a:r>
              <a:rPr lang="tr-TR" sz="2400" dirty="0">
                <a:latin typeface="Alfabelen1 Normal" panose="00000400000000000000" pitchFamily="2" charset="0"/>
              </a:rPr>
              <a:t> şatosuna varmış.</a:t>
            </a:r>
          </a:p>
          <a:p>
            <a:endParaRPr lang="tr-TR" sz="2400" dirty="0">
              <a:latin typeface="Alfabelen1 Normal" panose="00000400000000000000" pitchFamily="2" charset="0"/>
            </a:endParaRPr>
          </a:p>
          <a:p>
            <a:endParaRPr lang="tr-TR" sz="2400" dirty="0">
              <a:latin typeface="Alfabelen1 Normal" panose="00000400000000000000" pitchFamily="2" charset="0"/>
            </a:endParaRPr>
          </a:p>
          <a:p>
            <a:endParaRPr lang="tr-TR" sz="2400" dirty="0">
              <a:latin typeface="Alfabelen1 Normal" panose="00000400000000000000" pitchFamily="2" charset="0"/>
            </a:endParaRPr>
          </a:p>
          <a:p>
            <a:endParaRPr lang="tr-TR" sz="2800" dirty="0">
              <a:latin typeface="Alfabelen1 Normal" panose="00000400000000000000" pitchFamily="2" charset="0"/>
            </a:endParaRPr>
          </a:p>
          <a:p>
            <a:endParaRPr lang="tr-TR" sz="3800" dirty="0">
              <a:latin typeface="Alfabelen1 Normal"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172">
                                            <p:txEl>
                                              <p:pRg st="0" end="0"/>
                                            </p:txEl>
                                          </p:spTgt>
                                        </p:tgtEl>
                                        <p:attrNameLst>
                                          <p:attrName>style.visibility</p:attrName>
                                        </p:attrNameLst>
                                      </p:cBhvr>
                                      <p:to>
                                        <p:strVal val="visible"/>
                                      </p:to>
                                    </p:set>
                                    <p:anim calcmode="discrete" valueType="clr">
                                      <p:cBhvr override="childStyle">
                                        <p:cTn id="7" dur="300"/>
                                        <p:tgtEl>
                                          <p:spTgt spid="717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7172">
                                            <p:txEl>
                                              <p:pRg st="0" end="0"/>
                                            </p:txEl>
                                          </p:spTgt>
                                        </p:tgtEl>
                                        <p:attrNameLst>
                                          <p:attrName>fillcolor</p:attrName>
                                        </p:attrNameLst>
                                      </p:cBhvr>
                                      <p:tavLst>
                                        <p:tav tm="0">
                                          <p:val>
                                            <p:clrVal>
                                              <a:schemeClr val="accent2"/>
                                            </p:clrVal>
                                          </p:val>
                                        </p:tav>
                                        <p:tav tm="50000">
                                          <p:val>
                                            <p:clrVal>
                                              <a:schemeClr val="hlink"/>
                                            </p:clrVal>
                                          </p:val>
                                        </p:tav>
                                      </p:tavLst>
                                    </p:anim>
                                    <p:set>
                                      <p:cBhvr>
                                        <p:cTn id="9" dur="300"/>
                                        <p:tgtEl>
                                          <p:spTgt spid="717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7172">
                                            <p:txEl>
                                              <p:pRg st="1" end="1"/>
                                            </p:txEl>
                                          </p:spTgt>
                                        </p:tgtEl>
                                        <p:attrNameLst>
                                          <p:attrName>style.visibility</p:attrName>
                                        </p:attrNameLst>
                                      </p:cBhvr>
                                      <p:to>
                                        <p:strVal val="visible"/>
                                      </p:to>
                                    </p:set>
                                    <p:anim calcmode="discrete" valueType="clr">
                                      <p:cBhvr override="childStyle">
                                        <p:cTn id="14" dur="300"/>
                                        <p:tgtEl>
                                          <p:spTgt spid="717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300"/>
                                        <p:tgtEl>
                                          <p:spTgt spid="7172">
                                            <p:txEl>
                                              <p:pRg st="1" end="1"/>
                                            </p:txEl>
                                          </p:spTgt>
                                        </p:tgtEl>
                                        <p:attrNameLst>
                                          <p:attrName>fillcolor</p:attrName>
                                        </p:attrNameLst>
                                      </p:cBhvr>
                                      <p:tavLst>
                                        <p:tav tm="0">
                                          <p:val>
                                            <p:clrVal>
                                              <a:schemeClr val="accent2"/>
                                            </p:clrVal>
                                          </p:val>
                                        </p:tav>
                                        <p:tav tm="50000">
                                          <p:val>
                                            <p:clrVal>
                                              <a:schemeClr val="hlink"/>
                                            </p:clrVal>
                                          </p:val>
                                        </p:tav>
                                      </p:tavLst>
                                    </p:anim>
                                    <p:set>
                                      <p:cBhvr>
                                        <p:cTn id="16" dur="300"/>
                                        <p:tgtEl>
                                          <p:spTgt spid="7172">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179512" y="332656"/>
            <a:ext cx="8569325" cy="7355860"/>
          </a:xfrm>
          <a:prstGeom prst="rect">
            <a:avLst/>
          </a:prstGeom>
          <a:noFill/>
          <a:ln w="9525">
            <a:noFill/>
            <a:miter lim="800000"/>
            <a:headEnd/>
            <a:tailEnd/>
          </a:ln>
          <a:effectLst/>
        </p:spPr>
        <p:txBody>
          <a:bodyPr>
            <a:spAutoFit/>
          </a:bodyPr>
          <a:lstStyle/>
          <a:p>
            <a:r>
              <a:rPr lang="tr-TR" sz="2400" dirty="0">
                <a:latin typeface="Alfabelen1 Normal" panose="00000400000000000000" pitchFamily="2" charset="0"/>
              </a:rPr>
              <a:t>  Kral’ın Faytonu Çizmeli </a:t>
            </a:r>
            <a:r>
              <a:rPr lang="tr-TR" sz="2400" dirty="0" err="1">
                <a:latin typeface="Alfabelen1 Normal" panose="00000400000000000000" pitchFamily="2" charset="0"/>
              </a:rPr>
              <a:t>Kedi’nin</a:t>
            </a:r>
            <a:r>
              <a:rPr lang="tr-TR" sz="2400" dirty="0">
                <a:latin typeface="Alfabelen1 Normal" panose="00000400000000000000" pitchFamily="2" charset="0"/>
              </a:rPr>
              <a:t> geçtiği yerlerden geçerken Kral her rast geldiği insana, “Bu tarlalar kime ait?” diye soruyormuş. Her defasında da aynı cevabı alıyormuş. Kral, </a:t>
            </a:r>
            <a:r>
              <a:rPr lang="tr-TR" sz="2400" dirty="0" err="1">
                <a:latin typeface="Alfabelen1 Normal" panose="00000400000000000000" pitchFamily="2" charset="0"/>
              </a:rPr>
              <a:t>Marki’nin</a:t>
            </a:r>
            <a:r>
              <a:rPr lang="tr-TR" sz="2400" dirty="0">
                <a:latin typeface="Alfabelen1 Normal" panose="00000400000000000000" pitchFamily="2" charset="0"/>
              </a:rPr>
              <a:t> bu kadar çok toprağa sahip olmasına şaşırmış. (Çizmeli </a:t>
            </a:r>
            <a:r>
              <a:rPr lang="tr-TR" sz="2400" dirty="0" err="1">
                <a:latin typeface="Alfabelen1 Normal" panose="00000400000000000000" pitchFamily="2" charset="0"/>
              </a:rPr>
              <a:t>Kedi’nin</a:t>
            </a:r>
            <a:r>
              <a:rPr lang="tr-TR" sz="2400" dirty="0">
                <a:latin typeface="Alfabelen1 Normal" panose="00000400000000000000" pitchFamily="2" charset="0"/>
              </a:rPr>
              <a:t> sahibi de öyle!) </a:t>
            </a:r>
          </a:p>
          <a:p>
            <a:r>
              <a:rPr lang="tr-TR" sz="2400" dirty="0">
                <a:latin typeface="Alfabelen1 Normal" panose="00000400000000000000" pitchFamily="2" charset="0"/>
              </a:rPr>
              <a:t>  O sırada Çizmeli Kedi </a:t>
            </a:r>
            <a:r>
              <a:rPr lang="tr-TR" sz="2400" dirty="0" err="1">
                <a:latin typeface="Alfabelen1 Normal" panose="00000400000000000000" pitchFamily="2" charset="0"/>
              </a:rPr>
              <a:t>Dev’in</a:t>
            </a:r>
            <a:r>
              <a:rPr lang="tr-TR" sz="2400" dirty="0">
                <a:latin typeface="Alfabelen1 Normal" panose="00000400000000000000" pitchFamily="2" charset="0"/>
              </a:rPr>
              <a:t> şatosunda başka bir işler çevirmekle meşgulmüş. “Dev,” demiş Çizmeli Kedi, </a:t>
            </a:r>
            <a:r>
              <a:rPr lang="tr-TR" sz="2400" dirty="0" err="1">
                <a:latin typeface="Alfabelen1 Normal" panose="00000400000000000000" pitchFamily="2" charset="0"/>
              </a:rPr>
              <a:t>Dev’in</a:t>
            </a:r>
            <a:r>
              <a:rPr lang="tr-TR" sz="2400" dirty="0">
                <a:latin typeface="Alfabelen1 Normal" panose="00000400000000000000" pitchFamily="2" charset="0"/>
              </a:rPr>
              <a:t> nefesinin kokusundan iğrendiğini gizlemeye çalışarak. “Senin aynı zamanda müthiş bir sihirbazlık gücünün olduğunu söylüyorlar, doğru mu?”</a:t>
            </a:r>
          </a:p>
          <a:p>
            <a:r>
              <a:rPr lang="tr-TR" sz="2400" dirty="0">
                <a:latin typeface="Alfabelen1 Normal" panose="00000400000000000000" pitchFamily="2" charset="0"/>
              </a:rPr>
              <a:t>“Öyle diyorlarsa, öyledir,” demiş Dev alçakgönüllülükle. “Örneğin, istersen hemen bir aslana dönüşebildiğini söylüyorlar,” demiş Çizmeli Kedi.</a:t>
            </a:r>
          </a:p>
          <a:p>
            <a:r>
              <a:rPr lang="tr-TR" sz="2400" dirty="0">
                <a:latin typeface="Alfabelen1 Normal" panose="00000400000000000000" pitchFamily="2" charset="0"/>
              </a:rPr>
              <a:t>   Bunu söyler söylemez Dev hemen kendini bir aslana dönüştürüvermiş. Çizmeli Kedi kendini dolabın üzerine zor atmış. Dev tekrar eski haline dönünce dolaptan aşağı </a:t>
            </a:r>
            <a:r>
              <a:rPr lang="tr-TR" sz="2400" dirty="0" err="1">
                <a:latin typeface="Alfabelen1 Normal" panose="00000400000000000000" pitchFamily="2" charset="0"/>
              </a:rPr>
              <a:t>inmiş.“Mükemmel</a:t>
            </a:r>
            <a:r>
              <a:rPr lang="tr-TR" sz="2400" dirty="0">
                <a:latin typeface="Alfabelen1 Normal" panose="00000400000000000000" pitchFamily="2" charset="0"/>
              </a:rPr>
              <a:t>!” demiş Çizmeli Kedi. “Ama fare gibi küçük bir şeye dönüşmek senin gibi cüsseli biri için imkânsız olmalı!”</a:t>
            </a:r>
          </a:p>
          <a:p>
            <a:endParaRPr lang="tr-TR" sz="2400" dirty="0">
              <a:latin typeface="Alfabelen1 Normal" panose="00000400000000000000" pitchFamily="2" charset="0"/>
            </a:endParaRPr>
          </a:p>
          <a:p>
            <a:endParaRPr lang="tr-TR" sz="4000" dirty="0">
              <a:latin typeface="Alfabelen1 Normal"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8"/>
                                        </p:tgtEl>
                                        <p:attrNameLst>
                                          <p:attrName>style.visibility</p:attrName>
                                        </p:attrNameLst>
                                      </p:cBhvr>
                                      <p:to>
                                        <p:strVal val="visible"/>
                                      </p:to>
                                    </p:set>
                                    <p:anim calcmode="discrete" valueType="clr">
                                      <p:cBhvr override="childStyle">
                                        <p:cTn id="7" dur="200"/>
                                        <p:tgtEl>
                                          <p:spTgt spid="16388"/>
                                        </p:tgtEl>
                                        <p:attrNameLst>
                                          <p:attrName>style.color</p:attrName>
                                        </p:attrNameLst>
                                      </p:cBhvr>
                                      <p:tavLst>
                                        <p:tav tm="0">
                                          <p:val>
                                            <p:clrVal>
                                              <a:schemeClr val="accent2"/>
                                            </p:clrVal>
                                          </p:val>
                                        </p:tav>
                                        <p:tav tm="50000">
                                          <p:val>
                                            <p:clrVal>
                                              <a:schemeClr val="hlink"/>
                                            </p:clrVal>
                                          </p:val>
                                        </p:tav>
                                      </p:tavLst>
                                    </p:anim>
                                    <p:anim calcmode="discrete" valueType="clr">
                                      <p:cBhvr>
                                        <p:cTn id="8" dur="200"/>
                                        <p:tgtEl>
                                          <p:spTgt spid="16388"/>
                                        </p:tgtEl>
                                        <p:attrNameLst>
                                          <p:attrName>fillcolor</p:attrName>
                                        </p:attrNameLst>
                                      </p:cBhvr>
                                      <p:tavLst>
                                        <p:tav tm="0">
                                          <p:val>
                                            <p:clrVal>
                                              <a:schemeClr val="accent2"/>
                                            </p:clrVal>
                                          </p:val>
                                        </p:tav>
                                        <p:tav tm="50000">
                                          <p:val>
                                            <p:clrVal>
                                              <a:schemeClr val="hlink"/>
                                            </p:clrVal>
                                          </p:val>
                                        </p:tav>
                                      </p:tavLst>
                                    </p:anim>
                                    <p:set>
                                      <p:cBhvr>
                                        <p:cTn id="9" dur="200"/>
                                        <p:tgtEl>
                                          <p:spTgt spid="16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26437" y="443567"/>
            <a:ext cx="8938051" cy="6155531"/>
          </a:xfrm>
          <a:prstGeom prst="rect">
            <a:avLst/>
          </a:prstGeom>
          <a:noFill/>
          <a:ln w="9525">
            <a:noFill/>
            <a:miter lim="800000"/>
            <a:headEnd/>
            <a:tailEnd/>
          </a:ln>
          <a:effectLst/>
        </p:spPr>
        <p:txBody>
          <a:bodyPr wrap="square">
            <a:spAutoFit/>
          </a:bodyPr>
          <a:lstStyle/>
          <a:p>
            <a:r>
              <a:rPr lang="tr-TR" sz="2400" dirty="0">
                <a:latin typeface="Alfabelen1 Normal" panose="00000400000000000000" pitchFamily="2" charset="0"/>
              </a:rPr>
              <a:t>“İmkânsız mı?” diye gülmüş Dev. “Benim yapamadığım şey yoktur!” Dev bir anda fareye dönüşmüş, Çizmeli Kedi de onu hemen yutmuş. Derken Kral, </a:t>
            </a:r>
            <a:r>
              <a:rPr lang="tr-TR" sz="2400" dirty="0" err="1">
                <a:latin typeface="Alfabelen1 Normal" panose="00000400000000000000" pitchFamily="2" charset="0"/>
              </a:rPr>
              <a:t>Dev’in</a:t>
            </a:r>
            <a:r>
              <a:rPr lang="tr-TR" sz="2400" dirty="0">
                <a:latin typeface="Alfabelen1 Normal" panose="00000400000000000000" pitchFamily="2" charset="0"/>
              </a:rPr>
              <a:t> şatosuna varmış. Şatonun artık kime ait olduğunu tahmin etmişsinizdir herhalde! Çizmeli Kedi Kral’ın faytonunu şatonun yolunda karşılamış. “Bu taraftan gelin,” demiş. “Sizi bir ziyafet bekliyor.” (Dev o gün birkaç arkadaşına bir ziyafet vermeyi planladığı için yemeklerle donatılmış büyük bir masa hazır bekliyormuş!”)</a:t>
            </a:r>
          </a:p>
          <a:p>
            <a:r>
              <a:rPr lang="tr-TR" dirty="0"/>
              <a:t>   </a:t>
            </a:r>
            <a:r>
              <a:rPr lang="tr-TR" sz="2400" dirty="0">
                <a:latin typeface="Alfabelen1 Normal" panose="00000400000000000000" pitchFamily="2" charset="0"/>
              </a:rPr>
              <a:t>O gün sonunda Çizmeli </a:t>
            </a:r>
            <a:r>
              <a:rPr lang="tr-TR" sz="2400" dirty="0" err="1">
                <a:latin typeface="Alfabelen1 Normal" panose="00000400000000000000" pitchFamily="2" charset="0"/>
              </a:rPr>
              <a:t>Kedi’nin</a:t>
            </a:r>
            <a:r>
              <a:rPr lang="tr-TR" sz="2400" dirty="0">
                <a:latin typeface="Alfabelen1 Normal" panose="00000400000000000000" pitchFamily="2" charset="0"/>
              </a:rPr>
              <a:t> sahibi Marki, </a:t>
            </a:r>
            <a:r>
              <a:rPr lang="tr-TR" sz="2400" dirty="0" err="1">
                <a:latin typeface="Alfabelen1 Normal" panose="00000400000000000000" pitchFamily="2" charset="0"/>
              </a:rPr>
              <a:t>Prenses’le</a:t>
            </a:r>
            <a:r>
              <a:rPr lang="tr-TR" sz="2400" dirty="0">
                <a:latin typeface="Alfabelen1 Normal" panose="00000400000000000000" pitchFamily="2" charset="0"/>
              </a:rPr>
              <a:t> nişanlanmış. Bir hafta sonra da evlenmişler. Çizmeli </a:t>
            </a:r>
            <a:r>
              <a:rPr lang="tr-TR" sz="2400" dirty="0" err="1">
                <a:latin typeface="Alfabelen1 Normal" panose="00000400000000000000" pitchFamily="2" charset="0"/>
              </a:rPr>
              <a:t>Kedi’ye</a:t>
            </a:r>
            <a:r>
              <a:rPr lang="tr-TR" sz="2400" dirty="0">
                <a:latin typeface="Alfabelen1 Normal" panose="00000400000000000000" pitchFamily="2" charset="0"/>
              </a:rPr>
              <a:t> ne mi olmuş? Dokuz canından dokuzunu da sefa içinde sürmüş ve bir daha da fare avlamasına gerek kalmamış – ara sıra avlamış, o da kedi olduğunu unutmamak için…</a:t>
            </a:r>
            <a:br>
              <a:rPr lang="tr-TR" dirty="0"/>
            </a:br>
            <a:endParaRPr lang="tr-TR" dirty="0"/>
          </a:p>
          <a:p>
            <a:endParaRPr lang="tr-TR" sz="2400" dirty="0">
              <a:latin typeface="Alfabelen1 Normal" panose="00000400000000000000" pitchFamily="2" charset="0"/>
            </a:endParaRPr>
          </a:p>
          <a:p>
            <a:endParaRPr lang="tr-TR" sz="4000" dirty="0">
              <a:latin typeface="Alfabelen1 Normal" pitchFamily="2" charset="0"/>
            </a:endParaRPr>
          </a:p>
        </p:txBody>
      </p:sp>
    </p:spTree>
    <p:extLst>
      <p:ext uri="{BB962C8B-B14F-4D97-AF65-F5344CB8AC3E}">
        <p14:creationId xmlns:p14="http://schemas.microsoft.com/office/powerpoint/2010/main" val="139962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8"/>
                                        </p:tgtEl>
                                        <p:attrNameLst>
                                          <p:attrName>style.visibility</p:attrName>
                                        </p:attrNameLst>
                                      </p:cBhvr>
                                      <p:to>
                                        <p:strVal val="visible"/>
                                      </p:to>
                                    </p:set>
                                    <p:anim calcmode="discrete" valueType="clr">
                                      <p:cBhvr override="childStyle">
                                        <p:cTn id="7" dur="200"/>
                                        <p:tgtEl>
                                          <p:spTgt spid="16388"/>
                                        </p:tgtEl>
                                        <p:attrNameLst>
                                          <p:attrName>style.color</p:attrName>
                                        </p:attrNameLst>
                                      </p:cBhvr>
                                      <p:tavLst>
                                        <p:tav tm="0">
                                          <p:val>
                                            <p:clrVal>
                                              <a:schemeClr val="accent2"/>
                                            </p:clrVal>
                                          </p:val>
                                        </p:tav>
                                        <p:tav tm="50000">
                                          <p:val>
                                            <p:clrVal>
                                              <a:schemeClr val="hlink"/>
                                            </p:clrVal>
                                          </p:val>
                                        </p:tav>
                                      </p:tavLst>
                                    </p:anim>
                                    <p:anim calcmode="discrete" valueType="clr">
                                      <p:cBhvr>
                                        <p:cTn id="8" dur="200"/>
                                        <p:tgtEl>
                                          <p:spTgt spid="16388"/>
                                        </p:tgtEl>
                                        <p:attrNameLst>
                                          <p:attrName>fillcolor</p:attrName>
                                        </p:attrNameLst>
                                      </p:cBhvr>
                                      <p:tavLst>
                                        <p:tav tm="0">
                                          <p:val>
                                            <p:clrVal>
                                              <a:schemeClr val="accent2"/>
                                            </p:clrVal>
                                          </p:val>
                                        </p:tav>
                                        <p:tav tm="50000">
                                          <p:val>
                                            <p:clrVal>
                                              <a:schemeClr val="hlink"/>
                                            </p:clrVal>
                                          </p:val>
                                        </p:tav>
                                      </p:tavLst>
                                    </p:anim>
                                    <p:set>
                                      <p:cBhvr>
                                        <p:cTn id="9" dur="200"/>
                                        <p:tgtEl>
                                          <p:spTgt spid="16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97783B-CD5D-4337-A662-1ECF4E7B18C6}"/>
              </a:ext>
            </a:extLst>
          </p:cNvPr>
          <p:cNvSpPr>
            <a:spLocks noGrp="1"/>
          </p:cNvSpPr>
          <p:nvPr>
            <p:ph type="title"/>
          </p:nvPr>
        </p:nvSpPr>
        <p:spPr>
          <a:xfrm>
            <a:off x="484710" y="452718"/>
            <a:ext cx="8407770" cy="1400530"/>
          </a:xfrm>
        </p:spPr>
        <p:txBody>
          <a:bodyPr/>
          <a:lstStyle/>
          <a:p>
            <a:r>
              <a:rPr lang="tr-TR" dirty="0"/>
              <a:t>Hazırlayan: Mine Koç</a:t>
            </a:r>
            <a:br>
              <a:rPr lang="tr-TR" dirty="0"/>
            </a:br>
            <a:r>
              <a:rPr lang="tr-TR" dirty="0"/>
              <a:t>Kozanlı Cumhuriyet İlkokulu 2/A</a:t>
            </a:r>
          </a:p>
        </p:txBody>
      </p:sp>
      <p:pic>
        <p:nvPicPr>
          <p:cNvPr id="5" name="İçerik Yer Tutucusu 4">
            <a:extLst>
              <a:ext uri="{FF2B5EF4-FFF2-40B4-BE49-F238E27FC236}">
                <a16:creationId xmlns:a16="http://schemas.microsoft.com/office/drawing/2014/main" id="{1801CA94-5C72-4F8F-B481-2440FC372E46}"/>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57487" y="2276872"/>
            <a:ext cx="3629025" cy="3600450"/>
          </a:xfrm>
        </p:spPr>
      </p:pic>
    </p:spTree>
    <p:extLst>
      <p:ext uri="{BB962C8B-B14F-4D97-AF65-F5344CB8AC3E}">
        <p14:creationId xmlns:p14="http://schemas.microsoft.com/office/powerpoint/2010/main" val="26148618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107</TotalTime>
  <Words>801</Words>
  <Application>Microsoft Office PowerPoint</Application>
  <PresentationFormat>Ekran Gösterisi (4:3)</PresentationFormat>
  <Paragraphs>33</Paragraphs>
  <Slides>7</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7</vt:i4>
      </vt:variant>
    </vt:vector>
  </HeadingPairs>
  <TitlesOfParts>
    <vt:vector size="12" baseType="lpstr">
      <vt:lpstr>Alfabelen1 Normal</vt:lpstr>
      <vt:lpstr>Arial</vt:lpstr>
      <vt:lpstr>Century Gothic</vt:lpstr>
      <vt:lpstr>Wingdings 3</vt:lpstr>
      <vt:lpstr>İyon</vt:lpstr>
      <vt:lpstr>PowerPoint Sunusu</vt:lpstr>
      <vt:lpstr>PowerPoint Sunusu</vt:lpstr>
      <vt:lpstr>PowerPoint Sunusu</vt:lpstr>
      <vt:lpstr>PowerPoint Sunusu</vt:lpstr>
      <vt:lpstr>PowerPoint Sunusu</vt:lpstr>
      <vt:lpstr>PowerPoint Sunusu</vt:lpstr>
      <vt:lpstr>Hazırlayan: Mine Koç Kozanlı Cumhuriyet İlkokulu 2/A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Sedat</dc:creator>
  <cp:lastModifiedBy>SERKAN DEMİR</cp:lastModifiedBy>
  <cp:revision>14</cp:revision>
  <dcterms:created xsi:type="dcterms:W3CDTF">2009-01-08T18:28:53Z</dcterms:created>
  <dcterms:modified xsi:type="dcterms:W3CDTF">2022-02-15T10:32:31Z</dcterms:modified>
</cp:coreProperties>
</file>