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35"/>
  </p:notesMasterIdLst>
  <p:sldIdLst>
    <p:sldId id="256" r:id="rId3"/>
    <p:sldId id="288" r:id="rId4"/>
    <p:sldId id="257" r:id="rId5"/>
    <p:sldId id="260" r:id="rId6"/>
    <p:sldId id="258" r:id="rId7"/>
    <p:sldId id="273" r:id="rId8"/>
    <p:sldId id="275" r:id="rId9"/>
    <p:sldId id="259" r:id="rId10"/>
    <p:sldId id="261" r:id="rId11"/>
    <p:sldId id="262" r:id="rId12"/>
    <p:sldId id="269" r:id="rId13"/>
    <p:sldId id="263" r:id="rId14"/>
    <p:sldId id="264" r:id="rId15"/>
    <p:sldId id="266" r:id="rId16"/>
    <p:sldId id="267" r:id="rId17"/>
    <p:sldId id="268" r:id="rId18"/>
    <p:sldId id="265" r:id="rId19"/>
    <p:sldId id="271" r:id="rId20"/>
    <p:sldId id="283" r:id="rId21"/>
    <p:sldId id="272" r:id="rId22"/>
    <p:sldId id="270" r:id="rId23"/>
    <p:sldId id="284" r:id="rId24"/>
    <p:sldId id="285" r:id="rId25"/>
    <p:sldId id="286" r:id="rId26"/>
    <p:sldId id="287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660"/>
  </p:normalViewPr>
  <p:slideViewPr>
    <p:cSldViewPr>
      <p:cViewPr varScale="1">
        <p:scale>
          <a:sx n="64" d="100"/>
          <a:sy n="64" d="100"/>
        </p:scale>
        <p:origin x="90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2ABDD-3FF8-4A87-9A3B-52706695D62E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57158-B05D-4E1E-9CE3-FE5AEBD3D11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7100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7158-B05D-4E1E-9CE3-FE5AEBD3D110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8833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7158-B05D-4E1E-9CE3-FE5AEBD3D110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264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7158-B05D-4E1E-9CE3-FE5AEBD3D110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6806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2A9422F-052D-4530-9123-E2149F5E5533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824536" cy="1946647"/>
          </a:xfrm>
        </p:spPr>
        <p:txBody>
          <a:bodyPr>
            <a:noAutofit/>
          </a:bodyPr>
          <a:lstStyle/>
          <a:p>
            <a:r>
              <a:rPr lang="tr-TR" sz="5400" b="1" dirty="0">
                <a:latin typeface="Comic Sans MS" panose="030F0702030302020204" pitchFamily="66" charset="0"/>
              </a:rPr>
              <a:t>ÜRETİMDEN </a:t>
            </a:r>
            <a:br>
              <a:rPr lang="tr-TR" sz="5400" b="1" dirty="0">
                <a:latin typeface="Comic Sans MS" panose="030F0702030302020204" pitchFamily="66" charset="0"/>
              </a:rPr>
            </a:br>
            <a:r>
              <a:rPr lang="tr-TR" sz="5400" b="1" dirty="0">
                <a:latin typeface="Comic Sans MS" panose="030F0702030302020204" pitchFamily="66" charset="0"/>
              </a:rPr>
              <a:t>TÜKETİME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5148064" y="573325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UĞUR YILMAZ </a:t>
            </a:r>
          </a:p>
          <a:p>
            <a:r>
              <a:rPr lang="tr-TR" dirty="0"/>
              <a:t>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34785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s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6" y="532438"/>
            <a:ext cx="3817608" cy="221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ıso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ıso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ıso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5403"/>
            <a:ext cx="2736304" cy="306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e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6" y="3433347"/>
            <a:ext cx="3672408" cy="258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geri dönüşüm sembolü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18147"/>
            <a:ext cx="2377151" cy="237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210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ilk clipart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605"/>
            <a:ext cx="347964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929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garanti belges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garanti belgesi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7" descr="garanti belgesi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9" descr="garanti belgesi ile ilgili görsel sonuc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11" descr="garanti belgesi örneği ile ilgili g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86" name="Picture 14" descr="boş garanti belgesi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88" y="562915"/>
            <a:ext cx="8248650" cy="57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3909008" y="617538"/>
            <a:ext cx="1656184" cy="129058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835696" y="5301208"/>
            <a:ext cx="2160240" cy="2880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364088" y="5174287"/>
            <a:ext cx="2160240" cy="2880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041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lışveriş fişi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487772" cy="544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atura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117" y="260648"/>
            <a:ext cx="500782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Bağlayıcı 2"/>
          <p:cNvCxnSpPr/>
          <p:nvPr/>
        </p:nvCxnSpPr>
        <p:spPr>
          <a:xfrm>
            <a:off x="4067944" y="260648"/>
            <a:ext cx="0" cy="6480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323528" y="260648"/>
            <a:ext cx="0" cy="6480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675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496944" cy="4176464"/>
          </a:xfrm>
        </p:spPr>
        <p:txBody>
          <a:bodyPr>
            <a:noAutofit/>
          </a:bodyPr>
          <a:lstStyle/>
          <a:p>
            <a:r>
              <a:rPr lang="tr-TR" sz="3600" dirty="0">
                <a:latin typeface="Comic Sans MS" panose="030F0702030302020204" pitchFamily="66" charset="0"/>
              </a:rPr>
              <a:t>Satıcılar bozuk, hatalı, kırık mal verebilirler.                                                         Tüketicinin bu malı değiştirme hakkı vardır.                                                             Satıcı bu değişimi yapmazsa tüketici haklarını koruyan yerlere başvurabiliriz</a:t>
            </a:r>
            <a:r>
              <a:rPr lang="tr-TR" sz="3200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815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r>
              <a:rPr lang="tr-TR" sz="3600" dirty="0"/>
              <a:t>S</a:t>
            </a:r>
            <a:r>
              <a:rPr lang="tr-TR" sz="3600" dirty="0">
                <a:latin typeface="Comic Sans MS" panose="030F0702030302020204" pitchFamily="66" charset="0"/>
              </a:rPr>
              <a:t>atıcı, durumu kabul etmediği takdirde Kaymakamlık binalarında bulunan                                       </a:t>
            </a:r>
            <a:r>
              <a:rPr lang="tr-TR" sz="36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İlçe Hakem Heyeti                                           </a:t>
            </a:r>
            <a:r>
              <a:rPr lang="tr-TR" sz="3600" dirty="0">
                <a:latin typeface="Comic Sans MS" panose="030F0702030302020204" pitchFamily="66" charset="0"/>
              </a:rPr>
              <a:t>veya                                                                                             Valilik binalarında bulunan                                                           </a:t>
            </a:r>
            <a:r>
              <a:rPr lang="tr-TR" sz="36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İl Hakem Heyetine </a:t>
            </a:r>
            <a:r>
              <a:rPr lang="tr-TR" sz="3600" dirty="0">
                <a:latin typeface="Comic Sans MS" panose="030F0702030302020204" pitchFamily="66" charset="0"/>
              </a:rPr>
              <a:t>dilekçeyle başvurabiliriz.</a:t>
            </a:r>
          </a:p>
        </p:txBody>
      </p:sp>
    </p:spTree>
    <p:extLst>
      <p:ext uri="{BB962C8B-B14F-4D97-AF65-F5344CB8AC3E}">
        <p14:creationId xmlns:p14="http://schemas.microsoft.com/office/powerpoint/2010/main" val="100094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2132856"/>
            <a:ext cx="8229600" cy="2016224"/>
          </a:xfrm>
        </p:spPr>
        <p:txBody>
          <a:bodyPr>
            <a:noAutofit/>
          </a:bodyPr>
          <a:lstStyle/>
          <a:p>
            <a:r>
              <a:rPr lang="tr-TR" sz="3600" dirty="0">
                <a:latin typeface="Comic Sans MS" panose="030F0702030302020204" pitchFamily="66" charset="0"/>
              </a:rPr>
              <a:t>Ayrıca </a:t>
            </a:r>
            <a:r>
              <a:rPr lang="tr-TR" sz="36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TÜKODER</a:t>
            </a:r>
            <a:r>
              <a:rPr lang="tr-TR" sz="3600" dirty="0">
                <a:latin typeface="Comic Sans MS" panose="030F0702030302020204" pitchFamily="66" charset="0"/>
              </a:rPr>
              <a:t> bu konuda gerekli işlemlerde bizlere yardımcı olan kuruluşların başında gelir.</a:t>
            </a:r>
          </a:p>
        </p:txBody>
      </p:sp>
    </p:spTree>
    <p:extLst>
      <p:ext uri="{BB962C8B-B14F-4D97-AF65-F5344CB8AC3E}">
        <p14:creationId xmlns:p14="http://schemas.microsoft.com/office/powerpoint/2010/main" val="3123364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tükoder afiş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4893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15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95536" y="836712"/>
            <a:ext cx="8219256" cy="449309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3200" dirty="0">
                <a:latin typeface="Comic Sans MS" panose="030F0702030302020204" pitchFamily="66" charset="0"/>
              </a:rPr>
              <a:t>Aldığımız ürünler fabrikada, atölyede, imalathanede ya da evde yapılmaktadır. Bu işleme </a:t>
            </a:r>
            <a:r>
              <a:rPr lang="tr-TR" sz="3600" b="1" u="sng" dirty="0">
                <a:solidFill>
                  <a:srgbClr val="C00000"/>
                </a:solidFill>
                <a:latin typeface="Comic Sans MS" panose="030F0702030302020204" pitchFamily="66" charset="0"/>
              </a:rPr>
              <a:t>üretim</a:t>
            </a:r>
            <a:r>
              <a:rPr lang="tr-TR" sz="3200" dirty="0">
                <a:latin typeface="Comic Sans MS" panose="030F0702030302020204" pitchFamily="66" charset="0"/>
              </a:rPr>
              <a:t> denir.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sz="3200" dirty="0">
              <a:latin typeface="Comic Sans MS" panose="030F0702030302020204" pitchFamily="66" charset="0"/>
            </a:endParaRPr>
          </a:p>
          <a:p>
            <a:pPr lvl="0">
              <a:buClr>
                <a:srgbClr val="FE8637"/>
              </a:buClr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Ürünlerin yapımında kullanılan ve henüz işlenmemiş olan maddelere </a:t>
            </a:r>
            <a:r>
              <a:rPr lang="tr-TR" sz="3600" b="1" u="sng" dirty="0">
                <a:solidFill>
                  <a:srgbClr val="C00000"/>
                </a:solidFill>
                <a:latin typeface="Comic Sans MS" panose="030F0702030302020204" pitchFamily="66" charset="0"/>
              </a:rPr>
              <a:t>hammadde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</a:p>
          <a:p>
            <a:pPr marL="0" indent="0">
              <a:buNone/>
            </a:pP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86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cap="none" dirty="0">
                <a:solidFill>
                  <a:srgbClr val="F496CB">
                    <a:lumMod val="75000"/>
                  </a:srgbClr>
                </a:solidFill>
                <a:latin typeface="Trebuchet MS" panose="020B0603020202020204"/>
              </a:rPr>
              <a:t>Tüketim:</a:t>
            </a:r>
            <a:br>
              <a:rPr lang="tr-TR" sz="3200" cap="none" dirty="0">
                <a:solidFill>
                  <a:srgbClr val="F496CB">
                    <a:lumMod val="75000"/>
                  </a:srgbClr>
                </a:solidFill>
                <a:latin typeface="Trebuchet MS" panose="020B0603020202020204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Üretilen mal ve hizmetin müşteriler tarafından satın alınmasına </a:t>
            </a:r>
            <a:r>
              <a:rPr lang="tr-TR" b="1" dirty="0"/>
              <a:t>tüketim </a:t>
            </a:r>
            <a:r>
              <a:rPr lang="tr-TR" dirty="0"/>
              <a:t>deriz.</a:t>
            </a:r>
          </a:p>
          <a:p>
            <a:r>
              <a:rPr lang="tr-TR" dirty="0"/>
              <a:t>Bakkal, market, manav, kasap, mağaza, alışveriş merkezleri vb. yerlerde ürünler müşterilere sunulur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7847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SSIZ BİR ADAYA DÜŞMÜŞ ÇOCUK KARİKATÜR ile ilgili görsel sonucu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1" y="2522"/>
            <a:ext cx="8718303" cy="673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993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043608" y="694504"/>
            <a:ext cx="2376264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latin typeface="Comic Sans MS" panose="030F0702030302020204" pitchFamily="66" charset="0"/>
              </a:rPr>
              <a:t>Hammadde</a:t>
            </a:r>
          </a:p>
          <a:p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032774" y="2757025"/>
            <a:ext cx="2376264" cy="8617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latin typeface="Comic Sans MS" panose="030F0702030302020204" pitchFamily="66" charset="0"/>
              </a:rPr>
              <a:t>Üretim</a:t>
            </a:r>
          </a:p>
          <a:p>
            <a:pPr algn="ctr"/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796136" y="4941168"/>
            <a:ext cx="2304256" cy="800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Tüketim</a:t>
            </a:r>
          </a:p>
          <a:p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32774" y="4795410"/>
            <a:ext cx="2387098" cy="8617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latin typeface="Comic Sans MS" panose="030F0702030302020204" pitchFamily="66" charset="0"/>
              </a:rPr>
              <a:t>Dağıtım</a:t>
            </a:r>
          </a:p>
          <a:p>
            <a:endParaRPr lang="tr-TR" dirty="0"/>
          </a:p>
        </p:txBody>
      </p:sp>
      <p:sp>
        <p:nvSpPr>
          <p:cNvPr id="12" name="Aşağı Ok 11"/>
          <p:cNvSpPr/>
          <p:nvPr/>
        </p:nvSpPr>
        <p:spPr>
          <a:xfrm>
            <a:off x="1979712" y="1772816"/>
            <a:ext cx="432048" cy="79208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2015716" y="3861048"/>
            <a:ext cx="432048" cy="79208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4067944" y="5125833"/>
            <a:ext cx="936104" cy="531351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7608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05" y="520443"/>
            <a:ext cx="165618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63" y="229484"/>
            <a:ext cx="2169790" cy="216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57" y="2623111"/>
            <a:ext cx="2657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880" y="3082142"/>
            <a:ext cx="1973957" cy="148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615" y="2399274"/>
            <a:ext cx="26193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78" y="4794812"/>
            <a:ext cx="1728684" cy="172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kıyafet clipart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090" y="4846071"/>
            <a:ext cx="1918426" cy="162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ağ Ok 1"/>
          <p:cNvSpPr/>
          <p:nvPr/>
        </p:nvSpPr>
        <p:spPr>
          <a:xfrm>
            <a:off x="3059832" y="1348535"/>
            <a:ext cx="576064" cy="208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2980630" y="5555025"/>
            <a:ext cx="576064" cy="208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>
            <a:off x="3059832" y="3276866"/>
            <a:ext cx="576064" cy="208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4626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046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/>
              <a:t>İHTİYAÇLAR VE MESLEKLER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79512" y="1700808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Meslek, bir kimsenin geçimini sağlamak için sürekli yaptığı iştir</a:t>
            </a:r>
          </a:p>
          <a:p>
            <a:r>
              <a:rPr lang="tr-TR" sz="2800" b="1" dirty="0"/>
              <a:t>   İnsanda bitmek bilmeyen istekler, karşılanması pek mümkün olmayan ihtiyaçlar vardır. İhtiyaç ve isteklerimiz çok fazladır.</a:t>
            </a:r>
          </a:p>
          <a:p>
            <a:r>
              <a:rPr lang="tr-TR" sz="2800" b="1" dirty="0"/>
              <a:t>   Bir insanın bütün ihtiyaçlarını kendi kendine karşılaması imkânsızdır.</a:t>
            </a:r>
          </a:p>
        </p:txBody>
      </p:sp>
    </p:spTree>
    <p:extLst>
      <p:ext uri="{BB962C8B-B14F-4D97-AF65-F5344CB8AC3E}">
        <p14:creationId xmlns:p14="http://schemas.microsoft.com/office/powerpoint/2010/main" val="3114205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1916832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Örneğin ekmeğe ihtiyacı olan bir insanın önce tarlaya buğday ekmesi, sonra zamanı gelince onu biçmesi ve harman yapması, daha sonra da buğdayları öğütüp unundan hamur yapıp fırında pişirmesi gerekir.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67544" y="764704"/>
            <a:ext cx="3900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İHTİYAÇLAR VE MESLEKLER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31728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2348880"/>
            <a:ext cx="8208912" cy="336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>
              <a:spcBef>
                <a:spcPts val="1000"/>
              </a:spcBef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Char char=""/>
            </a:pPr>
            <a:r>
              <a:rPr lang="tr-T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İnsanlar çeşitli ihtiyaçlarını </a:t>
            </a:r>
            <a:r>
              <a:rPr lang="tr-TR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kendi başına karşılayamadığı, başkalarına ihtiyaç duyduğu </a:t>
            </a:r>
            <a:r>
              <a:rPr lang="tr-T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için çok sayıda </a:t>
            </a:r>
            <a:r>
              <a:rPr lang="tr-TR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meslek </a:t>
            </a:r>
            <a:r>
              <a:rPr lang="tr-T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ortaya çıkmıştır.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Char char=""/>
            </a:pPr>
            <a:r>
              <a:rPr lang="tr-T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Eğitim, sağlık, adalet, ulaşım, beslenme, barınma ve giyinme bu ihtiyaçlardandır.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Char char=""/>
            </a:pPr>
            <a:r>
              <a:rPr lang="tr-T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Zaman içerisinde bu mesleklerde değişiklik olmuş bazıları da kaybolmuştur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27557" y="836712"/>
            <a:ext cx="3900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İHTİYAÇLAR VE MESLEKLER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7919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628800"/>
            <a:ext cx="8424936" cy="366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>
              <a:spcBef>
                <a:spcPts val="1000"/>
              </a:spcBef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Char char=""/>
            </a:pPr>
            <a:r>
              <a:rPr lang="tr-TR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Örneğin, eskiden taşıma aracı olarak at kullanılırdı ve bundan dolayı nalbantlar çok yaygındı.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Char char=""/>
            </a:pPr>
            <a:r>
              <a:rPr lang="tr-TR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/>
              </a:rPr>
              <a:t>Şimdi otomobiller yaygın olarak kullanıldığı için oto  tamirciliğinin bir meslek olarak ortaya çıkmasına yol açmıştır.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18092" y="116632"/>
            <a:ext cx="7090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0" cap="none" spc="0" normalizeH="0" baseline="0" noProof="0" dirty="0">
                <a:ln>
                  <a:noFill/>
                </a:ln>
                <a:solidFill>
                  <a:srgbClr val="F496CB">
                    <a:lumMod val="75000"/>
                  </a:srgbClr>
                </a:solidFill>
                <a:effectLst/>
                <a:uLnTx/>
                <a:uFillTx/>
                <a:latin typeface="Trebuchet MS" panose="020B0603020202020204"/>
              </a:rPr>
              <a:t>İHTİYAÇLAR VE MESLEKLER</a:t>
            </a: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470609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51720" y="98072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dirty="0"/>
              <a:t>Aşağıdakilerden hangisi istektir?</a:t>
            </a:r>
          </a:p>
          <a:p>
            <a:endParaRPr lang="tr-TR" sz="2800" dirty="0"/>
          </a:p>
          <a:p>
            <a:endParaRPr lang="tr-TR" sz="2800" dirty="0"/>
          </a:p>
          <a:p>
            <a:r>
              <a:rPr lang="tr-TR" sz="2800" dirty="0"/>
              <a:t>A ) Geziye gitmek</a:t>
            </a:r>
          </a:p>
          <a:p>
            <a:r>
              <a:rPr lang="tr-TR" sz="2800" dirty="0"/>
              <a:t>B ) Ayakkabı almak</a:t>
            </a:r>
          </a:p>
          <a:p>
            <a:r>
              <a:rPr lang="tr-TR" sz="2800" dirty="0"/>
              <a:t>C ) Peynir almak</a:t>
            </a:r>
          </a:p>
          <a:p>
            <a:r>
              <a:rPr lang="tr-TR" sz="2800" dirty="0"/>
              <a:t>D ) Kalem almak</a:t>
            </a:r>
          </a:p>
        </p:txBody>
      </p:sp>
    </p:spTree>
    <p:extLst>
      <p:ext uri="{BB962C8B-B14F-4D97-AF65-F5344CB8AC3E}">
        <p14:creationId xmlns:p14="http://schemas.microsoft.com/office/powerpoint/2010/main" val="21262907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95736" y="692696"/>
            <a:ext cx="48245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Aşağıdakilerden hangisi sosyal ihtiyaçlarımızdan değildir?</a:t>
            </a:r>
          </a:p>
          <a:p>
            <a:endParaRPr lang="tr-TR" sz="2800" dirty="0"/>
          </a:p>
          <a:p>
            <a:endParaRPr lang="tr-TR" sz="2800" dirty="0"/>
          </a:p>
          <a:p>
            <a:r>
              <a:rPr lang="tr-TR" sz="2800" dirty="0"/>
              <a:t>A ) Sinemaya gitmek</a:t>
            </a:r>
          </a:p>
          <a:p>
            <a:r>
              <a:rPr lang="tr-TR" sz="2800" dirty="0"/>
              <a:t>B ) Kitap okumak</a:t>
            </a:r>
          </a:p>
          <a:p>
            <a:r>
              <a:rPr lang="tr-TR" sz="2800" dirty="0"/>
              <a:t>C ) Pazara gitmek</a:t>
            </a:r>
          </a:p>
          <a:p>
            <a:r>
              <a:rPr lang="tr-TR" sz="2800" dirty="0"/>
              <a:t>D ) Tiyatroya gitmek</a:t>
            </a:r>
          </a:p>
        </p:txBody>
      </p:sp>
    </p:spTree>
    <p:extLst>
      <p:ext uri="{BB962C8B-B14F-4D97-AF65-F5344CB8AC3E}">
        <p14:creationId xmlns:p14="http://schemas.microsoft.com/office/powerpoint/2010/main" val="1275543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404664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Alışverişle ilgili aşağıdaki ifadelerden hangisi doğru değildir?</a:t>
            </a:r>
          </a:p>
          <a:p>
            <a:endParaRPr lang="tr-TR" sz="2800" dirty="0"/>
          </a:p>
          <a:p>
            <a:endParaRPr lang="tr-TR" sz="2800" dirty="0"/>
          </a:p>
          <a:p>
            <a:r>
              <a:rPr lang="tr-TR" sz="2800" dirty="0"/>
              <a:t>A ) Alışverişe çıkarken liste yapmalıyız.</a:t>
            </a:r>
          </a:p>
          <a:p>
            <a:r>
              <a:rPr lang="tr-TR" sz="2800" dirty="0"/>
              <a:t>B ) Alışverişte ihtiyaçlarımıza öncelik vermeliyiz.</a:t>
            </a:r>
          </a:p>
          <a:p>
            <a:r>
              <a:rPr lang="tr-TR" sz="2800" dirty="0"/>
              <a:t>C ) Alışverişte her şeyden önce fiyata önem vermeliyiz.</a:t>
            </a:r>
          </a:p>
          <a:p>
            <a:r>
              <a:rPr lang="tr-TR" sz="2800" dirty="0"/>
              <a:t>D ) İsteklerimizi içeren alışverişleri gerektiğinde ertelemeliyiz.</a:t>
            </a:r>
          </a:p>
        </p:txBody>
      </p:sp>
    </p:spTree>
    <p:extLst>
      <p:ext uri="{BB962C8B-B14F-4D97-AF65-F5344CB8AC3E}">
        <p14:creationId xmlns:p14="http://schemas.microsoft.com/office/powerpoint/2010/main" val="1089323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751344"/>
            <a:ext cx="864096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  <a:p>
            <a:r>
              <a:rPr lang="tr-TR" sz="2800" dirty="0"/>
              <a:t>I.   Çiftçinin patatesi toplaması</a:t>
            </a:r>
          </a:p>
          <a:p>
            <a:r>
              <a:rPr lang="tr-TR" sz="2800" dirty="0"/>
              <a:t>II.  Çiftçinin patates ekmesi</a:t>
            </a:r>
          </a:p>
          <a:p>
            <a:r>
              <a:rPr lang="tr-TR" sz="2800" dirty="0"/>
              <a:t>III. Çiftçinin patatesi manava satması</a:t>
            </a:r>
          </a:p>
          <a:p>
            <a:r>
              <a:rPr lang="tr-TR" sz="2800" dirty="0"/>
              <a:t>IV. Annemizin manavdan patates alması</a:t>
            </a:r>
          </a:p>
          <a:p>
            <a:r>
              <a:rPr lang="tr-TR" sz="2800" dirty="0"/>
              <a:t>V.  Akşam yemekte patates kızartması yememiz</a:t>
            </a:r>
          </a:p>
          <a:p>
            <a:r>
              <a:rPr lang="tr-TR" dirty="0"/>
              <a:t>Yukarıda patates için üretim, dağıtım ve tüketim ağında bulunan adımlar karışık olarak verilmiştir.</a:t>
            </a:r>
          </a:p>
          <a:p>
            <a:r>
              <a:rPr lang="tr-TR" dirty="0"/>
              <a:t>Aşağıdaki seçeneklerden hangisinde patatesin üretim, dağıtım ve tüketim ağı doğru sırada verilmiştir?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A ) I-II-III-IV-V</a:t>
            </a:r>
          </a:p>
          <a:p>
            <a:r>
              <a:rPr lang="tr-TR" dirty="0"/>
              <a:t>B ) V-II-I-III-IV</a:t>
            </a:r>
          </a:p>
          <a:p>
            <a:r>
              <a:rPr lang="tr-TR" dirty="0"/>
              <a:t>C ) II-I-III-IV-V</a:t>
            </a:r>
          </a:p>
          <a:p>
            <a:r>
              <a:rPr lang="tr-TR" dirty="0"/>
              <a:t>D ) V-IV-III-II-I</a:t>
            </a:r>
          </a:p>
        </p:txBody>
      </p:sp>
    </p:spTree>
    <p:extLst>
      <p:ext uri="{BB962C8B-B14F-4D97-AF65-F5344CB8AC3E}">
        <p14:creationId xmlns:p14="http://schemas.microsoft.com/office/powerpoint/2010/main" val="524824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tr-TR" sz="3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İhtiyaç Ve İsteklerimiz</a:t>
            </a:r>
          </a:p>
          <a:p>
            <a:pPr marL="0" indent="0">
              <a:buNone/>
            </a:pPr>
            <a:endParaRPr lang="tr-TR" sz="3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İnsanların yaşamlarını sürdürebilmesi için birçok şeye ihtiyacı vardır.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Bunlardan bazıları olmazsa olmazdır. Yani muhakkak karşılanması gerekir.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Bu ihtiyaçlara </a:t>
            </a:r>
            <a:r>
              <a:rPr lang="tr-TR" sz="30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temel ihtiyaçlar </a:t>
            </a:r>
            <a:r>
              <a:rPr lang="tr-TR" sz="3000" dirty="0">
                <a:latin typeface="Comic Sans MS" panose="030F0702030302020204" pitchFamily="66" charset="0"/>
              </a:rPr>
              <a:t>denir.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000" dirty="0">
                <a:latin typeface="Comic Sans MS" panose="030F0702030302020204" pitchFamily="66" charset="0"/>
              </a:rPr>
              <a:t>Temel ihtiyaçlarımız: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3000" dirty="0">
                <a:latin typeface="Comic Sans MS" panose="030F0702030302020204" pitchFamily="66" charset="0"/>
              </a:rPr>
              <a:t>Beslenme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3000" dirty="0">
                <a:latin typeface="Comic Sans MS" panose="030F0702030302020204" pitchFamily="66" charset="0"/>
              </a:rPr>
              <a:t>Barınma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sz="3000" dirty="0">
                <a:latin typeface="Comic Sans MS" panose="030F0702030302020204" pitchFamily="66" charset="0"/>
              </a:rPr>
              <a:t>Giyinme</a:t>
            </a:r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150417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620688"/>
            <a:ext cx="6912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Aşağıdakilerden hangisi bir dağıtım aşaması örneğidir?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A ) Kitapların kitapevlerine ulaştırılması</a:t>
            </a:r>
          </a:p>
          <a:p>
            <a:r>
              <a:rPr lang="tr-TR" sz="2400" dirty="0"/>
              <a:t>B ) Kitap basılması</a:t>
            </a:r>
          </a:p>
          <a:p>
            <a:r>
              <a:rPr lang="tr-TR" sz="2400" dirty="0"/>
              <a:t>C ) Kitap okunması</a:t>
            </a:r>
          </a:p>
          <a:p>
            <a:r>
              <a:rPr lang="tr-TR" sz="2400" dirty="0"/>
              <a:t>D ) Kitap ciltlemek</a:t>
            </a:r>
          </a:p>
        </p:txBody>
      </p:sp>
    </p:spTree>
    <p:extLst>
      <p:ext uri="{BB962C8B-B14F-4D97-AF65-F5344CB8AC3E}">
        <p14:creationId xmlns:p14="http://schemas.microsoft.com/office/powerpoint/2010/main" val="3769673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548680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Aşağıdaki meslek ve iş eşleştirmelerinden hangisi doğrudur?</a:t>
            </a:r>
          </a:p>
          <a:p>
            <a:endParaRPr lang="tr-TR" sz="2800" dirty="0"/>
          </a:p>
          <a:p>
            <a:endParaRPr lang="tr-TR" sz="2800" dirty="0"/>
          </a:p>
          <a:p>
            <a:r>
              <a:rPr lang="tr-TR" sz="2800" dirty="0"/>
              <a:t>A ) Doktor – Güvenlik</a:t>
            </a:r>
          </a:p>
          <a:p>
            <a:r>
              <a:rPr lang="tr-TR" sz="2800" dirty="0"/>
              <a:t>B ) Öğretmen – Sağlık</a:t>
            </a:r>
          </a:p>
          <a:p>
            <a:r>
              <a:rPr lang="tr-TR" sz="2800" dirty="0"/>
              <a:t>C ) Asker – Güvenlik</a:t>
            </a:r>
          </a:p>
          <a:p>
            <a:r>
              <a:rPr lang="tr-TR" sz="2800" dirty="0"/>
              <a:t>D ) Bekçi – Siyaset</a:t>
            </a:r>
          </a:p>
        </p:txBody>
      </p:sp>
    </p:spTree>
    <p:extLst>
      <p:ext uri="{BB962C8B-B14F-4D97-AF65-F5344CB8AC3E}">
        <p14:creationId xmlns:p14="http://schemas.microsoft.com/office/powerpoint/2010/main" val="7757709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5951"/>
            <a:ext cx="849694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  <a:p>
            <a:r>
              <a:rPr lang="tr-TR" sz="2400" dirty="0"/>
              <a:t>I.   Petrol istasyonundan benzin alınması</a:t>
            </a:r>
          </a:p>
          <a:p>
            <a:r>
              <a:rPr lang="tr-TR" sz="2400" dirty="0"/>
              <a:t>II.  Petrol kuyusundan petrol çekilmesi</a:t>
            </a:r>
          </a:p>
          <a:p>
            <a:r>
              <a:rPr lang="tr-TR" sz="2400" dirty="0"/>
              <a:t>III. Benzinin petrol istasyonlarına dağıtılması</a:t>
            </a:r>
          </a:p>
          <a:p>
            <a:r>
              <a:rPr lang="tr-TR" sz="2400" dirty="0"/>
              <a:t>IV. Petrolün petrol rafinerisinde işlenerek benzinin ayrıştırılması</a:t>
            </a:r>
          </a:p>
          <a:p>
            <a:r>
              <a:rPr lang="tr-TR" sz="2400" dirty="0"/>
              <a:t>Yukarıda benzin için üretim, dağıtım ve tüketim ağında bulunan adımlar karışık olarak verilmiştir.</a:t>
            </a:r>
          </a:p>
          <a:p>
            <a:r>
              <a:rPr lang="tr-TR" sz="2400" dirty="0"/>
              <a:t>Aşağıdaki seçeneklerden hangisinde benzinin  üretim, dağıtım ve tüketim ağı doğru sırada verilmiştir?</a:t>
            </a:r>
          </a:p>
          <a:p>
            <a:endParaRPr lang="tr-TR" dirty="0"/>
          </a:p>
          <a:p>
            <a:endParaRPr lang="tr-TR" dirty="0"/>
          </a:p>
          <a:p>
            <a:r>
              <a:rPr lang="tr-TR" sz="2400" dirty="0"/>
              <a:t>A ) I-II-III-IV</a:t>
            </a:r>
          </a:p>
          <a:p>
            <a:r>
              <a:rPr lang="tr-TR" sz="2400" dirty="0"/>
              <a:t>B ) II-I-III-IV</a:t>
            </a:r>
          </a:p>
          <a:p>
            <a:r>
              <a:rPr lang="tr-TR" sz="2400" dirty="0"/>
              <a:t>C ) II-IV-III-I</a:t>
            </a:r>
          </a:p>
          <a:p>
            <a:r>
              <a:rPr lang="tr-TR" sz="2400" dirty="0"/>
              <a:t>D ) IV-III-II-I</a:t>
            </a:r>
          </a:p>
        </p:txBody>
      </p:sp>
    </p:spTree>
    <p:extLst>
      <p:ext uri="{BB962C8B-B14F-4D97-AF65-F5344CB8AC3E}">
        <p14:creationId xmlns:p14="http://schemas.microsoft.com/office/powerpoint/2010/main" val="4145537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229600" cy="6048672"/>
          </a:xfrm>
        </p:spPr>
        <p:txBody>
          <a:bodyPr>
            <a:normAutofit/>
          </a:bodyPr>
          <a:lstStyle/>
          <a:p>
            <a:pPr lvl="0"/>
            <a:endParaRPr lang="tr-TR" sz="2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Temel  ihtiyaçlarımız dışında bazı ihtiyaçlarımız da vardır:                                                      eğitim, oyun, sinema, tiyatro vb. yerlere gitmek… Bunlar sosyal ihtiyaçlarımızdır.</a:t>
            </a:r>
          </a:p>
          <a:p>
            <a:pPr lvl="0"/>
            <a:endParaRPr lang="tr-TR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İhtiyaçlarımız dışında karşılamak istediğimiz bazı arzularımız vardır. Bunlara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istek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denir. Dondurma, bisiklet, oyuncak vb.                                             </a:t>
            </a:r>
          </a:p>
          <a:p>
            <a:pPr lvl="0"/>
            <a:endParaRPr lang="tr-TR" sz="28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Temel ihtiyaç ve ihtiyaçlarımızı karşıladıktan sonra isteklerimizi karşılayabiliriz.</a:t>
            </a:r>
          </a:p>
          <a:p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599677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548680"/>
            <a:ext cx="8229600" cy="54006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tr-TR" sz="3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2) Aile Bütçesi Ve Tasarruf</a:t>
            </a:r>
          </a:p>
          <a:p>
            <a:pPr lvl="0"/>
            <a:endParaRPr lang="tr-TR" sz="3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Aile üyelerinin eline geçen paraya </a:t>
            </a:r>
            <a:r>
              <a:rPr lang="tr-TR" sz="32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gelir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</a:p>
          <a:p>
            <a:pPr lvl="0"/>
            <a:endParaRPr lang="tr-TR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Bir ürün ya da hizmet karşılığı harcanan paraya </a:t>
            </a:r>
            <a:r>
              <a:rPr lang="tr-TR" sz="32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gider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</a:p>
          <a:p>
            <a:pPr lvl="0"/>
            <a:endParaRPr lang="tr-TR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tr-TR" sz="3200" dirty="0">
                <a:latin typeface="Comic Sans MS" panose="030F0702030302020204" pitchFamily="66" charset="0"/>
              </a:rPr>
              <a:t>Giderlerin gelire göre ayarlanmasına </a:t>
            </a:r>
            <a:r>
              <a:rPr lang="tr-TR" sz="32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bütçe</a:t>
            </a:r>
            <a:r>
              <a:rPr lang="tr-TR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927368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59632" y="1841605"/>
            <a:ext cx="5688632" cy="426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6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86694" y="908721"/>
            <a:ext cx="7413698" cy="573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42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54360" y="116632"/>
            <a:ext cx="8291264" cy="1138138"/>
          </a:xfrm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ALİ’NİN AİLESİNİN AYLIK BÜTÇE LİSTESİ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424428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200" b="1" dirty="0"/>
              <a:t>GELİR</a:t>
            </a:r>
          </a:p>
          <a:p>
            <a:pPr marL="0" indent="0" algn="ctr">
              <a:buNone/>
            </a:pPr>
            <a:r>
              <a:rPr lang="tr-TR" dirty="0">
                <a:latin typeface="Comic Sans MS" panose="030F0702030302020204" pitchFamily="66" charset="0"/>
              </a:rPr>
              <a:t> Annenin maaşı     2 400TL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   Babanın maaşı     2 400TL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TOPLAM 4 800 TL</a:t>
            </a:r>
          </a:p>
          <a:p>
            <a:endParaRPr lang="tr-TR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tr-TR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580755" y="1484784"/>
            <a:ext cx="4100264" cy="4997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2600" b="1" dirty="0">
                <a:latin typeface="Comic Sans MS" panose="030F0702030302020204" pitchFamily="66" charset="0"/>
              </a:rPr>
              <a:t>GİDER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Kira	         		TL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Fatura		TL	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Ulaşım		TL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Eğitim	         TL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Giyim	         TL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Gıda 	 	TL</a:t>
            </a:r>
          </a:p>
          <a:p>
            <a:r>
              <a:rPr lang="tr-TR" sz="2600" dirty="0">
                <a:latin typeface="Comic Sans MS" panose="030F0702030302020204" pitchFamily="66" charset="0"/>
              </a:rPr>
              <a:t>Eğlence	          TL</a:t>
            </a:r>
          </a:p>
          <a:p>
            <a:pPr lvl="0"/>
            <a:endParaRPr lang="tr-TR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tr-TR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  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TOPLAM …………TL</a:t>
            </a:r>
          </a:p>
          <a:p>
            <a:endParaRPr lang="tr-TR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557736" y="3501008"/>
            <a:ext cx="345638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5445224"/>
            <a:ext cx="3541713" cy="10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Bağlayıcı 8"/>
          <p:cNvCxnSpPr/>
          <p:nvPr/>
        </p:nvCxnSpPr>
        <p:spPr>
          <a:xfrm>
            <a:off x="4499992" y="1628800"/>
            <a:ext cx="0" cy="446449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174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/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3) BİLİNÇLİ TÜKETİCİ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052736"/>
            <a:ext cx="8229600" cy="5184576"/>
          </a:xfrm>
        </p:spPr>
        <p:txBody>
          <a:bodyPr>
            <a:normAutofit fontScale="85000" lnSpcReduction="20000"/>
          </a:bodyPr>
          <a:lstStyle/>
          <a:p>
            <a:r>
              <a:rPr lang="tr-TR" sz="3000" dirty="0">
                <a:latin typeface="Comic Sans MS" panose="030F0702030302020204" pitchFamily="66" charset="0"/>
              </a:rPr>
              <a:t>Bütçesine göre hareket eder.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Alışveriş listesi yapar.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Alacağı ürünlerin üretim ve son kullanma tarihlerine bakar.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Aynı kalitedeki ürünlerden uygun fiyatlı olanı alır.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Dayanıklı tüketim mallarının ( buzdolabı, TV, çamaşır makinesi vb.) garanti belgesini alır.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>
                <a:latin typeface="Comic Sans MS" panose="030F0702030302020204" pitchFamily="66" charset="0"/>
              </a:rPr>
              <a:t>Fiş veya faturasını alır.</a:t>
            </a:r>
          </a:p>
          <a:p>
            <a:endParaRPr lang="tr-TR" sz="2800" dirty="0">
              <a:latin typeface="Comic Sans MS" panose="030F0702030302020204" pitchFamily="66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9000662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242</TotalTime>
  <Words>799</Words>
  <Application>Microsoft Office PowerPoint</Application>
  <PresentationFormat>Ekran Gösterisi (4:3)</PresentationFormat>
  <Paragraphs>155</Paragraphs>
  <Slides>32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32</vt:i4>
      </vt:variant>
    </vt:vector>
  </HeadingPairs>
  <TitlesOfParts>
    <vt:vector size="43" baseType="lpstr">
      <vt:lpstr>Arial</vt:lpstr>
      <vt:lpstr>Calibri</vt:lpstr>
      <vt:lpstr>Century Schoolbook</vt:lpstr>
      <vt:lpstr>Comic Sans MS</vt:lpstr>
      <vt:lpstr>Trebuchet MS</vt:lpstr>
      <vt:lpstr>Tw Cen MT</vt:lpstr>
      <vt:lpstr>Wingdings</vt:lpstr>
      <vt:lpstr>Wingdings 2</vt:lpstr>
      <vt:lpstr>Wingdings 3</vt:lpstr>
      <vt:lpstr>Hasır</vt:lpstr>
      <vt:lpstr>Cumba</vt:lpstr>
      <vt:lpstr>ÜRETİMDEN  TÜKETİME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ALİ’NİN AİLESİNİN AYLIK BÜTÇE LİSTESİ</vt:lpstr>
      <vt:lpstr>3) BİLİNÇLİ TÜKETİCİ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Tüketim: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Sony</dc:creator>
  <cp:lastModifiedBy>SERKAN DEMİR</cp:lastModifiedBy>
  <cp:revision>26</cp:revision>
  <dcterms:created xsi:type="dcterms:W3CDTF">2017-02-03T21:26:33Z</dcterms:created>
  <dcterms:modified xsi:type="dcterms:W3CDTF">2022-03-12T13:17:42Z</dcterms:modified>
</cp:coreProperties>
</file>