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62" r:id="rId3"/>
    <p:sldId id="261" r:id="rId4"/>
    <p:sldId id="260" r:id="rId5"/>
    <p:sldId id="259" r:id="rId6"/>
    <p:sldId id="258" r:id="rId7"/>
    <p:sldId id="257" r:id="rId8"/>
    <p:sldId id="273" r:id="rId9"/>
    <p:sldId id="274" r:id="rId10"/>
    <p:sldId id="275" r:id="rId11"/>
    <p:sldId id="276" r:id="rId12"/>
    <p:sldId id="277" r:id="rId13"/>
    <p:sldId id="271" r:id="rId14"/>
    <p:sldId id="278"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46" autoAdjust="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27D6C3-0F39-42B8-909E-C202C480A75A}"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672A36-8089-4717-82AB-73E4BA9E3C78}" type="slidenum">
              <a:rPr lang="tr-TR" smtClean="0"/>
              <a:t>‹#›</a:t>
            </a:fld>
            <a:endParaRPr lang="tr-TR"/>
          </a:p>
        </p:txBody>
      </p:sp>
    </p:spTree>
    <p:extLst>
      <p:ext uri="{BB962C8B-B14F-4D97-AF65-F5344CB8AC3E}">
        <p14:creationId xmlns:p14="http://schemas.microsoft.com/office/powerpoint/2010/main" val="1703353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C672A36-8089-4717-82AB-73E4BA9E3C78}" type="slidenum">
              <a:rPr lang="tr-TR" smtClean="0"/>
              <a:t>2</a:t>
            </a:fld>
            <a:endParaRPr lang="tr-TR"/>
          </a:p>
        </p:txBody>
      </p:sp>
    </p:spTree>
    <p:extLst>
      <p:ext uri="{BB962C8B-B14F-4D97-AF65-F5344CB8AC3E}">
        <p14:creationId xmlns:p14="http://schemas.microsoft.com/office/powerpoint/2010/main" val="247067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C672A36-8089-4717-82AB-73E4BA9E3C78}" type="slidenum">
              <a:rPr lang="tr-TR" smtClean="0"/>
              <a:t>4</a:t>
            </a:fld>
            <a:endParaRPr lang="tr-TR"/>
          </a:p>
        </p:txBody>
      </p:sp>
    </p:spTree>
    <p:extLst>
      <p:ext uri="{BB962C8B-B14F-4D97-AF65-F5344CB8AC3E}">
        <p14:creationId xmlns:p14="http://schemas.microsoft.com/office/powerpoint/2010/main" val="696316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C672A36-8089-4717-82AB-73E4BA9E3C78}" type="slidenum">
              <a:rPr lang="tr-TR" smtClean="0"/>
              <a:t>7</a:t>
            </a:fld>
            <a:endParaRPr lang="tr-TR"/>
          </a:p>
        </p:txBody>
      </p:sp>
    </p:spTree>
    <p:extLst>
      <p:ext uri="{BB962C8B-B14F-4D97-AF65-F5344CB8AC3E}">
        <p14:creationId xmlns:p14="http://schemas.microsoft.com/office/powerpoint/2010/main" val="2909011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C672A36-8089-4717-82AB-73E4BA9E3C78}" type="slidenum">
              <a:rPr lang="tr-TR" smtClean="0"/>
              <a:t>9</a:t>
            </a:fld>
            <a:endParaRPr lang="tr-TR"/>
          </a:p>
        </p:txBody>
      </p:sp>
    </p:spTree>
    <p:extLst>
      <p:ext uri="{BB962C8B-B14F-4D97-AF65-F5344CB8AC3E}">
        <p14:creationId xmlns:p14="http://schemas.microsoft.com/office/powerpoint/2010/main" val="449591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C672A36-8089-4717-82AB-73E4BA9E3C78}" type="slidenum">
              <a:rPr lang="tr-TR" smtClean="0"/>
              <a:t>11</a:t>
            </a:fld>
            <a:endParaRPr lang="tr-TR"/>
          </a:p>
        </p:txBody>
      </p:sp>
    </p:spTree>
    <p:extLst>
      <p:ext uri="{BB962C8B-B14F-4D97-AF65-F5344CB8AC3E}">
        <p14:creationId xmlns:p14="http://schemas.microsoft.com/office/powerpoint/2010/main" val="3463937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3C672A36-8089-4717-82AB-73E4BA9E3C78}" type="slidenum">
              <a:rPr lang="tr-TR" smtClean="0"/>
              <a:t>13</a:t>
            </a:fld>
            <a:endParaRPr lang="tr-TR"/>
          </a:p>
        </p:txBody>
      </p:sp>
    </p:spTree>
    <p:extLst>
      <p:ext uri="{BB962C8B-B14F-4D97-AF65-F5344CB8AC3E}">
        <p14:creationId xmlns:p14="http://schemas.microsoft.com/office/powerpoint/2010/main" val="25204309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GEÇİŞ ÜSTÜNLÜĞÜ OLAN TAŞITLAR SUNUSU</a:t>
            </a:r>
            <a:endPar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01772" y="3356992"/>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94116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350427" y="6452036"/>
            <a:ext cx="3121367" cy="369332"/>
          </a:xfrm>
          <a:prstGeom prst="rect">
            <a:avLst/>
          </a:prstGeom>
        </p:spPr>
        <p:txBody>
          <a:bodyPr wrap="none">
            <a:spAutoFit/>
          </a:bodyPr>
          <a:lstStyle/>
          <a:p>
            <a:r>
              <a:rPr lang="tr-TR">
                <a:solidFill>
                  <a:srgbClr val="193B9E"/>
                </a:solidFill>
                <a:latin typeface="Comic Sans MS" panose="030F0702030302020204" pitchFamily="66" charset="0"/>
                <a:ea typeface="Times New Roman" panose="02020603050405020304" pitchFamily="18" charset="0"/>
                <a:hlinkClick r:id="rId3"/>
              </a:rPr>
              <a:t>https://www.sorubak.com/</a:t>
            </a:r>
            <a:r>
              <a:rPr lang="tr-TR">
                <a:solidFill>
                  <a:srgbClr val="193B9E"/>
                </a:solidFill>
                <a:latin typeface="Comic Sans MS" panose="030F0702030302020204" pitchFamily="66" charset="0"/>
                <a:ea typeface="Times New Roman" panose="02020603050405020304" pitchFamily="18" charset="0"/>
              </a:rPr>
              <a:t> </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10090" y="30862"/>
            <a:ext cx="9012196" cy="107721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*1-Geçiş hakkı ve geçiş üstünlüğü kavramlarını açıklayınız.</a:t>
            </a:r>
          </a:p>
        </p:txBody>
      </p:sp>
      <p:sp>
        <p:nvSpPr>
          <p:cNvPr id="5" name="Dikdörtgen 4"/>
          <p:cNvSpPr/>
          <p:nvPr/>
        </p:nvSpPr>
        <p:spPr>
          <a:xfrm>
            <a:off x="96358" y="1152530"/>
            <a:ext cx="9012196" cy="563231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Hakkı: Yayaların ve araç kullananların diğer yaya ve araç kullananlara göre, yolu kullanma sırasındaki öncelik hakkıdır.</a:t>
            </a:r>
          </a:p>
          <a:p>
            <a:pPr algn="ct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Üstünlüğü: Görev sırasında, belirli araç sürücülerinin can ve mal güvenliğini tehlikeye sokmamak şartı ile trafik kısıtlama veya yasaklarına bağlı olmamalarıdır.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0743452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10090" y="30862"/>
            <a:ext cx="901219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*2-Hangi araçların geçiş üstünlüğü vardır?</a:t>
            </a:r>
          </a:p>
        </p:txBody>
      </p:sp>
      <p:sp>
        <p:nvSpPr>
          <p:cNvPr id="5" name="Dikdörtgen 4"/>
          <p:cNvSpPr/>
          <p:nvPr/>
        </p:nvSpPr>
        <p:spPr>
          <a:xfrm>
            <a:off x="4584" y="1484784"/>
            <a:ext cx="9012196"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Ambulans, itfaiye, polis,  yolun yapım ve bakımından sorumlu kuruluşa ait kar ve buz mücadelesi çalışmalarında görevli araçlar, sadece alarm sırasında olmak üzere sivil savunma hizmetlerine ait araçlar.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66327885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10090" y="30862"/>
            <a:ext cx="9012196" cy="21236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*3- Geçiş üstünlüğü olan araçlar bu üstünlüklerini ne zaman ve nasıl kullanır? Açıklayınız.</a:t>
            </a:r>
          </a:p>
        </p:txBody>
      </p:sp>
      <p:sp>
        <p:nvSpPr>
          <p:cNvPr id="5" name="Dikdörtgen 4"/>
          <p:cNvSpPr/>
          <p:nvPr/>
        </p:nvSpPr>
        <p:spPr>
          <a:xfrm>
            <a:off x="110090" y="2188314"/>
            <a:ext cx="9012196"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üstünlüğü olan araçlar bu üstünlüklerini görev ve acil zamanlarda, ışık ve sesli uyarı yaparak kullanırlar.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3969048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002"/>
            <a:ext cx="9144000" cy="15487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556792"/>
            <a:ext cx="9012196"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Türk Polisi, Şoför, Kaptan, Makinist, Vatman, Pilot. Bu yazdıklarımız trafikle ilgili bazı mesleklerdir.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3864615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GEÇİŞ ÜSTÜNLÜĞÜ OLAN TAŞITLAR SUNUSU</a:t>
            </a:r>
            <a:endPar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101772" y="3356992"/>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94116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32617427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148"/>
            <a:ext cx="9144000" cy="19076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2666" y="1844824"/>
            <a:ext cx="9012196"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Ambulans gecikirse ambulansın içindeki hasta, hastaneye geç kalacağı için sağlık problemleri yaşayabilir. Yangına müdahale etmeye giden itfaiye aracı gecikirse yangın büyüyüp o yerdeki eşyalara, insanlara zarar verebilir.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64"/>
            <a:ext cx="9144000" cy="68625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306"/>
            <a:ext cx="9144000" cy="683969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 y="-7992"/>
            <a:ext cx="9142824" cy="686599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10090" y="30862"/>
            <a:ext cx="9012196" cy="120032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*Ambulans ve itfaiye araçlarının önlerindeki yazının ters yazılma sebebini anlatınız.</a:t>
            </a:r>
          </a:p>
        </p:txBody>
      </p:sp>
      <p:sp>
        <p:nvSpPr>
          <p:cNvPr id="5" name="Dikdörtgen 4"/>
          <p:cNvSpPr/>
          <p:nvPr/>
        </p:nvSpPr>
        <p:spPr>
          <a:xfrm>
            <a:off x="153518" y="1233483"/>
            <a:ext cx="9012196"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Ambulansın veya itfaiyenin önünde giden aracın aynası arkadaki yazıları ters gösterir. Bu nedenle öndeki araç sürücüsü ambulansa veya itfaiye yazısına dikiz aynasından baktığı anda yazıların doğru bir şekilde görünebilmesi ancak ters yazılmasıyla mümkündür. Bu yüzden ters yazılmıştır.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10090" y="3086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*Geçiş üstünlüğü olan araçların duyulur ve görülür işaretlerini fark eden sürücüler ve yayalar ne yapmalıdır? Açıklayınız</a:t>
            </a:r>
          </a:p>
        </p:txBody>
      </p:sp>
      <p:sp>
        <p:nvSpPr>
          <p:cNvPr id="5" name="Dikdörtgen 4"/>
          <p:cNvSpPr/>
          <p:nvPr/>
        </p:nvSpPr>
        <p:spPr>
          <a:xfrm>
            <a:off x="97494" y="1587500"/>
            <a:ext cx="9012196"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Geçiş üstünlüğüne sahip bir aracın duyulur veya görülür işaretini alan araç sürücüleri, bu araçların kolayca ilerlemelerini sağlamak için taşıt yolu üzerinde yer açmak, gerekiyorsa durmak ve bu araçlar tarafından tamamen geçilinceye kadar beklemek zorundadırlar. </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80438471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110090" y="30862"/>
            <a:ext cx="9012196"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*Geçiş üstünlüğü olan araçların duyulur ve görülür işaretlerini fark eden sürücüler ve yayalar ne yapmalıdır? Açıklayınız</a:t>
            </a:r>
          </a:p>
        </p:txBody>
      </p:sp>
      <p:sp>
        <p:nvSpPr>
          <p:cNvPr id="5" name="Dikdörtgen 4"/>
          <p:cNvSpPr/>
          <p:nvPr/>
        </p:nvSpPr>
        <p:spPr>
          <a:xfrm>
            <a:off x="97494" y="1587500"/>
            <a:ext cx="9012196" cy="440120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Bir kavşakta iken böyle bir işaret alan araç sürücüleri, derhal kavşağı boşaltmak ve gerekiyorsa emniyetli bir mesafe uzaklaştıktan sonra geçişi engellemeyecek şekilde durmak ve bu araçlar tamamen geçinceye kadar beklemek zorundadır.</a:t>
            </a:r>
            <a:endParaRPr lang="tr-TR" sz="4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3229744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TotalTime>
  <Words>429</Words>
  <Application>Microsoft Office PowerPoint</Application>
  <PresentationFormat>Ekran Gösterisi (4:3)</PresentationFormat>
  <Paragraphs>36</Paragraphs>
  <Slides>14</Slides>
  <Notes>6</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14</vt:i4>
      </vt:variant>
    </vt:vector>
  </HeadingPairs>
  <TitlesOfParts>
    <vt:vector size="19"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16</cp:revision>
  <dcterms:created xsi:type="dcterms:W3CDTF">2021-09-03T09:37:16Z</dcterms:created>
  <dcterms:modified xsi:type="dcterms:W3CDTF">2021-11-19T11:35:06Z</dcterms:modified>
</cp:coreProperties>
</file>