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notesMasterIdLst>
    <p:notesMasterId r:id="rId13"/>
  </p:notesMasterIdLst>
  <p:sldIdLst>
    <p:sldId id="256" r:id="rId3"/>
    <p:sldId id="276" r:id="rId4"/>
    <p:sldId id="277" r:id="rId5"/>
    <p:sldId id="257" r:id="rId6"/>
    <p:sldId id="278" r:id="rId7"/>
    <p:sldId id="260" r:id="rId8"/>
    <p:sldId id="258" r:id="rId9"/>
    <p:sldId id="273" r:id="rId10"/>
    <p:sldId id="275" r:id="rId11"/>
    <p:sldId id="261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Orta Stil 4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62" autoAdjust="0"/>
    <p:restoredTop sz="94660"/>
  </p:normalViewPr>
  <p:slideViewPr>
    <p:cSldViewPr>
      <p:cViewPr varScale="1">
        <p:scale>
          <a:sx n="64" d="100"/>
          <a:sy n="64" d="100"/>
        </p:scale>
        <p:origin x="90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2ABDD-3FF8-4A87-9A3B-52706695D62E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57158-B05D-4E1E-9CE3-FE5AEBD3D11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7100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57158-B05D-4E1E-9CE3-FE5AEBD3D110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9648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2A9422F-052D-4530-9123-E2149F5E5533}" type="datetimeFigureOut">
              <a:rPr lang="tr-TR" smtClean="0"/>
              <a:t>11.03.2022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16BC33-8C6A-42AE-AEDF-DC384F7A8E3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9512" y="2348880"/>
            <a:ext cx="4824536" cy="1946647"/>
          </a:xfrm>
        </p:spPr>
        <p:txBody>
          <a:bodyPr>
            <a:noAutofit/>
          </a:bodyPr>
          <a:lstStyle/>
          <a:p>
            <a:r>
              <a:rPr lang="tr-TR" sz="5400" dirty="0">
                <a:latin typeface="Comic Sans MS" panose="030F0702030302020204" pitchFamily="66" charset="0"/>
              </a:rPr>
              <a:t>GEOMETRİ</a:t>
            </a:r>
            <a:endParaRPr lang="tr-TR" sz="5400" b="1" dirty="0">
              <a:latin typeface="Comic Sans MS" panose="030F0702030302020204" pitchFamily="66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92"/>
            <a:ext cx="3373096" cy="244886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094" y="908720"/>
            <a:ext cx="3528132" cy="256279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5"/>
          <a:srcRect r="26284" b="4626"/>
          <a:stretch/>
        </p:blipFill>
        <p:spPr>
          <a:xfrm>
            <a:off x="3563888" y="4295527"/>
            <a:ext cx="2448272" cy="230439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992" y="4581128"/>
            <a:ext cx="1868504" cy="1401378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7167992" y="5934670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UĞUR YILMAZ</a:t>
            </a:r>
          </a:p>
          <a:p>
            <a:r>
              <a:rPr lang="tr-TR" dirty="0"/>
              <a:t>SINIF ÖĞRETMENİ</a:t>
            </a:r>
          </a:p>
        </p:txBody>
      </p:sp>
    </p:spTree>
    <p:extLst>
      <p:ext uri="{BB962C8B-B14F-4D97-AF65-F5344CB8AC3E}">
        <p14:creationId xmlns:p14="http://schemas.microsoft.com/office/powerpoint/2010/main" val="347852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Üçgenleri kenar uzunluklarına göre sınıflandırma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445624" cy="5184576"/>
          </a:xfrm>
        </p:spPr>
        <p:txBody>
          <a:bodyPr>
            <a:normAutofit/>
          </a:bodyPr>
          <a:lstStyle/>
          <a:p>
            <a:r>
              <a:rPr lang="tr-TR" sz="1800" dirty="0">
                <a:latin typeface="Comic Sans MS" panose="030F0702030302020204" pitchFamily="66" charset="0"/>
              </a:rPr>
              <a:t>A                                        T      </a:t>
            </a:r>
            <a:r>
              <a:rPr lang="tr-TR" sz="1600" dirty="0">
                <a:latin typeface="Comic Sans MS" panose="030F0702030302020204" pitchFamily="66" charset="0"/>
              </a:rPr>
              <a:t>11cm</a:t>
            </a:r>
            <a:r>
              <a:rPr lang="tr-TR" sz="1800" dirty="0">
                <a:latin typeface="Comic Sans MS" panose="030F0702030302020204" pitchFamily="66" charset="0"/>
              </a:rPr>
              <a:t>    U                             P</a:t>
            </a:r>
          </a:p>
          <a:p>
            <a:pPr marL="0" indent="0">
              <a:buNone/>
            </a:pPr>
            <a:endParaRPr lang="tr-TR" sz="18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1600" dirty="0">
                <a:latin typeface="Comic Sans MS" panose="030F0702030302020204" pitchFamily="66" charset="0"/>
              </a:rPr>
              <a:t>3cm               5cm                         11 cm        11 cm                       6cm         </a:t>
            </a:r>
            <a:r>
              <a:rPr lang="tr-TR" sz="1600" dirty="0" err="1">
                <a:latin typeface="Comic Sans MS" panose="030F0702030302020204" pitchFamily="66" charset="0"/>
              </a:rPr>
              <a:t>6cm</a:t>
            </a:r>
            <a:endParaRPr lang="tr-TR" sz="16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1800" dirty="0">
                <a:latin typeface="Comic Sans MS" panose="030F0702030302020204" pitchFamily="66" charset="0"/>
              </a:rPr>
              <a:t>   B    </a:t>
            </a:r>
            <a:r>
              <a:rPr lang="tr-TR" dirty="0"/>
              <a:t> </a:t>
            </a:r>
            <a:r>
              <a:rPr lang="tr-TR" sz="1800" b="1" dirty="0"/>
              <a:t>4cm       C                              K                                 V   4cm  S</a:t>
            </a:r>
          </a:p>
          <a:p>
            <a:pPr marL="0" indent="0">
              <a:buNone/>
            </a:pPr>
            <a:r>
              <a:rPr lang="tr-TR" sz="1800" b="1" dirty="0"/>
              <a:t>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tr-TR" sz="1800" b="1" dirty="0"/>
              <a:t>……………üçgen                 ……….. üçgen                       ……….. üçgen</a:t>
            </a:r>
          </a:p>
        </p:txBody>
      </p:sp>
      <p:sp>
        <p:nvSpPr>
          <p:cNvPr id="4" name="Dik Üçgen 3"/>
          <p:cNvSpPr/>
          <p:nvPr/>
        </p:nvSpPr>
        <p:spPr>
          <a:xfrm>
            <a:off x="755576" y="1340768"/>
            <a:ext cx="1152128" cy="936104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kizkenar Üçgen 4"/>
          <p:cNvSpPr/>
          <p:nvPr/>
        </p:nvSpPr>
        <p:spPr>
          <a:xfrm rot="18349885">
            <a:off x="3678340" y="1089367"/>
            <a:ext cx="937309" cy="8370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İkizkenar Üçgen 5"/>
          <p:cNvSpPr/>
          <p:nvPr/>
        </p:nvSpPr>
        <p:spPr>
          <a:xfrm>
            <a:off x="6732240" y="1340768"/>
            <a:ext cx="648072" cy="93610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0006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ÜÇGEN,KARE VE DÖRTGEN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err="1"/>
              <a:t>Gometrik</a:t>
            </a:r>
            <a:r>
              <a:rPr lang="tr-TR" dirty="0"/>
              <a:t> şekillerin ;</a:t>
            </a:r>
          </a:p>
          <a:p>
            <a:pPr marL="0" indent="0">
              <a:buNone/>
            </a:pPr>
            <a:r>
              <a:rPr lang="tr-TR" dirty="0"/>
              <a:t>Köşeleri büyük harfle adlandırılır, harfler alfabetik sıraya uygun olarak seçilmeyebilir.</a:t>
            </a:r>
          </a:p>
          <a:p>
            <a:pPr marL="0" indent="0">
              <a:buNone/>
            </a:pPr>
            <a:r>
              <a:rPr lang="tr-TR" dirty="0"/>
              <a:t>Komşu köşeler sıra ile takip edilerek adlandırılması yapılır.</a:t>
            </a:r>
          </a:p>
          <a:p>
            <a:pPr marL="0" indent="0">
              <a:buNone/>
            </a:pPr>
            <a:r>
              <a:rPr lang="tr-TR" dirty="0"/>
              <a:t>( Saat yönünde ya da saat yönünün tersi yönde)</a:t>
            </a:r>
          </a:p>
          <a:p>
            <a:pPr marL="0" indent="0">
              <a:buNone/>
            </a:pPr>
            <a:r>
              <a:rPr lang="tr-TR" dirty="0"/>
              <a:t>Dikdörtgen ve kare sembolle gösterilmez.</a:t>
            </a:r>
          </a:p>
          <a:p>
            <a:pPr marL="0" indent="0">
              <a:buNone/>
            </a:pPr>
            <a:r>
              <a:rPr lang="tr-TR" dirty="0"/>
              <a:t>Üçgen ‘’   ‘’ sembolü ile gösterilir.</a:t>
            </a:r>
          </a:p>
          <a:p>
            <a:pPr marL="0" indent="0">
              <a:buNone/>
            </a:pPr>
            <a:r>
              <a:rPr lang="tr-TR" dirty="0"/>
              <a:t>Kenarları birer doğru parçasıdır.’’       ‘’ veya ‘’  [   ] ‘’ sembolleri </a:t>
            </a:r>
            <a:r>
              <a:rPr lang="tr-TR" dirty="0" err="1"/>
              <a:t>kullanılılarak</a:t>
            </a:r>
            <a:r>
              <a:rPr lang="tr-TR" dirty="0"/>
              <a:t> gösterilir.</a:t>
            </a:r>
          </a:p>
          <a:p>
            <a:pPr marL="0" indent="0">
              <a:buNone/>
            </a:pPr>
            <a:r>
              <a:rPr lang="tr-TR" dirty="0"/>
              <a:t>Kenar </a:t>
            </a:r>
            <a:r>
              <a:rPr lang="tr-TR" dirty="0" err="1"/>
              <a:t>uzunlıkları</a:t>
            </a:r>
            <a:r>
              <a:rPr lang="tr-TR" dirty="0"/>
              <a:t> ‘’ |  | ‘’ sembolü ile gösterilir.</a:t>
            </a:r>
          </a:p>
          <a:p>
            <a:pPr marL="0" indent="0">
              <a:buNone/>
            </a:pPr>
            <a:r>
              <a:rPr lang="tr-TR" dirty="0"/>
              <a:t> </a:t>
            </a:r>
          </a:p>
        </p:txBody>
      </p:sp>
      <p:sp>
        <p:nvSpPr>
          <p:cNvPr id="4" name="İkizkenar Üçgen 3"/>
          <p:cNvSpPr/>
          <p:nvPr/>
        </p:nvSpPr>
        <p:spPr>
          <a:xfrm>
            <a:off x="1547664" y="4005064"/>
            <a:ext cx="216024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Düz Bağlayıcı 5"/>
          <p:cNvCxnSpPr/>
          <p:nvPr/>
        </p:nvCxnSpPr>
        <p:spPr>
          <a:xfrm>
            <a:off x="4716016" y="4653136"/>
            <a:ext cx="288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3480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6011" y="1628800"/>
            <a:ext cx="8229600" cy="4525963"/>
          </a:xfrm>
        </p:spPr>
        <p:txBody>
          <a:bodyPr/>
          <a:lstStyle/>
          <a:p>
            <a:r>
              <a:rPr lang="tr-TR" dirty="0"/>
              <a:t>      A                       K              P       M                       N</a:t>
            </a:r>
          </a:p>
        </p:txBody>
      </p:sp>
      <p:sp>
        <p:nvSpPr>
          <p:cNvPr id="4" name="İkizkenar Üçgen 3"/>
          <p:cNvSpPr/>
          <p:nvPr/>
        </p:nvSpPr>
        <p:spPr>
          <a:xfrm>
            <a:off x="737396" y="1975746"/>
            <a:ext cx="1224136" cy="1224136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3497052" y="1975746"/>
            <a:ext cx="1224136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5508104" y="2060848"/>
            <a:ext cx="2160240" cy="1080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457200" y="3127874"/>
            <a:ext cx="154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B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457200" y="3154273"/>
            <a:ext cx="749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                       C                    Y                   T         S                                  R 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57200" y="4005064"/>
            <a:ext cx="8075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Adı :   ABC       </a:t>
            </a:r>
            <a:r>
              <a:rPr lang="tr-TR" dirty="0" err="1"/>
              <a:t>ABC</a:t>
            </a:r>
            <a:r>
              <a:rPr lang="tr-TR" dirty="0"/>
              <a:t> üçgeni          Adı : KPTY Karesi           Adı :MNRS Dikdörtgeni</a:t>
            </a:r>
          </a:p>
          <a:p>
            <a:r>
              <a:rPr lang="tr-TR" dirty="0"/>
              <a:t>Kenarları:[AB],[AC],[BC]               Kenarları:[KP],[PT]          Kenarları: [MN],[NR]</a:t>
            </a:r>
          </a:p>
          <a:p>
            <a:r>
              <a:rPr lang="tr-TR" dirty="0"/>
              <a:t>                                                               [TY],[YK]                         [RS],[SM]</a:t>
            </a:r>
          </a:p>
        </p:txBody>
      </p:sp>
      <p:sp>
        <p:nvSpPr>
          <p:cNvPr id="11" name="İkizkenar Üçgen 10"/>
          <p:cNvSpPr/>
          <p:nvPr/>
        </p:nvSpPr>
        <p:spPr>
          <a:xfrm>
            <a:off x="1241452" y="3843460"/>
            <a:ext cx="216024" cy="216024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Ok Bağlayıcısı 12"/>
          <p:cNvCxnSpPr/>
          <p:nvPr/>
        </p:nvCxnSpPr>
        <p:spPr>
          <a:xfrm>
            <a:off x="1619672" y="4189730"/>
            <a:ext cx="3418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24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/>
          </a:bodyPr>
          <a:lstStyle/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  <a:p>
            <a:endParaRPr lang="tr-TR" sz="1200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/>
          <a:srcRect l="20478" t="31929" r="21653" b="24698"/>
          <a:stretch/>
        </p:blipFill>
        <p:spPr>
          <a:xfrm>
            <a:off x="457200" y="2168860"/>
            <a:ext cx="7529409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417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3855977"/>
              </p:ext>
            </p:extLst>
          </p:nvPr>
        </p:nvGraphicFramePr>
        <p:xfrm>
          <a:off x="467544" y="32172"/>
          <a:ext cx="8229600" cy="729512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0003">
                <a:tc>
                  <a:txBody>
                    <a:bodyPr/>
                    <a:lstStyle/>
                    <a:p>
                      <a:r>
                        <a:rPr lang="tr-TR" dirty="0"/>
                        <a:t>Geometrik</a:t>
                      </a:r>
                      <a:r>
                        <a:rPr lang="tr-TR" baseline="0" dirty="0"/>
                        <a:t> Şekil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Köşe</a:t>
                      </a:r>
                      <a:r>
                        <a:rPr lang="tr-TR" baseline="0" dirty="0"/>
                        <a:t> Adları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Kenar</a:t>
                      </a:r>
                      <a:r>
                        <a:rPr lang="tr-TR" baseline="0" dirty="0"/>
                        <a:t> Adları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Şeklin Adlandırılışı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105">
                <a:tc>
                  <a:txBody>
                    <a:bodyPr/>
                    <a:lstStyle/>
                    <a:p>
                      <a:r>
                        <a:rPr lang="tr-TR" dirty="0"/>
                        <a:t>                  F</a:t>
                      </a:r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r>
                        <a:rPr lang="tr-TR" dirty="0"/>
                        <a:t>       N          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r>
                        <a:rPr lang="tr-TR" dirty="0"/>
                        <a:t>F , N</a:t>
                      </a:r>
                      <a:r>
                        <a:rPr lang="tr-TR" baseline="0" dirty="0"/>
                        <a:t> , 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[FN]</a:t>
                      </a:r>
                      <a:r>
                        <a:rPr lang="tr-TR" baseline="0" dirty="0"/>
                        <a:t> , </a:t>
                      </a:r>
                      <a:r>
                        <a:rPr lang="tr-TR" dirty="0"/>
                        <a:t>[FL] , [NL]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FNL , FLN ,</a:t>
                      </a:r>
                    </a:p>
                    <a:p>
                      <a:endParaRPr lang="tr-TR" dirty="0"/>
                    </a:p>
                    <a:p>
                      <a:r>
                        <a:rPr lang="tr-TR" dirty="0"/>
                        <a:t>LNF , LFN,</a:t>
                      </a:r>
                    </a:p>
                    <a:p>
                      <a:endParaRPr lang="tr-TR" dirty="0"/>
                    </a:p>
                    <a:p>
                      <a:r>
                        <a:rPr lang="tr-TR" dirty="0"/>
                        <a:t>NFL , NLF,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9723">
                <a:tc>
                  <a:txBody>
                    <a:bodyPr/>
                    <a:lstStyle/>
                    <a:p>
                      <a:r>
                        <a:rPr lang="tr-TR" dirty="0"/>
                        <a:t>       E      P </a:t>
                      </a:r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r>
                        <a:rPr lang="tr-TR" dirty="0"/>
                        <a:t>       K      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………..dikdörtgeni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/>
                        <a:t>………..dikdörtgeni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………..dikdörtgeni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………..dikdörtgeni</a:t>
                      </a:r>
                    </a:p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99723">
                <a:tc>
                  <a:txBody>
                    <a:bodyPr/>
                    <a:lstStyle/>
                    <a:p>
                      <a:r>
                        <a:rPr lang="tr-TR" dirty="0"/>
                        <a:t>       T           M</a:t>
                      </a:r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r>
                        <a:rPr lang="tr-TR" dirty="0"/>
                        <a:t>      V           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………karesi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………karesi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………karesi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………karesi</a:t>
                      </a:r>
                    </a:p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7665">
                <a:tc>
                  <a:txBody>
                    <a:bodyPr/>
                    <a:lstStyle/>
                    <a:p>
                      <a:r>
                        <a:rPr lang="tr-TR" dirty="0"/>
                        <a:t>  </a:t>
                      </a:r>
                      <a:r>
                        <a:rPr lang="tr-TR" baseline="0" dirty="0"/>
                        <a:t>              S</a:t>
                      </a:r>
                    </a:p>
                    <a:p>
                      <a:endParaRPr lang="tr-TR" baseline="0" dirty="0"/>
                    </a:p>
                    <a:p>
                      <a:r>
                        <a:rPr lang="tr-TR" baseline="0" dirty="0"/>
                        <a:t>   A</a:t>
                      </a:r>
                    </a:p>
                    <a:p>
                      <a:endParaRPr lang="tr-TR" baseline="0" dirty="0"/>
                    </a:p>
                    <a:p>
                      <a:r>
                        <a:rPr lang="tr-TR" baseline="0" dirty="0"/>
                        <a:t>               Z                  </a:t>
                      </a:r>
                    </a:p>
                    <a:p>
                      <a:endParaRPr lang="tr-TR" baseline="0" dirty="0"/>
                    </a:p>
                    <a:p>
                      <a:endParaRPr lang="tr-TR" baseline="0" dirty="0"/>
                    </a:p>
                    <a:p>
                      <a:r>
                        <a:rPr lang="tr-TR" baseline="0" dirty="0"/>
                        <a:t>                      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Dik Üçgen 8"/>
          <p:cNvSpPr/>
          <p:nvPr/>
        </p:nvSpPr>
        <p:spPr>
          <a:xfrm rot="16200000">
            <a:off x="1101180" y="1067230"/>
            <a:ext cx="720080" cy="576064"/>
          </a:xfrm>
          <a:prstGeom prst="rt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1173188" y="2284119"/>
            <a:ext cx="288032" cy="8640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1144192" y="3864671"/>
            <a:ext cx="648072" cy="6480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İkizkenar Üçgen 12"/>
          <p:cNvSpPr/>
          <p:nvPr/>
        </p:nvSpPr>
        <p:spPr>
          <a:xfrm rot="1942303">
            <a:off x="1120528" y="5341143"/>
            <a:ext cx="648072" cy="792088"/>
          </a:xfrm>
          <a:prstGeom prst="triangle">
            <a:avLst>
              <a:gd name="adj" fmla="val 41887"/>
            </a:avLst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İkizkenar Üçgen 13"/>
          <p:cNvSpPr/>
          <p:nvPr/>
        </p:nvSpPr>
        <p:spPr>
          <a:xfrm>
            <a:off x="6805065" y="541433"/>
            <a:ext cx="144016" cy="144016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2911" y="593143"/>
            <a:ext cx="164606" cy="158510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209" y="1127217"/>
            <a:ext cx="164606" cy="158510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2911" y="1100572"/>
            <a:ext cx="164606" cy="158510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209" y="1648240"/>
            <a:ext cx="164606" cy="158510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2911" y="1664292"/>
            <a:ext cx="164606" cy="15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442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526728" y="1052736"/>
            <a:ext cx="8229600" cy="5400600"/>
          </a:xfrm>
        </p:spPr>
        <p:txBody>
          <a:bodyPr>
            <a:normAutofit/>
          </a:bodyPr>
          <a:lstStyle/>
          <a:p>
            <a:pPr lvl="0"/>
            <a:r>
              <a:rPr lang="tr-TR" sz="2200" dirty="0">
                <a:solidFill>
                  <a:prstClr val="black"/>
                </a:solidFill>
                <a:latin typeface="Comic Sans MS" panose="030F0702030302020204" pitchFamily="66" charset="0"/>
              </a:rPr>
              <a:t>Karenin 4 kenarı vardır. Bütün kenar uzunlukları birbirine eşittir.</a:t>
            </a:r>
          </a:p>
          <a:p>
            <a:pPr lvl="0"/>
            <a:r>
              <a:rPr lang="tr-TR" sz="2200" dirty="0">
                <a:solidFill>
                  <a:prstClr val="black"/>
                </a:solidFill>
                <a:latin typeface="Comic Sans MS" panose="030F0702030302020204" pitchFamily="66" charset="0"/>
              </a:rPr>
              <a:t> Dikdörtgenin 4 kenarı vardır. Karşılıklı kenarları birbirine eşittir.</a:t>
            </a:r>
          </a:p>
          <a:p>
            <a:pPr lvl="0"/>
            <a:endParaRPr lang="tr-TR" sz="2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lvl="0" indent="0">
              <a:buNone/>
            </a:pPr>
            <a:endParaRPr lang="tr-TR" sz="2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lvl="0" indent="0">
              <a:buNone/>
            </a:pPr>
            <a:endParaRPr lang="tr-TR" sz="22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539552" y="476672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KARE VE DİKDÖRTGENİN KENAR ÖZELLİKLERİ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187624" y="3068960"/>
            <a:ext cx="1368152" cy="136815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463987" y="3130907"/>
            <a:ext cx="2664296" cy="122413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" name="Düz Bağlayıcı 7"/>
          <p:cNvCxnSpPr/>
          <p:nvPr/>
        </p:nvCxnSpPr>
        <p:spPr>
          <a:xfrm>
            <a:off x="5652120" y="2924944"/>
            <a:ext cx="0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5796136" y="2924944"/>
            <a:ext cx="0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1" name="Resi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154" y="4133436"/>
            <a:ext cx="121931" cy="463336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170" y="4133436"/>
            <a:ext cx="121931" cy="463336"/>
          </a:xfrm>
          <a:prstGeom prst="rect">
            <a:avLst/>
          </a:prstGeom>
        </p:spPr>
      </p:pic>
      <p:cxnSp>
        <p:nvCxnSpPr>
          <p:cNvPr id="18" name="Düz Bağlayıcı 17"/>
          <p:cNvCxnSpPr/>
          <p:nvPr/>
        </p:nvCxnSpPr>
        <p:spPr>
          <a:xfrm>
            <a:off x="4209480" y="3681028"/>
            <a:ext cx="432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9" name="Resim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257" y="3548055"/>
            <a:ext cx="536494" cy="121931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6513" y="3559097"/>
            <a:ext cx="536494" cy="121931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2541" y="3681028"/>
            <a:ext cx="536494" cy="121931"/>
          </a:xfrm>
          <a:prstGeom prst="rect">
            <a:avLst/>
          </a:prstGeom>
        </p:spPr>
      </p:pic>
      <p:cxnSp>
        <p:nvCxnSpPr>
          <p:cNvPr id="30" name="Düz Bağlayıcı 29"/>
          <p:cNvCxnSpPr/>
          <p:nvPr/>
        </p:nvCxnSpPr>
        <p:spPr>
          <a:xfrm>
            <a:off x="1763688" y="2924944"/>
            <a:ext cx="0" cy="360040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Resim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4" y="2924944"/>
            <a:ext cx="36579" cy="384081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9733" y="4266788"/>
            <a:ext cx="36579" cy="384081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9495" y="4266787"/>
            <a:ext cx="36579" cy="384081"/>
          </a:xfrm>
          <a:prstGeom prst="rect">
            <a:avLst/>
          </a:prstGeom>
        </p:spPr>
      </p:pic>
      <p:cxnSp>
        <p:nvCxnSpPr>
          <p:cNvPr id="35" name="Düz Bağlayıcı 34"/>
          <p:cNvCxnSpPr/>
          <p:nvPr/>
        </p:nvCxnSpPr>
        <p:spPr>
          <a:xfrm>
            <a:off x="1045498" y="3644711"/>
            <a:ext cx="288032" cy="11042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Resim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987" y="3758695"/>
            <a:ext cx="317019" cy="48772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6119" y="3609020"/>
            <a:ext cx="317019" cy="48772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6773" y="3728650"/>
            <a:ext cx="317019" cy="4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77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1268760"/>
            <a:ext cx="8229600" cy="4680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" dirty="0">
                <a:solidFill>
                  <a:srgbClr val="0070C0"/>
                </a:solidFill>
              </a:rPr>
              <a:t>Eşkenar Üçgen</a:t>
            </a:r>
          </a:p>
          <a:p>
            <a:pPr marL="0" indent="0">
              <a:buNone/>
            </a:pPr>
            <a:endParaRPr lang="tr-TR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sz="2000" dirty="0">
                <a:solidFill>
                  <a:srgbClr val="0070C0"/>
                </a:solidFill>
              </a:rPr>
              <a:t>Üç kenarının uzunluğu birbirine eşit olan üçgenlere </a:t>
            </a:r>
            <a:r>
              <a:rPr lang="tr-TR" sz="2000" dirty="0">
                <a:solidFill>
                  <a:srgbClr val="FF0000"/>
                </a:solidFill>
              </a:rPr>
              <a:t>eşkenar üçgen </a:t>
            </a:r>
            <a:r>
              <a:rPr lang="tr-TR" sz="2000" dirty="0">
                <a:solidFill>
                  <a:srgbClr val="0070C0"/>
                </a:solidFill>
              </a:rPr>
              <a:t>denir.</a:t>
            </a:r>
          </a:p>
          <a:p>
            <a:pPr marL="0" indent="0">
              <a:buNone/>
            </a:pPr>
            <a:endParaRPr lang="tr-TR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sz="2000" dirty="0">
                <a:solidFill>
                  <a:srgbClr val="0070C0"/>
                </a:solidFill>
              </a:rPr>
              <a:t>                                            A</a:t>
            </a:r>
          </a:p>
          <a:p>
            <a:pPr marL="0" indent="0">
              <a:buNone/>
            </a:pPr>
            <a:endParaRPr lang="tr-TR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sz="2000" dirty="0">
                <a:solidFill>
                  <a:srgbClr val="0070C0"/>
                </a:solidFill>
              </a:rPr>
              <a:t>                                </a:t>
            </a:r>
            <a:r>
              <a:rPr lang="tr-TR" sz="2000" dirty="0"/>
              <a:t>4cm               4 cm</a:t>
            </a:r>
            <a:endParaRPr lang="tr-TR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sz="2000" dirty="0">
                <a:solidFill>
                  <a:srgbClr val="0070C0"/>
                </a:solidFill>
              </a:rPr>
              <a:t>                              B                           C</a:t>
            </a:r>
          </a:p>
          <a:p>
            <a:pPr marL="0" indent="0">
              <a:buNone/>
            </a:pPr>
            <a:r>
              <a:rPr lang="tr-TR" sz="2000" dirty="0">
                <a:solidFill>
                  <a:srgbClr val="0070C0"/>
                </a:solidFill>
              </a:rPr>
              <a:t>                                          </a:t>
            </a:r>
            <a:r>
              <a:rPr lang="tr-TR" sz="2000" dirty="0"/>
              <a:t>4 cm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611560" y="260648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ÜÇGENLERİ KENAR UZUNLUKLARINA GÖRE SINIFLANDIRMA</a:t>
            </a:r>
          </a:p>
        </p:txBody>
      </p:sp>
      <p:sp>
        <p:nvSpPr>
          <p:cNvPr id="4" name="İkizkenar Üçgen 3"/>
          <p:cNvSpPr/>
          <p:nvPr/>
        </p:nvSpPr>
        <p:spPr>
          <a:xfrm>
            <a:off x="2887068" y="3501008"/>
            <a:ext cx="1728192" cy="13681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7368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23528" y="548680"/>
            <a:ext cx="7601272" cy="5925272"/>
          </a:xfrm>
        </p:spPr>
        <p:txBody>
          <a:bodyPr/>
          <a:lstStyle/>
          <a:p>
            <a:pPr marL="0" indent="0">
              <a:buNone/>
            </a:pPr>
            <a:r>
              <a:rPr lang="tr-TR" b="1" dirty="0">
                <a:solidFill>
                  <a:srgbClr val="0070C0"/>
                </a:solidFill>
              </a:rPr>
              <a:t>İkizkenar Üçgen</a:t>
            </a:r>
          </a:p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dirty="0"/>
              <a:t>Sadece iki kenarının uzunluğu birbirine eşit olan üçgene </a:t>
            </a:r>
            <a:r>
              <a:rPr lang="tr-TR" dirty="0">
                <a:solidFill>
                  <a:srgbClr val="FF0000"/>
                </a:solidFill>
              </a:rPr>
              <a:t>ikizkenar üçgen </a:t>
            </a:r>
            <a:r>
              <a:rPr lang="tr-TR" dirty="0"/>
              <a:t>denir.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                            D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                   7 cm       7 cm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                     E  3 cm  F      </a:t>
            </a:r>
          </a:p>
        </p:txBody>
      </p:sp>
      <p:sp>
        <p:nvSpPr>
          <p:cNvPr id="5" name="İkizkenar Üçgen 4"/>
          <p:cNvSpPr/>
          <p:nvPr/>
        </p:nvSpPr>
        <p:spPr>
          <a:xfrm>
            <a:off x="2771800" y="3068960"/>
            <a:ext cx="936104" cy="19442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3759" y="4293096"/>
            <a:ext cx="3373111" cy="253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864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95536" y="764704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Çeşitkenar Üçgen</a:t>
            </a:r>
          </a:p>
          <a:p>
            <a:pPr marL="0" indent="0">
              <a:buNone/>
            </a:pPr>
            <a:endParaRPr lang="tr-TR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b="1" dirty="0"/>
              <a:t>Üç kenarının uzunluğu birbirinden farklı olan üçgene </a:t>
            </a:r>
            <a:r>
              <a:rPr lang="tr-TR" b="1" dirty="0">
                <a:solidFill>
                  <a:srgbClr val="FF0000"/>
                </a:solidFill>
              </a:rPr>
              <a:t>çeşitkenar üçgen </a:t>
            </a:r>
            <a:r>
              <a:rPr lang="tr-TR" b="1" dirty="0"/>
              <a:t>denir.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/>
              <a:t>                                 K    </a:t>
            </a:r>
            <a:r>
              <a:rPr lang="tr-TR" sz="2000" dirty="0"/>
              <a:t>3cm</a:t>
            </a:r>
          </a:p>
          <a:p>
            <a:pPr marL="0" indent="0">
              <a:buNone/>
            </a:pPr>
            <a:r>
              <a:rPr lang="tr-TR" b="1" dirty="0"/>
              <a:t>                                                 M</a:t>
            </a:r>
          </a:p>
          <a:p>
            <a:pPr marL="0" indent="0">
              <a:buNone/>
            </a:pPr>
            <a:r>
              <a:rPr lang="tr-TR" sz="2000" dirty="0"/>
              <a:t>                                4 cm                 7 cm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/>
              <a:t>                               U</a:t>
            </a:r>
          </a:p>
        </p:txBody>
      </p:sp>
      <p:sp>
        <p:nvSpPr>
          <p:cNvPr id="5" name="Dik Üçgen 4"/>
          <p:cNvSpPr/>
          <p:nvPr/>
        </p:nvSpPr>
        <p:spPr>
          <a:xfrm rot="6090911">
            <a:off x="3362829" y="3554290"/>
            <a:ext cx="1330318" cy="1117167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2742877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sır">
  <a:themeElements>
    <a:clrScheme name="Hasır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y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asır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332</TotalTime>
  <Words>360</Words>
  <Application>Microsoft Office PowerPoint</Application>
  <PresentationFormat>Ekran Gösterisi (4:3)</PresentationFormat>
  <Paragraphs>108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10</vt:i4>
      </vt:variant>
    </vt:vector>
  </HeadingPairs>
  <TitlesOfParts>
    <vt:vector size="19" baseType="lpstr">
      <vt:lpstr>Arial</vt:lpstr>
      <vt:lpstr>Calibri</vt:lpstr>
      <vt:lpstr>Century Schoolbook</vt:lpstr>
      <vt:lpstr>Comic Sans MS</vt:lpstr>
      <vt:lpstr>Tw Cen MT</vt:lpstr>
      <vt:lpstr>Wingdings</vt:lpstr>
      <vt:lpstr>Wingdings 2</vt:lpstr>
      <vt:lpstr>Hasır</vt:lpstr>
      <vt:lpstr>Cumba</vt:lpstr>
      <vt:lpstr>GEOMETRİ</vt:lpstr>
      <vt:lpstr>ÜÇGEN,KARE VE DÖRTGEN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Üçgenleri kenar uzunluklarına göre sınıflandırma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Sony</dc:creator>
  <cp:lastModifiedBy>SERKAN DEMİR</cp:lastModifiedBy>
  <cp:revision>36</cp:revision>
  <dcterms:created xsi:type="dcterms:W3CDTF">2017-02-03T21:26:33Z</dcterms:created>
  <dcterms:modified xsi:type="dcterms:W3CDTF">2022-03-11T11:15:45Z</dcterms:modified>
</cp:coreProperties>
</file>