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162" autoAdjust="0"/>
  </p:normalViewPr>
  <p:slideViewPr>
    <p:cSldViewPr>
      <p:cViewPr varScale="1">
        <p:scale>
          <a:sx n="67" d="100"/>
          <a:sy n="67" d="100"/>
        </p:scale>
        <p:origin x="1476"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C5B1FB7-100C-4E3F-80F1-C4F63D1E060C}" type="datetimeFigureOut">
              <a:rPr lang="tr-TR" smtClean="0"/>
              <a:t>15.11.2021</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725574-FFB8-414D-9F81-7DF5BE79EE84}" type="slidenum">
              <a:rPr lang="tr-TR" smtClean="0"/>
              <a:t>‹#›</a:t>
            </a:fld>
            <a:endParaRPr lang="tr-TR"/>
          </a:p>
        </p:txBody>
      </p:sp>
    </p:spTree>
    <p:extLst>
      <p:ext uri="{BB962C8B-B14F-4D97-AF65-F5344CB8AC3E}">
        <p14:creationId xmlns:p14="http://schemas.microsoft.com/office/powerpoint/2010/main" val="3276596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0725574-FFB8-414D-9F81-7DF5BE79EE84}" type="slidenum">
              <a:rPr lang="tr-TR" smtClean="0"/>
              <a:t>4</a:t>
            </a:fld>
            <a:endParaRPr lang="tr-TR"/>
          </a:p>
        </p:txBody>
      </p:sp>
    </p:spTree>
    <p:extLst>
      <p:ext uri="{BB962C8B-B14F-4D97-AF65-F5344CB8AC3E}">
        <p14:creationId xmlns:p14="http://schemas.microsoft.com/office/powerpoint/2010/main" val="2023066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0725574-FFB8-414D-9F81-7DF5BE79EE84}" type="slidenum">
              <a:rPr lang="tr-TR" smtClean="0"/>
              <a:t>6</a:t>
            </a:fld>
            <a:endParaRPr lang="tr-TR"/>
          </a:p>
        </p:txBody>
      </p:sp>
    </p:spTree>
    <p:extLst>
      <p:ext uri="{BB962C8B-B14F-4D97-AF65-F5344CB8AC3E}">
        <p14:creationId xmlns:p14="http://schemas.microsoft.com/office/powerpoint/2010/main" val="2024135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0725574-FFB8-414D-9F81-7DF5BE79EE84}" type="slidenum">
              <a:rPr lang="tr-TR" smtClean="0"/>
              <a:t>9</a:t>
            </a:fld>
            <a:endParaRPr lang="tr-TR"/>
          </a:p>
        </p:txBody>
      </p:sp>
    </p:spTree>
    <p:extLst>
      <p:ext uri="{BB962C8B-B14F-4D97-AF65-F5344CB8AC3E}">
        <p14:creationId xmlns:p14="http://schemas.microsoft.com/office/powerpoint/2010/main" val="2995943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30725574-FFB8-414D-9F81-7DF5BE79EE84}" type="slidenum">
              <a:rPr lang="tr-TR" smtClean="0"/>
              <a:t>10</a:t>
            </a:fld>
            <a:endParaRPr lang="tr-TR"/>
          </a:p>
        </p:txBody>
      </p:sp>
    </p:spTree>
    <p:extLst>
      <p:ext uri="{BB962C8B-B14F-4D97-AF65-F5344CB8AC3E}">
        <p14:creationId xmlns:p14="http://schemas.microsoft.com/office/powerpoint/2010/main" val="4376066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a:t>Asıl başlık stili için tıklatın</a:t>
            </a: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Veri Yer Tutucusu 3"/>
          <p:cNvSpPr>
            <a:spLocks noGrp="1"/>
          </p:cNvSpPr>
          <p:nvPr>
            <p:ph type="dt" sz="half" idx="10"/>
          </p:nvPr>
        </p:nvSpPr>
        <p:spPr/>
        <p:txBody>
          <a:bodyPr/>
          <a:lstStyle/>
          <a:p>
            <a:fld id="{445DCC78-897B-4FBC-ABDA-D82A59831B4B}" type="datetimeFigureOut">
              <a:rPr lang="tr-TR" smtClean="0"/>
              <a:t>15.11.2021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DB03CCD-8A38-426F-8E3B-0651DC607CCC}" type="slidenum">
              <a:rPr lang="tr-TR" smtClean="0"/>
              <a:t>‹#›</a:t>
            </a:fld>
            <a:endParaRPr lang="tr-TR"/>
          </a:p>
        </p:txBody>
      </p:sp>
    </p:spTree>
    <p:extLst>
      <p:ext uri="{BB962C8B-B14F-4D97-AF65-F5344CB8AC3E}">
        <p14:creationId xmlns:p14="http://schemas.microsoft.com/office/powerpoint/2010/main" val="26007250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Dikey Metin Yer Tutucusu 2"/>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445DCC78-897B-4FBC-ABDA-D82A59831B4B}" type="datetimeFigureOut">
              <a:rPr lang="tr-TR" smtClean="0"/>
              <a:t>15.11.2021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DB03CCD-8A38-426F-8E3B-0651DC607CCC}" type="slidenum">
              <a:rPr lang="tr-TR" smtClean="0"/>
              <a:t>‹#›</a:t>
            </a:fld>
            <a:endParaRPr lang="tr-TR"/>
          </a:p>
        </p:txBody>
      </p:sp>
    </p:spTree>
    <p:extLst>
      <p:ext uri="{BB962C8B-B14F-4D97-AF65-F5344CB8AC3E}">
        <p14:creationId xmlns:p14="http://schemas.microsoft.com/office/powerpoint/2010/main" val="314842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445DCC78-897B-4FBC-ABDA-D82A59831B4B}" type="datetimeFigureOut">
              <a:rPr lang="tr-TR" smtClean="0"/>
              <a:t>15.11.2021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DB03CCD-8A38-426F-8E3B-0651DC607CCC}" type="slidenum">
              <a:rPr lang="tr-TR" smtClean="0"/>
              <a:t>‹#›</a:t>
            </a:fld>
            <a:endParaRPr lang="tr-TR"/>
          </a:p>
        </p:txBody>
      </p:sp>
    </p:spTree>
    <p:extLst>
      <p:ext uri="{BB962C8B-B14F-4D97-AF65-F5344CB8AC3E}">
        <p14:creationId xmlns:p14="http://schemas.microsoft.com/office/powerpoint/2010/main" val="20055995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İçerik Yer Tutucusu 2"/>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10"/>
          </p:nvPr>
        </p:nvSpPr>
        <p:spPr/>
        <p:txBody>
          <a:bodyPr/>
          <a:lstStyle/>
          <a:p>
            <a:fld id="{445DCC78-897B-4FBC-ABDA-D82A59831B4B}" type="datetimeFigureOut">
              <a:rPr lang="tr-TR" smtClean="0"/>
              <a:t>15.11.2021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DB03CCD-8A38-426F-8E3B-0651DC607CCC}" type="slidenum">
              <a:rPr lang="tr-TR" smtClean="0"/>
              <a:t>‹#›</a:t>
            </a:fld>
            <a:endParaRPr lang="tr-TR"/>
          </a:p>
        </p:txBody>
      </p:sp>
    </p:spTree>
    <p:extLst>
      <p:ext uri="{BB962C8B-B14F-4D97-AF65-F5344CB8AC3E}">
        <p14:creationId xmlns:p14="http://schemas.microsoft.com/office/powerpoint/2010/main" val="6597460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Veri Yer Tutucusu 3"/>
          <p:cNvSpPr>
            <a:spLocks noGrp="1"/>
          </p:cNvSpPr>
          <p:nvPr>
            <p:ph type="dt" sz="half" idx="10"/>
          </p:nvPr>
        </p:nvSpPr>
        <p:spPr/>
        <p:txBody>
          <a:bodyPr/>
          <a:lstStyle/>
          <a:p>
            <a:fld id="{445DCC78-897B-4FBC-ABDA-D82A59831B4B}" type="datetimeFigureOut">
              <a:rPr lang="tr-TR" smtClean="0"/>
              <a:t>15.11.2021</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DB03CCD-8A38-426F-8E3B-0651DC607CCC}" type="slidenum">
              <a:rPr lang="tr-TR" smtClean="0"/>
              <a:t>‹#›</a:t>
            </a:fld>
            <a:endParaRPr lang="tr-TR"/>
          </a:p>
        </p:txBody>
      </p:sp>
    </p:spTree>
    <p:extLst>
      <p:ext uri="{BB962C8B-B14F-4D97-AF65-F5344CB8AC3E}">
        <p14:creationId xmlns:p14="http://schemas.microsoft.com/office/powerpoint/2010/main" val="4156827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p:cNvSpPr>
            <a:spLocks noGrp="1"/>
          </p:cNvSpPr>
          <p:nvPr>
            <p:ph type="dt" sz="half" idx="10"/>
          </p:nvPr>
        </p:nvSpPr>
        <p:spPr/>
        <p:txBody>
          <a:bodyPr/>
          <a:lstStyle/>
          <a:p>
            <a:fld id="{445DCC78-897B-4FBC-ABDA-D82A59831B4B}" type="datetimeFigureOut">
              <a:rPr lang="tr-TR" smtClean="0"/>
              <a:t>15.11.2021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DB03CCD-8A38-426F-8E3B-0651DC607CCC}" type="slidenum">
              <a:rPr lang="tr-TR" smtClean="0"/>
              <a:t>‹#›</a:t>
            </a:fld>
            <a:endParaRPr lang="tr-TR"/>
          </a:p>
        </p:txBody>
      </p:sp>
    </p:spTree>
    <p:extLst>
      <p:ext uri="{BB962C8B-B14F-4D97-AF65-F5344CB8AC3E}">
        <p14:creationId xmlns:p14="http://schemas.microsoft.com/office/powerpoint/2010/main" val="12171043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a:t>Asıl başlık stili için tıklatın</a:t>
            </a: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p:cNvSpPr>
            <a:spLocks noGrp="1"/>
          </p:cNvSpPr>
          <p:nvPr>
            <p:ph type="dt" sz="half" idx="10"/>
          </p:nvPr>
        </p:nvSpPr>
        <p:spPr/>
        <p:txBody>
          <a:bodyPr/>
          <a:lstStyle/>
          <a:p>
            <a:fld id="{445DCC78-897B-4FBC-ABDA-D82A59831B4B}" type="datetimeFigureOut">
              <a:rPr lang="tr-TR" smtClean="0"/>
              <a:t>15.11.2021</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1DB03CCD-8A38-426F-8E3B-0651DC607CCC}" type="slidenum">
              <a:rPr lang="tr-TR" smtClean="0"/>
              <a:t>‹#›</a:t>
            </a:fld>
            <a:endParaRPr lang="tr-TR"/>
          </a:p>
        </p:txBody>
      </p:sp>
    </p:spTree>
    <p:extLst>
      <p:ext uri="{BB962C8B-B14F-4D97-AF65-F5344CB8AC3E}">
        <p14:creationId xmlns:p14="http://schemas.microsoft.com/office/powerpoint/2010/main" val="19426453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a:t>Asıl başlık stili için tıklatın</a:t>
            </a:r>
          </a:p>
        </p:txBody>
      </p:sp>
      <p:sp>
        <p:nvSpPr>
          <p:cNvPr id="3" name="Veri Yer Tutucusu 2"/>
          <p:cNvSpPr>
            <a:spLocks noGrp="1"/>
          </p:cNvSpPr>
          <p:nvPr>
            <p:ph type="dt" sz="half" idx="10"/>
          </p:nvPr>
        </p:nvSpPr>
        <p:spPr/>
        <p:txBody>
          <a:bodyPr/>
          <a:lstStyle/>
          <a:p>
            <a:fld id="{445DCC78-897B-4FBC-ABDA-D82A59831B4B}" type="datetimeFigureOut">
              <a:rPr lang="tr-TR" smtClean="0"/>
              <a:t>15.11.2021</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1DB03CCD-8A38-426F-8E3B-0651DC607CCC}" type="slidenum">
              <a:rPr lang="tr-TR" smtClean="0"/>
              <a:t>‹#›</a:t>
            </a:fld>
            <a:endParaRPr lang="tr-TR"/>
          </a:p>
        </p:txBody>
      </p:sp>
    </p:spTree>
    <p:extLst>
      <p:ext uri="{BB962C8B-B14F-4D97-AF65-F5344CB8AC3E}">
        <p14:creationId xmlns:p14="http://schemas.microsoft.com/office/powerpoint/2010/main" val="334330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445DCC78-897B-4FBC-ABDA-D82A59831B4B}" type="datetimeFigureOut">
              <a:rPr lang="tr-TR" smtClean="0"/>
              <a:t>15.11.2021</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1DB03CCD-8A38-426F-8E3B-0651DC607CCC}" type="slidenum">
              <a:rPr lang="tr-TR" smtClean="0"/>
              <a:t>‹#›</a:t>
            </a:fld>
            <a:endParaRPr lang="tr-TR"/>
          </a:p>
        </p:txBody>
      </p:sp>
    </p:spTree>
    <p:extLst>
      <p:ext uri="{BB962C8B-B14F-4D97-AF65-F5344CB8AC3E}">
        <p14:creationId xmlns:p14="http://schemas.microsoft.com/office/powerpoint/2010/main" val="122154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445DCC78-897B-4FBC-ABDA-D82A59831B4B}" type="datetimeFigureOut">
              <a:rPr lang="tr-TR" smtClean="0"/>
              <a:t>15.11.2021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DB03CCD-8A38-426F-8E3B-0651DC607CCC}" type="slidenum">
              <a:rPr lang="tr-TR" smtClean="0"/>
              <a:t>‹#›</a:t>
            </a:fld>
            <a:endParaRPr lang="tr-TR"/>
          </a:p>
        </p:txBody>
      </p:sp>
    </p:spTree>
    <p:extLst>
      <p:ext uri="{BB962C8B-B14F-4D97-AF65-F5344CB8AC3E}">
        <p14:creationId xmlns:p14="http://schemas.microsoft.com/office/powerpoint/2010/main" val="10280331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Veri Yer Tutucusu 4"/>
          <p:cNvSpPr>
            <a:spLocks noGrp="1"/>
          </p:cNvSpPr>
          <p:nvPr>
            <p:ph type="dt" sz="half" idx="10"/>
          </p:nvPr>
        </p:nvSpPr>
        <p:spPr/>
        <p:txBody>
          <a:bodyPr/>
          <a:lstStyle/>
          <a:p>
            <a:fld id="{445DCC78-897B-4FBC-ABDA-D82A59831B4B}" type="datetimeFigureOut">
              <a:rPr lang="tr-TR" smtClean="0"/>
              <a:t>15.11.2021</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DB03CCD-8A38-426F-8E3B-0651DC607CCC}" type="slidenum">
              <a:rPr lang="tr-TR" smtClean="0"/>
              <a:t>‹#›</a:t>
            </a:fld>
            <a:endParaRPr lang="tr-TR"/>
          </a:p>
        </p:txBody>
      </p:sp>
    </p:spTree>
    <p:extLst>
      <p:ext uri="{BB962C8B-B14F-4D97-AF65-F5344CB8AC3E}">
        <p14:creationId xmlns:p14="http://schemas.microsoft.com/office/powerpoint/2010/main" val="1168040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45DCC78-897B-4FBC-ABDA-D82A59831B4B}" type="datetimeFigureOut">
              <a:rPr lang="tr-TR" smtClean="0"/>
              <a:t>15.11.2021</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B03CCD-8A38-426F-8E3B-0651DC607CCC}" type="slidenum">
              <a:rPr lang="tr-TR" smtClean="0"/>
              <a:t>‹#›</a:t>
            </a:fld>
            <a:endParaRPr lang="tr-TR"/>
          </a:p>
        </p:txBody>
      </p:sp>
    </p:spTree>
    <p:extLst>
      <p:ext uri="{BB962C8B-B14F-4D97-AF65-F5344CB8AC3E}">
        <p14:creationId xmlns:p14="http://schemas.microsoft.com/office/powerpoint/2010/main" val="58632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egitimhane.com/" TargetMode="External"/><Relationship Id="rId1" Type="http://schemas.openxmlformats.org/officeDocument/2006/relationships/slideLayout" Target="../slideLayouts/slideLayout1.xml"/><Relationship Id="rId4" Type="http://schemas.openxmlformats.org/officeDocument/2006/relationships/hyperlink" Target="https://www.sorubak.com/"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egitimhane.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3" name="Alt Başlık 2"/>
          <p:cNvSpPr>
            <a:spLocks noGrp="1"/>
          </p:cNvSpPr>
          <p:nvPr>
            <p:ph type="subTitle" idx="1"/>
          </p:nvPr>
        </p:nvSpPr>
        <p:spPr/>
        <p:txBody>
          <a:bodyPr/>
          <a:lstStyle/>
          <a:p>
            <a:endParaRPr lang="tr-TR" dirty="0"/>
          </a:p>
        </p:txBody>
      </p:sp>
      <p:pic>
        <p:nvPicPr>
          <p:cNvPr id="1026"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0610" y="2597504"/>
            <a:ext cx="6962775" cy="39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Dikdörtgen 5"/>
          <p:cNvSpPr/>
          <p:nvPr/>
        </p:nvSpPr>
        <p:spPr>
          <a:xfrm>
            <a:off x="2411760" y="571064"/>
            <a:ext cx="4117628" cy="923330"/>
          </a:xfrm>
          <a:prstGeom prst="rect">
            <a:avLst/>
          </a:prstGeom>
        </p:spPr>
        <p:txBody>
          <a:bodyPr wrap="square">
            <a:spAutoFit/>
          </a:bodyPr>
          <a:lstStyle/>
          <a:p>
            <a:pPr lvl="0" algn="ctr"/>
            <a:r>
              <a:rPr lang="tr-TR" sz="5400" b="1" dirty="0">
                <a:ln w="31550" cmpd="sng">
                  <a:gradFill>
                    <a:gsLst>
                      <a:gs pos="70000">
                        <a:srgbClr val="F79646">
                          <a:shade val="50000"/>
                          <a:satMod val="190000"/>
                        </a:srgbClr>
                      </a:gs>
                      <a:gs pos="0">
                        <a:srgbClr val="F79646">
                          <a:tint val="77000"/>
                          <a:satMod val="180000"/>
                        </a:srgbClr>
                      </a:gs>
                    </a:gsLst>
                    <a:lin ang="5400000"/>
                  </a:gradFill>
                  <a:prstDash val="solid"/>
                </a:ln>
                <a:solidFill>
                  <a:srgbClr val="F79646">
                    <a:tint val="15000"/>
                    <a:satMod val="200000"/>
                  </a:srgbClr>
                </a:solidFill>
                <a:effectLst>
                  <a:outerShdw blurRad="50800" dist="40000" dir="5400000" algn="tl" rotWithShape="0">
                    <a:srgbClr val="000000">
                      <a:shade val="5000"/>
                      <a:satMod val="120000"/>
                      <a:alpha val="33000"/>
                    </a:srgbClr>
                  </a:outerShdw>
                </a:effectLst>
              </a:rPr>
              <a:t>ŞERİFE BACI</a:t>
            </a:r>
          </a:p>
        </p:txBody>
      </p:sp>
      <p:sp>
        <p:nvSpPr>
          <p:cNvPr id="2" name="Dikdörtgen 1"/>
          <p:cNvSpPr/>
          <p:nvPr/>
        </p:nvSpPr>
        <p:spPr>
          <a:xfrm>
            <a:off x="3707904" y="6502754"/>
            <a:ext cx="2800190" cy="369332"/>
          </a:xfrm>
          <a:prstGeom prst="rect">
            <a:avLst/>
          </a:prstGeom>
        </p:spPr>
        <p:txBody>
          <a:bodyPr wrap="none">
            <a:spAutoFit/>
          </a:bodyPr>
          <a:lstStyle/>
          <a:p>
            <a:r>
              <a:rPr lang="tr-TR" dirty="0">
                <a:hlinkClick r:id="rId4"/>
              </a:rPr>
              <a:t>https://www.sorubak.com/</a:t>
            </a:r>
            <a:r>
              <a:rPr lang="tr-TR" dirty="0"/>
              <a:t> </a:t>
            </a:r>
          </a:p>
        </p:txBody>
      </p:sp>
    </p:spTree>
    <p:extLst>
      <p:ext uri="{BB962C8B-B14F-4D97-AF65-F5344CB8AC3E}">
        <p14:creationId xmlns:p14="http://schemas.microsoft.com/office/powerpoint/2010/main" val="185477805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467544" y="836712"/>
            <a:ext cx="8229600" cy="4525963"/>
          </a:xfrm>
        </p:spPr>
        <p:txBody>
          <a:bodyPr>
            <a:normAutofit fontScale="92500" lnSpcReduction="10000"/>
          </a:bodyPr>
          <a:lstStyle/>
          <a:p>
            <a:r>
              <a:rPr lang="tr-TR" b="0" i="0" dirty="0">
                <a:solidFill>
                  <a:srgbClr val="000000"/>
                </a:solidFill>
                <a:effectLst/>
                <a:latin typeface="Arial"/>
              </a:rPr>
              <a:t>Şerife Bacı anıtı haricinde, birçok kurum onun ismiyle anılıyor. Türkiye İş Bankası Kastamonu Şerife Bacı Şubesi, Şehit Şerife Bacı İlköğretim Okulu, Şerife Bacı Öğretmen Evi, Ankara Şerife Bacı Kız Öğrenci Yurdu, Kastamonu Şerife Bacı Devlet Hastanesi, Ağrı Şerife Bacı Kız Teknik ve Meslek Lisesi bunlardan sadece birkaçıdır. Şerife Bacı'nın yaşamı, düşünürler tarafından kaleme alınmadığından kaynaklar sınırlıdır.</a:t>
            </a:r>
            <a:endParaRPr lang="tr-TR" dirty="0"/>
          </a:p>
        </p:txBody>
      </p:sp>
    </p:spTree>
    <p:extLst>
      <p:ext uri="{BB962C8B-B14F-4D97-AF65-F5344CB8AC3E}">
        <p14:creationId xmlns:p14="http://schemas.microsoft.com/office/powerpoint/2010/main" val="3555969596"/>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pPr fontAlgn="base"/>
            <a:r>
              <a:rPr lang="tr-TR" b="1" u="none" strike="noStrike" dirty="0">
                <a:solidFill>
                  <a:srgbClr val="111111"/>
                </a:solidFill>
                <a:effectLst/>
                <a:latin typeface="Arial"/>
              </a:rPr>
              <a:t>Kurtuluş Savaşı kahramanlarından birisi olarak kabul edilen </a:t>
            </a:r>
            <a:r>
              <a:rPr lang="tr-TR" b="1" u="none" strike="noStrike" dirty="0">
                <a:solidFill>
                  <a:srgbClr val="000000"/>
                </a:solidFill>
                <a:effectLst/>
                <a:latin typeface="Arial"/>
                <a:hlinkClick r:id="rId2"/>
              </a:rPr>
              <a:t>Şerife Bacı</a:t>
            </a:r>
            <a:r>
              <a:rPr lang="tr-TR" b="1" u="none" strike="noStrike" dirty="0">
                <a:solidFill>
                  <a:srgbClr val="111111"/>
                </a:solidFill>
                <a:effectLst/>
                <a:latin typeface="Arial"/>
              </a:rPr>
              <a:t>'nın ismi dönem </a:t>
            </a:r>
            <a:r>
              <a:rPr lang="tr-TR" b="1" u="none" strike="noStrike" dirty="0" err="1">
                <a:solidFill>
                  <a:srgbClr val="111111"/>
                </a:solidFill>
                <a:effectLst/>
                <a:latin typeface="Arial"/>
              </a:rPr>
              <a:t>dönem</a:t>
            </a:r>
            <a:r>
              <a:rPr lang="tr-TR" b="1" u="none" strike="noStrike" dirty="0">
                <a:solidFill>
                  <a:srgbClr val="111111"/>
                </a:solidFill>
                <a:effectLst/>
                <a:latin typeface="Arial"/>
              </a:rPr>
              <a:t> gündeme gelebiliyor. İnebolu'da kadın kahramanların tümünü simgeleyen Şerife Bacı, yaptıklarıyla Kurtuluş Savaşı mücadelesinin önemli simgelerinden birisi olmuştur.</a:t>
            </a:r>
          </a:p>
          <a:p>
            <a:endParaRPr lang="tr-TR" dirty="0"/>
          </a:p>
        </p:txBody>
      </p:sp>
    </p:spTree>
    <p:extLst>
      <p:ext uri="{BB962C8B-B14F-4D97-AF65-F5344CB8AC3E}">
        <p14:creationId xmlns:p14="http://schemas.microsoft.com/office/powerpoint/2010/main" val="3856124635"/>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b="0" i="0" u="none" strike="noStrike" dirty="0">
                <a:solidFill>
                  <a:srgbClr val="FB000F"/>
                </a:solidFill>
                <a:effectLst/>
                <a:latin typeface="Arial"/>
                <a:hlinkClick r:id="rId2"/>
              </a:rPr>
              <a:t>Şerife Bacı</a:t>
            </a:r>
            <a:r>
              <a:rPr lang="tr-TR" b="0" i="0" dirty="0">
                <a:solidFill>
                  <a:srgbClr val="000000"/>
                </a:solidFill>
                <a:effectLst/>
                <a:latin typeface="Arial"/>
              </a:rPr>
              <a:t> 1900-1921 yılları arasında yaşamıştır. Milli Mücadele için cephane taşıdığı esnada, donarak hayatını kaybetmiş, Kurtuluş Savaşı kahraman kadınlarından birisidir. İnebolu'da anısını yaşatabilmek için Şerife Bacı Anıtı inşa edilmiştir</a:t>
            </a:r>
            <a:endParaRPr lang="tr-TR" dirty="0"/>
          </a:p>
        </p:txBody>
      </p:sp>
    </p:spTree>
    <p:extLst>
      <p:ext uri="{BB962C8B-B14F-4D97-AF65-F5344CB8AC3E}">
        <p14:creationId xmlns:p14="http://schemas.microsoft.com/office/powerpoint/2010/main" val="2315406528"/>
      </p:ext>
    </p:extLst>
  </p:cSld>
  <p:clrMapOvr>
    <a:masterClrMapping/>
  </p:clrMapOvr>
  <p:transition spd="slow">
    <p:cove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i="0" u="none" strike="noStrike" dirty="0">
                <a:solidFill>
                  <a:srgbClr val="000000"/>
                </a:solidFill>
                <a:effectLst/>
                <a:latin typeface="Arial"/>
              </a:rPr>
              <a:t>Şerife Bacı Kimdir?</a:t>
            </a:r>
            <a:endParaRPr lang="tr-TR" dirty="0"/>
          </a:p>
        </p:txBody>
      </p:sp>
      <p:sp>
        <p:nvSpPr>
          <p:cNvPr id="3" name="İçerik Yer Tutucusu 2"/>
          <p:cNvSpPr>
            <a:spLocks noGrp="1"/>
          </p:cNvSpPr>
          <p:nvPr>
            <p:ph idx="1"/>
          </p:nvPr>
        </p:nvSpPr>
        <p:spPr/>
        <p:txBody>
          <a:bodyPr>
            <a:normAutofit lnSpcReduction="10000"/>
          </a:bodyPr>
          <a:lstStyle/>
          <a:p>
            <a:r>
              <a:rPr lang="tr-TR" dirty="0"/>
              <a:t>1900 yılında Seydiler'de dünyaya gelen Şerife Bacı, Kastamonu'da bulunan cephanelerin Ankara'ya götürülebilmesi adına, mücadele vermiş, 1921 yılında donarak hayatını kaybetmiştir. Kurtuluş Savaşı'nda özellikle yaşlı kadın ve erkeklerin cephane götürmek için çalışmaları, Şerife Bacı'yı işe koymuştur. Kendisi bu konuda Milli Mücadele'ye destek olabilmek adına yüklediği cephaneyi Ankara'ya götürmeye çalışmıştır.</a:t>
            </a:r>
          </a:p>
        </p:txBody>
      </p:sp>
    </p:spTree>
    <p:extLst>
      <p:ext uri="{BB962C8B-B14F-4D97-AF65-F5344CB8AC3E}">
        <p14:creationId xmlns:p14="http://schemas.microsoft.com/office/powerpoint/2010/main" val="1361902068"/>
      </p:ext>
    </p:extLst>
  </p:cSld>
  <p:clrMapOvr>
    <a:masterClrMapping/>
  </p:clrMapOvr>
  <p:transition spd="slow">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i="0" u="none" strike="noStrike" dirty="0">
                <a:solidFill>
                  <a:srgbClr val="000000"/>
                </a:solidFill>
                <a:effectLst/>
                <a:latin typeface="Arial"/>
              </a:rPr>
              <a:t>Şerife Bacı Hayatı</a:t>
            </a:r>
            <a:endParaRPr lang="tr-TR" dirty="0"/>
          </a:p>
        </p:txBody>
      </p:sp>
      <p:sp>
        <p:nvSpPr>
          <p:cNvPr id="3" name="İçerik Yer Tutucusu 2"/>
          <p:cNvSpPr>
            <a:spLocks noGrp="1"/>
          </p:cNvSpPr>
          <p:nvPr>
            <p:ph idx="1"/>
          </p:nvPr>
        </p:nvSpPr>
        <p:spPr/>
        <p:txBody>
          <a:bodyPr/>
          <a:lstStyle/>
          <a:p>
            <a:r>
              <a:rPr lang="tr-TR" b="0" i="0" dirty="0">
                <a:solidFill>
                  <a:srgbClr val="000000"/>
                </a:solidFill>
                <a:effectLst/>
                <a:latin typeface="Arial"/>
              </a:rPr>
              <a:t>Savaş esnasında Ankara'da cephanenin eksik olduğunu öğrenen Şerife Bacı, bunun için gönüllü olarak çalışmak istemiştir. Yaşının henüz genç olması, etrafındaki yaşlı kadın ve erkeklerin azimle mücadelesi kendisi çok etkilemiştir.</a:t>
            </a:r>
            <a:endParaRPr lang="tr-TR" dirty="0"/>
          </a:p>
        </p:txBody>
      </p:sp>
    </p:spTree>
    <p:extLst>
      <p:ext uri="{BB962C8B-B14F-4D97-AF65-F5344CB8AC3E}">
        <p14:creationId xmlns:p14="http://schemas.microsoft.com/office/powerpoint/2010/main" val="57670269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b="0" i="0" dirty="0">
                <a:solidFill>
                  <a:srgbClr val="000000"/>
                </a:solidFill>
                <a:effectLst/>
                <a:latin typeface="Arial"/>
              </a:rPr>
              <a:t>1900 yılında doğduğu Kastamonu şehrinde ve diğer illerimize ismi birçok kuruma verilmiştir. Şuan İnebolu sahilinin bir parkında içeri kısımda, 2001 yılında Aytaç Yalman tarafından yaptırılmış Şerife Bacı anıtı bulunur. Anıtın yapılma amacı, Şerife Bacı'nın Kurtuluş Savaşı esnasında verdiği kahramanca mücadelenin gelecek nesillere aktarılmasını sağlamaktır.</a:t>
            </a:r>
            <a:endParaRPr lang="tr-TR" dirty="0"/>
          </a:p>
        </p:txBody>
      </p:sp>
    </p:spTree>
    <p:extLst>
      <p:ext uri="{BB962C8B-B14F-4D97-AF65-F5344CB8AC3E}">
        <p14:creationId xmlns:p14="http://schemas.microsoft.com/office/powerpoint/2010/main" val="222727574"/>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b="0" i="0" dirty="0">
                <a:solidFill>
                  <a:srgbClr val="000000"/>
                </a:solidFill>
                <a:effectLst/>
                <a:latin typeface="Arial"/>
              </a:rPr>
              <a:t>Türk kadınının kahramanlığının simgelerinden olan Şerife Bacı'nın hikayesi oldukça ilginçtir. Yaşıtlarının aksine mücadeleye adadığı bedeninin donması, savaş yıllarındaki sıkıntıların göstergelerinden birisidir.</a:t>
            </a:r>
            <a:endParaRPr lang="tr-TR" dirty="0"/>
          </a:p>
        </p:txBody>
      </p:sp>
    </p:spTree>
    <p:extLst>
      <p:ext uri="{BB962C8B-B14F-4D97-AF65-F5344CB8AC3E}">
        <p14:creationId xmlns:p14="http://schemas.microsoft.com/office/powerpoint/2010/main" val="41256569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b="1" i="0" u="none" strike="noStrike" dirty="0">
                <a:solidFill>
                  <a:srgbClr val="000000"/>
                </a:solidFill>
                <a:effectLst/>
                <a:latin typeface="Arial"/>
              </a:rPr>
              <a:t>Şerife Bacı Hikayesi</a:t>
            </a:r>
            <a:endParaRPr lang="tr-TR" dirty="0"/>
          </a:p>
        </p:txBody>
      </p:sp>
      <p:sp>
        <p:nvSpPr>
          <p:cNvPr id="3" name="İçerik Yer Tutucusu 2"/>
          <p:cNvSpPr>
            <a:spLocks noGrp="1"/>
          </p:cNvSpPr>
          <p:nvPr>
            <p:ph idx="1"/>
          </p:nvPr>
        </p:nvSpPr>
        <p:spPr>
          <a:xfrm>
            <a:off x="539552" y="1268760"/>
            <a:ext cx="8229600" cy="4525963"/>
          </a:xfrm>
        </p:spPr>
        <p:txBody>
          <a:bodyPr>
            <a:normAutofit fontScale="92500" lnSpcReduction="20000"/>
          </a:bodyPr>
          <a:lstStyle/>
          <a:p>
            <a:r>
              <a:rPr lang="tr-TR" dirty="0"/>
              <a:t>Şerife Bacı, taşıdığı cephanelerle birlikte yorgunluktan bitap düştüğünden dinlenmeye koyulmuştur.</a:t>
            </a:r>
            <a:br>
              <a:rPr lang="tr-TR" dirty="0"/>
            </a:br>
            <a:br>
              <a:rPr lang="tr-TR" dirty="0"/>
            </a:br>
            <a:r>
              <a:rPr lang="tr-TR" dirty="0"/>
              <a:t>Hava buz gibi olduğundan, düşündüğü tek şey kucağındaki yavrusuna bir şey olmaması ve cephaneleri sapasağlam Ankara'ya taşımaktı. Ancak soğuk direncini gittikçe kırıyordu. Ayağa kalkıp yola devam etmek istese de buna takati kalmadığından yere yığıldı. Yere yığıldığında artık geç olduğunu anlayan Şerife Bacı, kazağını çıkararak cephanelerin üzerini örtmüş.</a:t>
            </a:r>
          </a:p>
        </p:txBody>
      </p:sp>
    </p:spTree>
    <p:extLst>
      <p:ext uri="{BB962C8B-B14F-4D97-AF65-F5344CB8AC3E}">
        <p14:creationId xmlns:p14="http://schemas.microsoft.com/office/powerpoint/2010/main" val="16900993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b="0" i="0" dirty="0">
                <a:solidFill>
                  <a:srgbClr val="000000"/>
                </a:solidFill>
                <a:effectLst/>
                <a:latin typeface="Arial"/>
              </a:rPr>
              <a:t>Daha sonra yavrusunun donmaması için sıkı sıkıya sarılmış ve vefat etmiştir. Cephanelere bir şey olmaması adına kazağını çıkararak onları örtmesi, yaşamının son diliminde yavrusunu yaşatmak için mücadelesi, Kurtuluş Savaşı kadınının önemini gösteriyor.</a:t>
            </a:r>
            <a:endParaRPr lang="tr-TR" dirty="0"/>
          </a:p>
        </p:txBody>
      </p:sp>
    </p:spTree>
    <p:extLst>
      <p:ext uri="{BB962C8B-B14F-4D97-AF65-F5344CB8AC3E}">
        <p14:creationId xmlns:p14="http://schemas.microsoft.com/office/powerpoint/2010/main" val="18238213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90</TotalTime>
  <Words>419</Words>
  <Application>Microsoft Office PowerPoint</Application>
  <PresentationFormat>Ekran Gösterisi (4:3)</PresentationFormat>
  <Paragraphs>18</Paragraphs>
  <Slides>10</Slides>
  <Notes>4</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10</vt:i4>
      </vt:variant>
    </vt:vector>
  </HeadingPairs>
  <TitlesOfParts>
    <vt:vector size="13" baseType="lpstr">
      <vt:lpstr>Arial</vt:lpstr>
      <vt:lpstr>Calibri</vt:lpstr>
      <vt:lpstr>Ofis Teması</vt:lpstr>
      <vt:lpstr>PowerPoint Sunusu</vt:lpstr>
      <vt:lpstr>PowerPoint Sunusu</vt:lpstr>
      <vt:lpstr>PowerPoint Sunusu</vt:lpstr>
      <vt:lpstr>Şerife Bacı Kimdir?</vt:lpstr>
      <vt:lpstr>Şerife Bacı Hayatı</vt:lpstr>
      <vt:lpstr>PowerPoint Sunusu</vt:lpstr>
      <vt:lpstr>PowerPoint Sunusu</vt:lpstr>
      <vt:lpstr>Şerife Bacı Hikayesi</vt:lpstr>
      <vt:lpstr>PowerPoint Sunusu</vt:lpstr>
      <vt:lpstr>PowerPoint Sunusu</vt:lpstr>
    </vt:vector>
  </TitlesOfParts>
  <Company>Progressive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creator>Windows Kullanıcısı</dc:creator>
  <cp:keywords>https:/www.sorubak.com</cp:keywords>
  <dc:description>https://www.sorubak.com/</dc:description>
  <cp:lastModifiedBy>SERKAN DEMİR</cp:lastModifiedBy>
  <cp:revision>7</cp:revision>
  <dcterms:created xsi:type="dcterms:W3CDTF">2021-11-04T09:07:30Z</dcterms:created>
  <dcterms:modified xsi:type="dcterms:W3CDTF">2021-11-15T12:54:28Z</dcterms:modified>
</cp:coreProperties>
</file>