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>
      <p:cViewPr varScale="1">
        <p:scale>
          <a:sx n="68" d="100"/>
          <a:sy n="68" d="100"/>
        </p:scale>
        <p:origin x="145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8B8973-DE5F-4CB7-B2CD-0CD9CCC75807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B1C77-A683-4BBE-908F-6380BB669FE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CCF9E4F-6194-431C-BF7A-32EF3209D6B8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F9E4F-6194-431C-BF7A-32EF3209D6B8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CCF9E4F-6194-431C-BF7A-32EF3209D6B8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CCF9E4F-6194-431C-BF7A-32EF3209D6B8}" type="datetimeFigureOut">
              <a:rPr lang="tr-TR" smtClean="0"/>
              <a:pPr/>
              <a:t>23.09.2021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2BD4D26-87BD-4ECE-A160-7C8B8D2F53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1224135"/>
          </a:xfrm>
        </p:spPr>
        <p:txBody>
          <a:bodyPr>
            <a:noAutofit/>
          </a:bodyPr>
          <a:lstStyle/>
          <a:p>
            <a:r>
              <a:rPr lang="tr-TR" sz="5400" dirty="0">
                <a:latin typeface="Algerian" pitchFamily="82" charset="0"/>
              </a:rPr>
              <a:t>EŞ ANLAMLI</a:t>
            </a:r>
            <a:br>
              <a:rPr lang="tr-TR" sz="5400" dirty="0">
                <a:latin typeface="Algerian" pitchFamily="82" charset="0"/>
              </a:rPr>
            </a:br>
            <a:r>
              <a:rPr lang="tr-TR" sz="5400" dirty="0">
                <a:latin typeface="Algerian" pitchFamily="82" charset="0"/>
              </a:rPr>
              <a:t>SÖZCÜKLER</a:t>
            </a:r>
          </a:p>
        </p:txBody>
      </p:sp>
      <p:pic>
        <p:nvPicPr>
          <p:cNvPr id="4" name="Picture 3" descr="TAWOG_-_Watterson_Ailes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132856"/>
            <a:ext cx="5976663" cy="41174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win3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3295996"/>
            <a:ext cx="2520280" cy="2608490"/>
          </a:xfrm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2123728" y="0"/>
            <a:ext cx="6840760" cy="3789040"/>
          </a:xfrm>
          <a:prstGeom prst="cloudCallout">
            <a:avLst>
              <a:gd name="adj1" fmla="val -39533"/>
              <a:gd name="adj2" fmla="val 7342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5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HATIRA=ANI</a:t>
            </a:r>
          </a:p>
        </p:txBody>
      </p:sp>
      <p:pic>
        <p:nvPicPr>
          <p:cNvPr id="6" name="Picture 5" descr="yazan-e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548680"/>
            <a:ext cx="2616291" cy="165618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ndir (1)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3117296"/>
            <a:ext cx="2160240" cy="2854880"/>
          </a:xfrm>
          <a:prstGeom prst="rect">
            <a:avLst/>
          </a:prstGeom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2123728" y="0"/>
            <a:ext cx="6840760" cy="3789040"/>
          </a:xfrm>
          <a:prstGeom prst="cloudCallout">
            <a:avLst>
              <a:gd name="adj1" fmla="val -39533"/>
              <a:gd name="adj2" fmla="val 7342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tr-TR" sz="22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tr-TR" sz="22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tr-TR" sz="22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tr-TR" sz="22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tr-TR" sz="22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2200" dirty="0">
                <a:solidFill>
                  <a:schemeClr val="tx1"/>
                </a:solidFill>
                <a:latin typeface="Arial Rounded MT Bold" pitchFamily="34" charset="0"/>
              </a:rPr>
              <a:t>YOKSUL=FAKİR</a:t>
            </a:r>
          </a:p>
        </p:txBody>
      </p:sp>
      <p:pic>
        <p:nvPicPr>
          <p:cNvPr id="6" name="Picture 5" descr="Screenshot_2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404664"/>
            <a:ext cx="2304257" cy="195974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win3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3226508"/>
            <a:ext cx="2448272" cy="2533962"/>
          </a:xfrm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2123728" y="0"/>
            <a:ext cx="6840760" cy="3789040"/>
          </a:xfrm>
          <a:prstGeom prst="cloudCallout">
            <a:avLst>
              <a:gd name="adj1" fmla="val -39533"/>
              <a:gd name="adj2" fmla="val 7342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200" dirty="0">
                <a:solidFill>
                  <a:schemeClr val="tx1"/>
                </a:solidFill>
                <a:latin typeface="Arial Rounded MT Bold" pitchFamily="34" charset="0"/>
              </a:rPr>
              <a:t>FAYDA=YARAR</a:t>
            </a:r>
            <a:endParaRPr kumimoji="0" lang="tr-TR" sz="5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</p:txBody>
      </p:sp>
      <p:pic>
        <p:nvPicPr>
          <p:cNvPr id="6" name="Picture 5" descr="655450_deta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332656"/>
            <a:ext cx="2160240" cy="194421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 descr="indir (1)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3153576"/>
            <a:ext cx="1944216" cy="2746591"/>
          </a:xfrm>
          <a:prstGeom prst="rect">
            <a:avLst/>
          </a:prstGeom>
        </p:spPr>
      </p:pic>
      <p:sp>
        <p:nvSpPr>
          <p:cNvPr id="7" name="Content Placeholder 3"/>
          <p:cNvSpPr txBox="1">
            <a:spLocks/>
          </p:cNvSpPr>
          <p:nvPr/>
        </p:nvSpPr>
        <p:spPr>
          <a:xfrm>
            <a:off x="2123728" y="0"/>
            <a:ext cx="6840760" cy="3789040"/>
          </a:xfrm>
          <a:prstGeom prst="cloudCallout">
            <a:avLst>
              <a:gd name="adj1" fmla="val -39533"/>
              <a:gd name="adj2" fmla="val 7342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200" dirty="0">
                <a:solidFill>
                  <a:schemeClr val="tx1"/>
                </a:solidFill>
                <a:latin typeface="Arial Rounded MT Bold" pitchFamily="34" charset="0"/>
              </a:rPr>
              <a:t>MEKTEP=OKUL</a:t>
            </a:r>
            <a:endParaRPr kumimoji="0" lang="tr-TR" sz="5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</p:txBody>
      </p:sp>
      <p:pic>
        <p:nvPicPr>
          <p:cNvPr id="8" name="Picture 7" descr="maxresdefault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476672"/>
            <a:ext cx="3384376" cy="188609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win3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3368004"/>
            <a:ext cx="2520280" cy="2608490"/>
          </a:xfrm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2123728" y="0"/>
            <a:ext cx="6840760" cy="3789040"/>
          </a:xfrm>
          <a:prstGeom prst="cloudCallout">
            <a:avLst>
              <a:gd name="adj1" fmla="val -39533"/>
              <a:gd name="adj2" fmla="val 7342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5200" dirty="0">
                <a:solidFill>
                  <a:schemeClr val="tx1"/>
                </a:solidFill>
                <a:latin typeface="Arial Rounded MT Bold" pitchFamily="34" charset="0"/>
              </a:rPr>
              <a:t>VAKİT=ZAMAN</a:t>
            </a:r>
            <a:endParaRPr kumimoji="0" lang="tr-TR" sz="5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</p:txBody>
      </p:sp>
      <p:pic>
        <p:nvPicPr>
          <p:cNvPr id="6" name="Picture 5" descr="depositphotos_65351459-stock-illustration-cartoon-clock-waving-han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476672"/>
            <a:ext cx="2376263" cy="19010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umball_and_darwin_by_noe_yyy-d621t68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492896"/>
            <a:ext cx="6096000" cy="3657600"/>
          </a:xfrm>
        </p:spPr>
      </p:pic>
      <p:sp>
        <p:nvSpPr>
          <p:cNvPr id="5" name="Cloud Callout 4"/>
          <p:cNvSpPr/>
          <p:nvPr/>
        </p:nvSpPr>
        <p:spPr>
          <a:xfrm>
            <a:off x="4067944" y="0"/>
            <a:ext cx="4536504" cy="2708920"/>
          </a:xfrm>
          <a:prstGeom prst="cloudCallout">
            <a:avLst>
              <a:gd name="adj1" fmla="val -23623"/>
              <a:gd name="adj2" fmla="val 66135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rial Rounded MT Bold" pitchFamily="34" charset="0"/>
              </a:rPr>
              <a:t>Merhaba çocuklar.Bizimle beraber eş anlamlı sözcükleri öğrenmeye hazır mısınız?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indir (1)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2166039"/>
            <a:ext cx="2592288" cy="3662121"/>
          </a:xfrm>
        </p:spPr>
      </p:pic>
      <p:sp>
        <p:nvSpPr>
          <p:cNvPr id="11" name="Cloud Callout 10"/>
          <p:cNvSpPr/>
          <p:nvPr/>
        </p:nvSpPr>
        <p:spPr>
          <a:xfrm>
            <a:off x="3563888" y="332656"/>
            <a:ext cx="5112568" cy="3024336"/>
          </a:xfrm>
          <a:prstGeom prst="cloudCallout">
            <a:avLst>
              <a:gd name="adj1" fmla="val -47605"/>
              <a:gd name="adj2" fmla="val 60958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rial Rounded MT Bold" pitchFamily="34" charset="0"/>
              </a:rPr>
              <a:t>Biliyor musunuz çocuklar?Eş anlamlı sözcükler aynı anlama gelen birbirlerinin yerine kullanılabilen sözcüklerdir.Yazılışları farklı ama anlamları aynıdır.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win3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2276872"/>
            <a:ext cx="3201675" cy="3313734"/>
          </a:xfrm>
        </p:spPr>
      </p:pic>
      <p:sp>
        <p:nvSpPr>
          <p:cNvPr id="5" name="Cloud Callout 4"/>
          <p:cNvSpPr/>
          <p:nvPr/>
        </p:nvSpPr>
        <p:spPr>
          <a:xfrm>
            <a:off x="3779912" y="0"/>
            <a:ext cx="4896544" cy="2636912"/>
          </a:xfrm>
          <a:prstGeom prst="cloudCallout">
            <a:avLst>
              <a:gd name="adj1" fmla="val -44966"/>
              <a:gd name="adj2" fmla="val 7797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Evet.Mesela ben Gumball’a geçen </a:t>
            </a:r>
            <a:r>
              <a:rPr lang="tr-TR" b="1" u="sng" dirty="0">
                <a:solidFill>
                  <a:schemeClr val="tx1"/>
                </a:solidFill>
              </a:rPr>
              <a:t>sene</a:t>
            </a:r>
            <a:r>
              <a:rPr lang="tr-TR" u="sng" dirty="0">
                <a:solidFill>
                  <a:schemeClr val="tx1"/>
                </a:solidFill>
              </a:rPr>
              <a:t> </a:t>
            </a:r>
            <a:r>
              <a:rPr lang="tr-TR" dirty="0">
                <a:solidFill>
                  <a:schemeClr val="tx1"/>
                </a:solidFill>
              </a:rPr>
              <a:t>doğum gününde çok güzel bir </a:t>
            </a:r>
            <a:r>
              <a:rPr lang="tr-TR" b="1" u="sng" dirty="0">
                <a:solidFill>
                  <a:schemeClr val="tx1"/>
                </a:solidFill>
              </a:rPr>
              <a:t>hediye</a:t>
            </a:r>
            <a:r>
              <a:rPr lang="tr-TR" dirty="0">
                <a:solidFill>
                  <a:schemeClr val="tx1"/>
                </a:solidFill>
              </a:rPr>
              <a:t> aldim .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4067944" y="3645024"/>
            <a:ext cx="4896544" cy="2448272"/>
          </a:xfrm>
          <a:prstGeom prst="cloudCallout">
            <a:avLst>
              <a:gd name="adj1" fmla="val -57320"/>
              <a:gd name="adj2" fmla="val -4495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Bu cümleyi kurarken sene yerine “</a:t>
            </a:r>
            <a:r>
              <a:rPr lang="tr-TR" b="1" u="sng" dirty="0">
                <a:solidFill>
                  <a:schemeClr val="tx1"/>
                </a:solidFill>
              </a:rPr>
              <a:t>YIL</a:t>
            </a:r>
            <a:r>
              <a:rPr lang="tr-TR" dirty="0">
                <a:solidFill>
                  <a:schemeClr val="tx1"/>
                </a:solidFill>
              </a:rPr>
              <a:t>” ,hediye yerine “</a:t>
            </a:r>
            <a:r>
              <a:rPr lang="tr-TR" b="1" u="sng" dirty="0">
                <a:solidFill>
                  <a:schemeClr val="tx1"/>
                </a:solidFill>
              </a:rPr>
              <a:t>ARMAĞAN</a:t>
            </a:r>
            <a:r>
              <a:rPr lang="tr-TR" dirty="0">
                <a:solidFill>
                  <a:schemeClr val="tx1"/>
                </a:solidFill>
              </a:rPr>
              <a:t>” diyebiliriz.Aynı anlama gelmiş olur.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ndir (1)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3789040"/>
            <a:ext cx="1800225" cy="2543175"/>
          </a:xfrm>
        </p:spPr>
      </p:pic>
      <p:sp>
        <p:nvSpPr>
          <p:cNvPr id="5" name="Cloud Callout 4"/>
          <p:cNvSpPr/>
          <p:nvPr/>
        </p:nvSpPr>
        <p:spPr>
          <a:xfrm>
            <a:off x="2915816" y="332656"/>
            <a:ext cx="6228184" cy="4392488"/>
          </a:xfrm>
          <a:prstGeom prst="cloudCallout">
            <a:avLst>
              <a:gd name="adj1" fmla="val -52646"/>
              <a:gd name="adj2" fmla="val 6441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  <a:p>
            <a:pPr algn="ctr"/>
            <a:endParaRPr lang="tr-TR" sz="28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sz="28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r>
              <a:rPr lang="tr-TR" sz="2800" dirty="0">
                <a:solidFill>
                  <a:schemeClr val="tx1"/>
                </a:solidFill>
                <a:latin typeface="Arial Rounded MT Bold" pitchFamily="34" charset="0"/>
              </a:rPr>
              <a:t>HEDİYE= ARMAĞAN </a:t>
            </a: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pic>
        <p:nvPicPr>
          <p:cNvPr id="6" name="Picture 5" descr="indir (2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124744"/>
            <a:ext cx="2016224" cy="151022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win3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3717032"/>
            <a:ext cx="2448272" cy="2547493"/>
          </a:xfrm>
        </p:spPr>
      </p:pic>
      <p:sp>
        <p:nvSpPr>
          <p:cNvPr id="5" name="Cloud Callout 4"/>
          <p:cNvSpPr/>
          <p:nvPr/>
        </p:nvSpPr>
        <p:spPr>
          <a:xfrm>
            <a:off x="2267744" y="0"/>
            <a:ext cx="6876256" cy="4005064"/>
          </a:xfrm>
          <a:prstGeom prst="cloudCallout">
            <a:avLst>
              <a:gd name="adj1" fmla="val -35214"/>
              <a:gd name="adj2" fmla="val 77329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r>
              <a:rPr lang="tr-TR" sz="4000" dirty="0">
                <a:solidFill>
                  <a:schemeClr val="tx1"/>
                </a:solidFill>
                <a:latin typeface="Arial Rounded MT Bold" pitchFamily="34" charset="0"/>
              </a:rPr>
              <a:t>YIL=SENE</a:t>
            </a:r>
          </a:p>
        </p:txBody>
      </p:sp>
      <p:pic>
        <p:nvPicPr>
          <p:cNvPr id="6" name="Picture 5" descr="indir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548680"/>
            <a:ext cx="4551040" cy="151216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ndir (1)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3429000"/>
            <a:ext cx="1800225" cy="2543175"/>
          </a:xfrm>
        </p:spPr>
      </p:pic>
      <p:sp>
        <p:nvSpPr>
          <p:cNvPr id="5" name="Cloud Callout 4"/>
          <p:cNvSpPr/>
          <p:nvPr/>
        </p:nvSpPr>
        <p:spPr>
          <a:xfrm>
            <a:off x="2267744" y="0"/>
            <a:ext cx="6876256" cy="4005064"/>
          </a:xfrm>
          <a:prstGeom prst="cloudCallout">
            <a:avLst>
              <a:gd name="adj1" fmla="val -35214"/>
              <a:gd name="adj2" fmla="val 77329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sz="36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r>
              <a:rPr lang="tr-TR" sz="3600" dirty="0">
                <a:solidFill>
                  <a:schemeClr val="tx1"/>
                </a:solidFill>
                <a:latin typeface="Arial Rounded MT Bold" pitchFamily="34" charset="0"/>
              </a:rPr>
              <a:t>KELİME=SÖZCÜK</a:t>
            </a:r>
          </a:p>
        </p:txBody>
      </p:sp>
      <p:pic>
        <p:nvPicPr>
          <p:cNvPr id="6" name="Picture 5" descr="basit-türemiş-birleşik-kelimel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513796"/>
            <a:ext cx="3672408" cy="18350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win3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3375564"/>
            <a:ext cx="2304256" cy="2384905"/>
          </a:xfrm>
        </p:spPr>
      </p:pic>
      <p:sp>
        <p:nvSpPr>
          <p:cNvPr id="5" name="Cloud Callout 4"/>
          <p:cNvSpPr/>
          <p:nvPr/>
        </p:nvSpPr>
        <p:spPr>
          <a:xfrm>
            <a:off x="2267744" y="0"/>
            <a:ext cx="6876256" cy="4005064"/>
          </a:xfrm>
          <a:prstGeom prst="cloudCallout">
            <a:avLst>
              <a:gd name="adj1" fmla="val -35214"/>
              <a:gd name="adj2" fmla="val 77329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sz="36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r>
              <a:rPr lang="tr-TR" sz="3600" dirty="0">
                <a:solidFill>
                  <a:schemeClr val="tx1"/>
                </a:solidFill>
                <a:latin typeface="Arial Rounded MT Bold" pitchFamily="34" charset="0"/>
              </a:rPr>
              <a:t>KARA=SİYAH</a:t>
            </a:r>
          </a:p>
        </p:txBody>
      </p:sp>
      <p:pic>
        <p:nvPicPr>
          <p:cNvPr id="6" name="Picture 5" descr="23918884-cartoon-black-color-in-a-paint-bucket-with-brus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548680"/>
            <a:ext cx="1704975" cy="1800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123728" y="0"/>
            <a:ext cx="6840760" cy="3789040"/>
          </a:xfrm>
          <a:prstGeom prst="cloudCallout">
            <a:avLst>
              <a:gd name="adj1" fmla="val -39533"/>
              <a:gd name="adj2" fmla="val 7342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/>
            <a:endParaRPr lang="tr-TR" sz="3600" dirty="0">
              <a:solidFill>
                <a:schemeClr val="tx1"/>
              </a:solidFill>
              <a:latin typeface="Arial Rounded MT Bold" pitchFamily="34" charset="0"/>
            </a:endParaRPr>
          </a:p>
          <a:p>
            <a:pPr algn="ctr">
              <a:buNone/>
            </a:pPr>
            <a:r>
              <a:rPr lang="tr-TR" sz="5200" dirty="0">
                <a:solidFill>
                  <a:schemeClr val="tx1"/>
                </a:solidFill>
                <a:latin typeface="Arial Rounded MT Bold" pitchFamily="34" charset="0"/>
              </a:rPr>
              <a:t>BASİT=KOLAY</a:t>
            </a:r>
          </a:p>
        </p:txBody>
      </p:sp>
      <p:pic>
        <p:nvPicPr>
          <p:cNvPr id="5" name="Content Placeholder 3" descr="indir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429000"/>
            <a:ext cx="1800225" cy="2543175"/>
          </a:xfrm>
          <a:prstGeom prst="rect">
            <a:avLst/>
          </a:prstGeom>
        </p:spPr>
      </p:pic>
      <p:pic>
        <p:nvPicPr>
          <p:cNvPr id="6" name="Picture 5" descr="1+1=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764704"/>
            <a:ext cx="3467100" cy="130492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120</TotalTime>
  <Words>103</Words>
  <Application>Microsoft Office PowerPoint</Application>
  <PresentationFormat>Ekran Gösterisi (4:3)</PresentationFormat>
  <Paragraphs>62</Paragraphs>
  <Slides>14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22" baseType="lpstr">
      <vt:lpstr>Algerian</vt:lpstr>
      <vt:lpstr>Arial</vt:lpstr>
      <vt:lpstr>Arial Rounded MT Bold</vt:lpstr>
      <vt:lpstr>Calibri</vt:lpstr>
      <vt:lpstr>Georgia</vt:lpstr>
      <vt:lpstr>Wingdings</vt:lpstr>
      <vt:lpstr>Wingdings 2</vt:lpstr>
      <vt:lpstr>Civic</vt:lpstr>
      <vt:lpstr>EŞ ANLAMLI SÖZCÜKLER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Lenovo</dc:creator>
  <cp:keywords>https:/www.sorubak.com</cp:keywords>
  <dc:description>https://www.sorubak.com/</dc:description>
  <cp:lastModifiedBy>Serkan Demir_</cp:lastModifiedBy>
  <cp:revision>https://www.sorubak.com/</cp:revision>
  <dcterms:created xsi:type="dcterms:W3CDTF">2021-03-23T17:31:15Z</dcterms:created>
  <dcterms:modified xsi:type="dcterms:W3CDTF">2021-09-23T17:14:27Z</dcterms:modified>
</cp:coreProperties>
</file>