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4"/>
  </p:notesMasterIdLst>
  <p:sldIdLst>
    <p:sldId id="256" r:id="rId2"/>
    <p:sldId id="257" r:id="rId3"/>
    <p:sldId id="258" r:id="rId4"/>
    <p:sldId id="260" r:id="rId5"/>
    <p:sldId id="259" r:id="rId6"/>
    <p:sldId id="261"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580" autoAdjust="0"/>
    <p:restoredTop sz="93969" autoAdjust="0"/>
  </p:normalViewPr>
  <p:slideViewPr>
    <p:cSldViewPr>
      <p:cViewPr varScale="1">
        <p:scale>
          <a:sx n="64" d="100"/>
          <a:sy n="64" d="100"/>
        </p:scale>
        <p:origin x="194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6CE3C9-761C-478A-ABE2-84B61A58A48A}" type="datetimeFigureOut">
              <a:rPr lang="tr-TR" smtClean="0"/>
              <a:t>2.02.2022</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E95D9E-D2C2-4D32-9D97-2DF85977C30D}" type="slidenum">
              <a:rPr lang="tr-TR" smtClean="0"/>
              <a:t>‹#›</a:t>
            </a:fld>
            <a:endParaRPr lang="tr-TR"/>
          </a:p>
        </p:txBody>
      </p:sp>
    </p:spTree>
    <p:extLst>
      <p:ext uri="{BB962C8B-B14F-4D97-AF65-F5344CB8AC3E}">
        <p14:creationId xmlns:p14="http://schemas.microsoft.com/office/powerpoint/2010/main" val="3346652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B3E95D9E-D2C2-4D32-9D97-2DF85977C30D}" type="slidenum">
              <a:rPr lang="tr-TR" smtClean="0"/>
              <a:t>4</a:t>
            </a:fld>
            <a:endParaRPr lang="tr-TR"/>
          </a:p>
        </p:txBody>
      </p:sp>
    </p:spTree>
    <p:extLst>
      <p:ext uri="{BB962C8B-B14F-4D97-AF65-F5344CB8AC3E}">
        <p14:creationId xmlns:p14="http://schemas.microsoft.com/office/powerpoint/2010/main" val="36890726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B3E95D9E-D2C2-4D32-9D97-2DF85977C30D}" type="slidenum">
              <a:rPr lang="tr-TR" smtClean="0"/>
              <a:t>8</a:t>
            </a:fld>
            <a:endParaRPr lang="tr-TR"/>
          </a:p>
        </p:txBody>
      </p:sp>
    </p:spTree>
    <p:extLst>
      <p:ext uri="{BB962C8B-B14F-4D97-AF65-F5344CB8AC3E}">
        <p14:creationId xmlns:p14="http://schemas.microsoft.com/office/powerpoint/2010/main" val="3771193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B3E95D9E-D2C2-4D32-9D97-2DF85977C30D}" type="slidenum">
              <a:rPr lang="tr-TR" smtClean="0"/>
              <a:t>11</a:t>
            </a:fld>
            <a:endParaRPr lang="tr-TR"/>
          </a:p>
        </p:txBody>
      </p:sp>
    </p:spTree>
    <p:extLst>
      <p:ext uri="{BB962C8B-B14F-4D97-AF65-F5344CB8AC3E}">
        <p14:creationId xmlns:p14="http://schemas.microsoft.com/office/powerpoint/2010/main" val="1554862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B3E95D9E-D2C2-4D32-9D97-2DF85977C30D}" type="slidenum">
              <a:rPr lang="tr-TR" smtClean="0"/>
              <a:t>14</a:t>
            </a:fld>
            <a:endParaRPr lang="tr-TR"/>
          </a:p>
        </p:txBody>
      </p:sp>
    </p:spTree>
    <p:extLst>
      <p:ext uri="{BB962C8B-B14F-4D97-AF65-F5344CB8AC3E}">
        <p14:creationId xmlns:p14="http://schemas.microsoft.com/office/powerpoint/2010/main" val="3177309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B3E95D9E-D2C2-4D32-9D97-2DF85977C30D}" type="slidenum">
              <a:rPr lang="tr-TR" smtClean="0"/>
              <a:t>19</a:t>
            </a:fld>
            <a:endParaRPr lang="tr-TR"/>
          </a:p>
        </p:txBody>
      </p:sp>
    </p:spTree>
    <p:extLst>
      <p:ext uri="{BB962C8B-B14F-4D97-AF65-F5344CB8AC3E}">
        <p14:creationId xmlns:p14="http://schemas.microsoft.com/office/powerpoint/2010/main" val="33458353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B3E95D9E-D2C2-4D32-9D97-2DF85977C30D}" type="slidenum">
              <a:rPr lang="tr-TR" smtClean="0"/>
              <a:t>22</a:t>
            </a:fld>
            <a:endParaRPr lang="tr-TR"/>
          </a:p>
        </p:txBody>
      </p:sp>
    </p:spTree>
    <p:extLst>
      <p:ext uri="{BB962C8B-B14F-4D97-AF65-F5344CB8AC3E}">
        <p14:creationId xmlns:p14="http://schemas.microsoft.com/office/powerpoint/2010/main" val="19900550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0" name="9 Dik Üçgen"/>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Başlık"/>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tr-TR"/>
              <a:t>Asıl başlık stili için tıklatın</a:t>
            </a:r>
            <a:endParaRPr kumimoji="0" lang="en-US"/>
          </a:p>
        </p:txBody>
      </p:sp>
      <p:sp>
        <p:nvSpPr>
          <p:cNvPr id="17" name="16 Alt Başlık"/>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a:t>Asıl alt başlık stilini düzenlemek için tıklatın</a:t>
            </a:r>
            <a:endParaRPr kumimoji="0" lang="en-US"/>
          </a:p>
        </p:txBody>
      </p:sp>
      <p:grpSp>
        <p:nvGrpSpPr>
          <p:cNvPr id="2" name="1 Grup"/>
          <p:cNvGrpSpPr/>
          <p:nvPr/>
        </p:nvGrpSpPr>
        <p:grpSpPr>
          <a:xfrm>
            <a:off x="-3765" y="4953000"/>
            <a:ext cx="9147765" cy="1912088"/>
            <a:chOff x="-3765" y="4832896"/>
            <a:chExt cx="9147765" cy="2032192"/>
          </a:xfrm>
        </p:grpSpPr>
        <p:sp>
          <p:nvSpPr>
            <p:cNvPr id="7" name="6 Serbest Form"/>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Serbest Form"/>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10 Serbest Form"/>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11 Düz Bağlayıcı"/>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Veri Yer Tutucusu"/>
          <p:cNvSpPr>
            <a:spLocks noGrp="1"/>
          </p:cNvSpPr>
          <p:nvPr>
            <p:ph type="dt" sz="half" idx="10"/>
          </p:nvPr>
        </p:nvSpPr>
        <p:spPr/>
        <p:txBody>
          <a:bodyPr/>
          <a:lstStyle>
            <a:lvl1pPr>
              <a:defRPr>
                <a:solidFill>
                  <a:srgbClr val="FFFFFF"/>
                </a:solidFill>
              </a:defRPr>
            </a:lvl1pPr>
            <a:extLst/>
          </a:lstStyle>
          <a:p>
            <a:fld id="{08902CC0-8E8C-481F-A883-2DF17275FB20}" type="datetimeFigureOut">
              <a:rPr lang="tr-TR" smtClean="0"/>
              <a:t>2.02.2022</a:t>
            </a:fld>
            <a:endParaRPr lang="tr-TR"/>
          </a:p>
        </p:txBody>
      </p:sp>
      <p:sp>
        <p:nvSpPr>
          <p:cNvPr id="19" name="18 Altbilgi Yer Tutucusu"/>
          <p:cNvSpPr>
            <a:spLocks noGrp="1"/>
          </p:cNvSpPr>
          <p:nvPr>
            <p:ph type="ftr" sz="quarter" idx="11"/>
          </p:nvPr>
        </p:nvSpPr>
        <p:spPr/>
        <p:txBody>
          <a:bodyPr/>
          <a:lstStyle>
            <a:lvl1pPr>
              <a:defRPr>
                <a:solidFill>
                  <a:schemeClr val="accent1">
                    <a:tint val="20000"/>
                  </a:schemeClr>
                </a:solidFill>
              </a:defRPr>
            </a:lvl1pPr>
            <a:extLst/>
          </a:lstStyle>
          <a:p>
            <a:endParaRPr lang="tr-TR"/>
          </a:p>
        </p:txBody>
      </p:sp>
      <p:sp>
        <p:nvSpPr>
          <p:cNvPr id="27" name="26 Slayt Numarası Yer Tutucusu"/>
          <p:cNvSpPr>
            <a:spLocks noGrp="1"/>
          </p:cNvSpPr>
          <p:nvPr>
            <p:ph type="sldNum" sz="quarter" idx="12"/>
          </p:nvPr>
        </p:nvSpPr>
        <p:spPr/>
        <p:txBody>
          <a:bodyPr/>
          <a:lstStyle>
            <a:lvl1pPr>
              <a:defRPr>
                <a:solidFill>
                  <a:srgbClr val="FFFFFF"/>
                </a:solidFill>
              </a:defRPr>
            </a:lvl1pPr>
            <a:extLst/>
          </a:lstStyle>
          <a:p>
            <a:fld id="{7F10B063-B112-4322-8283-4F88B9060A5E}"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Dikey Metin Yer Tutucusu"/>
          <p:cNvSpPr>
            <a:spLocks noGrp="1"/>
          </p:cNvSpPr>
          <p:nvPr>
            <p:ph type="body" orient="vert" idx="1"/>
          </p:nvPr>
        </p:nvSpPr>
        <p:spPr>
          <a:xfrm>
            <a:off x="457200" y="1481329"/>
            <a:ext cx="8229600" cy="4386071"/>
          </a:xfrm>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08902CC0-8E8C-481F-A883-2DF17275FB20}" type="datetimeFigureOut">
              <a:rPr lang="tr-TR" smtClean="0"/>
              <a:t>2.02.2022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F10B063-B112-4322-8283-4F88B9060A5E}"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44013" y="274640"/>
            <a:ext cx="1777470" cy="5592761"/>
          </a:xfrm>
        </p:spPr>
        <p:txBody>
          <a:bodyPr vert="eaVert"/>
          <a:lstStyle/>
          <a:p>
            <a:r>
              <a:rPr kumimoji="0" lang="tr-TR"/>
              <a:t>Asıl başlık stili için tıklatın</a:t>
            </a:r>
            <a:endParaRPr kumimoji="0" lang="en-US"/>
          </a:p>
        </p:txBody>
      </p:sp>
      <p:sp>
        <p:nvSpPr>
          <p:cNvPr id="3" name="2 Dikey Metin Yer Tutucusu"/>
          <p:cNvSpPr>
            <a:spLocks noGrp="1"/>
          </p:cNvSpPr>
          <p:nvPr>
            <p:ph type="body" orient="vert" idx="1"/>
          </p:nvPr>
        </p:nvSpPr>
        <p:spPr>
          <a:xfrm>
            <a:off x="457200" y="274641"/>
            <a:ext cx="6324600" cy="5592760"/>
          </a:xfrm>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08902CC0-8E8C-481F-A883-2DF17275FB20}" type="datetimeFigureOut">
              <a:rPr lang="tr-TR" smtClean="0"/>
              <a:t>2.02.2022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F10B063-B112-4322-8283-4F88B9060A5E}"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08902CC0-8E8C-481F-A883-2DF17275FB20}" type="datetimeFigureOut">
              <a:rPr lang="tr-TR" smtClean="0"/>
              <a:t>2.02.2022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F10B063-B112-4322-8283-4F88B9060A5E}" type="slidenum">
              <a:rPr lang="tr-TR" smtClean="0"/>
              <a:t>‹#›</a:t>
            </a:fld>
            <a:endParaRPr lang="tr-TR"/>
          </a:p>
        </p:txBody>
      </p:sp>
      <p:sp>
        <p:nvSpPr>
          <p:cNvPr id="7" name="6 Başlık"/>
          <p:cNvSpPr>
            <a:spLocks noGrp="1"/>
          </p:cNvSpPr>
          <p:nvPr>
            <p:ph type="title"/>
          </p:nvPr>
        </p:nvSpPr>
        <p:spPr/>
        <p:txBody>
          <a:bodyPr rtlCol="0"/>
          <a:lstStyle/>
          <a:p>
            <a:r>
              <a:rPr kumimoji="0" lang="tr-TR"/>
              <a:t>Asıl başlık stili için tıklatın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tr-TR"/>
              <a:t>Asıl başlık stili için tıklatın</a:t>
            </a:r>
            <a:endParaRPr kumimoji="0" lang="en-US"/>
          </a:p>
        </p:txBody>
      </p:sp>
      <p:sp>
        <p:nvSpPr>
          <p:cNvPr id="3" name="2 Metin Yer Tutucusu"/>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a:t>Asıl metin stillerini düzenlemek için tıklatın</a:t>
            </a:r>
          </a:p>
        </p:txBody>
      </p:sp>
      <p:sp>
        <p:nvSpPr>
          <p:cNvPr id="4" name="3 Veri Yer Tutucusu"/>
          <p:cNvSpPr>
            <a:spLocks noGrp="1"/>
          </p:cNvSpPr>
          <p:nvPr>
            <p:ph type="dt" sz="half" idx="10"/>
          </p:nvPr>
        </p:nvSpPr>
        <p:spPr/>
        <p:txBody>
          <a:bodyPr/>
          <a:lstStyle/>
          <a:p>
            <a:fld id="{08902CC0-8E8C-481F-A883-2DF17275FB20}" type="datetimeFigureOut">
              <a:rPr lang="tr-TR" smtClean="0"/>
              <a:t>2.02.2022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F10B063-B112-4322-8283-4F88B9060A5E}" type="slidenum">
              <a:rPr lang="tr-TR" smtClean="0"/>
              <a:t>‹#›</a:t>
            </a:fld>
            <a:endParaRPr lang="tr-TR"/>
          </a:p>
        </p:txBody>
      </p:sp>
      <p:sp>
        <p:nvSpPr>
          <p:cNvPr id="7" name="6 Köşeli Çift Ayraç"/>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7 Köşeli Çift Ayraç"/>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bg>
      <p:bgRef idx="1002">
        <a:schemeClr val="bg1"/>
      </p:bgRef>
    </p:bg>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İçerik Yer Tutucusu"/>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5" name="4 Veri Yer Tutucusu"/>
          <p:cNvSpPr>
            <a:spLocks noGrp="1"/>
          </p:cNvSpPr>
          <p:nvPr>
            <p:ph type="dt" sz="half" idx="10"/>
          </p:nvPr>
        </p:nvSpPr>
        <p:spPr/>
        <p:txBody>
          <a:bodyPr/>
          <a:lstStyle/>
          <a:p>
            <a:fld id="{08902CC0-8E8C-481F-A883-2DF17275FB20}" type="datetimeFigureOut">
              <a:rPr lang="tr-TR" smtClean="0"/>
              <a:t>2.02.2022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F10B063-B112-4322-8283-4F88B9060A5E}" type="slidenum">
              <a:rPr lang="tr-TR" smtClean="0"/>
              <a:t>‹#›</a:t>
            </a:fld>
            <a:endParaRPr lang="tr-TR"/>
          </a:p>
        </p:txBody>
      </p:sp>
      <p:sp>
        <p:nvSpPr>
          <p:cNvPr id="8" name="7 Başlık"/>
          <p:cNvSpPr>
            <a:spLocks noGrp="1"/>
          </p:cNvSpPr>
          <p:nvPr>
            <p:ph type="title"/>
          </p:nvPr>
        </p:nvSpPr>
        <p:spPr/>
        <p:txBody>
          <a:bodyPr rtlCol="0"/>
          <a:lstStyle/>
          <a:p>
            <a:r>
              <a:rPr kumimoji="0" lang="tr-TR"/>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3">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extLst/>
          </a:lstStyle>
          <a:p>
            <a:r>
              <a:rPr kumimoji="0" lang="tr-TR"/>
              <a:t>Asıl başlık stili için tıklatın</a:t>
            </a:r>
            <a:endParaRPr kumimoji="0" lang="en-US"/>
          </a:p>
        </p:txBody>
      </p:sp>
      <p:sp>
        <p:nvSpPr>
          <p:cNvPr id="3" name="2 Metin Yer Tutucusu"/>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a:t>Asıl metin stillerini düzenlemek için tıklatın</a:t>
            </a:r>
          </a:p>
        </p:txBody>
      </p:sp>
      <p:sp>
        <p:nvSpPr>
          <p:cNvPr id="4" name="3 Metin Yer Tutucusu"/>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a:t>Asıl metin stillerini düzenlemek için tıklatın</a:t>
            </a:r>
          </a:p>
        </p:txBody>
      </p:sp>
      <p:sp>
        <p:nvSpPr>
          <p:cNvPr id="5" name="4 İçerik Yer Tutucusu"/>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6" name="5 İçerik Yer Tutucusu"/>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7" name="6 Veri Yer Tutucusu"/>
          <p:cNvSpPr>
            <a:spLocks noGrp="1"/>
          </p:cNvSpPr>
          <p:nvPr>
            <p:ph type="dt" sz="half" idx="10"/>
          </p:nvPr>
        </p:nvSpPr>
        <p:spPr/>
        <p:txBody>
          <a:bodyPr/>
          <a:lstStyle/>
          <a:p>
            <a:fld id="{08902CC0-8E8C-481F-A883-2DF17275FB20}" type="datetimeFigureOut">
              <a:rPr lang="tr-TR" smtClean="0"/>
              <a:t>2.02.2022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7F10B063-B112-4322-8283-4F88B9060A5E}" type="slidenum">
              <a:rPr lang="tr-TR" smtClean="0"/>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bg>
      <p:bgRef idx="1002">
        <a:schemeClr val="bg1"/>
      </p:bgRef>
    </p:bg>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08902CC0-8E8C-481F-A883-2DF17275FB20}" type="datetimeFigureOut">
              <a:rPr lang="tr-TR" smtClean="0"/>
              <a:t>2.02.2022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7F10B063-B112-4322-8283-4F88B9060A5E}" type="slidenum">
              <a:rPr lang="tr-TR" smtClean="0"/>
              <a:t>‹#›</a:t>
            </a:fld>
            <a:endParaRPr lang="tr-TR"/>
          </a:p>
        </p:txBody>
      </p:sp>
      <p:sp>
        <p:nvSpPr>
          <p:cNvPr id="6" name="5 Başlık"/>
          <p:cNvSpPr>
            <a:spLocks noGrp="1"/>
          </p:cNvSpPr>
          <p:nvPr>
            <p:ph type="title"/>
          </p:nvPr>
        </p:nvSpPr>
        <p:spPr/>
        <p:txBody>
          <a:bodyPr rtlCol="0"/>
          <a:lstStyle/>
          <a:p>
            <a:r>
              <a:rPr kumimoji="0" lang="tr-TR"/>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08902CC0-8E8C-481F-A883-2DF17275FB20}" type="datetimeFigureOut">
              <a:rPr lang="tr-TR" smtClean="0"/>
              <a:t>2.02.2022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7F10B063-B112-4322-8283-4F88B9060A5E}"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3">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tr-TR"/>
              <a:t>Asıl başlık stili için tıklatın</a:t>
            </a:r>
            <a:endParaRPr kumimoji="0" lang="en-US"/>
          </a:p>
        </p:txBody>
      </p:sp>
      <p:sp>
        <p:nvSpPr>
          <p:cNvPr id="3" name="2 Metin Yer Tutucusu"/>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tr-TR"/>
              <a:t>Asıl metin stillerini düzenlemek için tıklatın</a:t>
            </a:r>
          </a:p>
        </p:txBody>
      </p:sp>
      <p:sp>
        <p:nvSpPr>
          <p:cNvPr id="4" name="3 İçerik Yer Tutucusu"/>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5" name="4 Veri Yer Tutucusu"/>
          <p:cNvSpPr>
            <a:spLocks noGrp="1"/>
          </p:cNvSpPr>
          <p:nvPr>
            <p:ph type="dt" sz="half" idx="10"/>
          </p:nvPr>
        </p:nvSpPr>
        <p:spPr>
          <a:xfrm>
            <a:off x="6727032" y="6407944"/>
            <a:ext cx="1920240" cy="365760"/>
          </a:xfrm>
        </p:spPr>
        <p:txBody>
          <a:bodyPr/>
          <a:lstStyle/>
          <a:p>
            <a:fld id="{08902CC0-8E8C-481F-A883-2DF17275FB20}" type="datetimeFigureOut">
              <a:rPr lang="tr-TR" smtClean="0"/>
              <a:t>2.02.2022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F10B063-B112-4322-8283-4F88B9060A5E}" type="slidenum">
              <a:rPr lang="tr-TR" smtClean="0"/>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4" name="3 Metin Yer Tutucusu"/>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tr-TR"/>
              <a:t>Asıl metin stillerini düzenlemek için tıklatın</a:t>
            </a:r>
          </a:p>
        </p:txBody>
      </p:sp>
      <p:sp>
        <p:nvSpPr>
          <p:cNvPr id="3" name="2 Resim Yer Tutucusu"/>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tr-TR"/>
              <a:t>Resim eklemek için simgeyi tıklatın</a:t>
            </a:r>
            <a:endParaRPr kumimoji="0" lang="en-US" dirty="0"/>
          </a:p>
        </p:txBody>
      </p:sp>
      <p:sp>
        <p:nvSpPr>
          <p:cNvPr id="5" name="4 Veri Yer Tutucusu"/>
          <p:cNvSpPr>
            <a:spLocks noGrp="1"/>
          </p:cNvSpPr>
          <p:nvPr>
            <p:ph type="dt" sz="half" idx="10"/>
          </p:nvPr>
        </p:nvSpPr>
        <p:spPr/>
        <p:txBody>
          <a:bodyPr/>
          <a:lstStyle>
            <a:lvl1pPr>
              <a:defRPr>
                <a:solidFill>
                  <a:schemeClr val="tx1"/>
                </a:solidFill>
              </a:defRPr>
            </a:lvl1pPr>
            <a:extLst/>
          </a:lstStyle>
          <a:p>
            <a:fld id="{08902CC0-8E8C-481F-A883-2DF17275FB20}" type="datetimeFigureOut">
              <a:rPr lang="tr-TR" smtClean="0"/>
              <a:t>2.02.2022</a:t>
            </a:fld>
            <a:endParaRPr lang="tr-TR"/>
          </a:p>
        </p:txBody>
      </p:sp>
      <p:sp>
        <p:nvSpPr>
          <p:cNvPr id="6" name="5 Altbilgi Yer Tutucusu"/>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tr-TR"/>
          </a:p>
        </p:txBody>
      </p:sp>
      <p:sp>
        <p:nvSpPr>
          <p:cNvPr id="7" name="6 Slayt Numarası Yer Tutucusu"/>
          <p:cNvSpPr>
            <a:spLocks noGrp="1"/>
          </p:cNvSpPr>
          <p:nvPr>
            <p:ph type="sldNum" sz="quarter" idx="12"/>
          </p:nvPr>
        </p:nvSpPr>
        <p:spPr/>
        <p:txBody>
          <a:bodyPr/>
          <a:lstStyle>
            <a:lvl1pPr>
              <a:defRPr>
                <a:solidFill>
                  <a:schemeClr val="tx1"/>
                </a:solidFill>
              </a:defRPr>
            </a:lvl1pPr>
            <a:extLst/>
          </a:lstStyle>
          <a:p>
            <a:fld id="{7F10B063-B112-4322-8283-4F88B9060A5E}" type="slidenum">
              <a:rPr lang="tr-TR" smtClean="0"/>
              <a:t>‹#›</a:t>
            </a:fld>
            <a:endParaRPr lang="tr-TR"/>
          </a:p>
        </p:txBody>
      </p:sp>
      <p:sp>
        <p:nvSpPr>
          <p:cNvPr id="2" name="1 Başlık"/>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tr-TR"/>
              <a:t>Asıl başlık stili için tıklatın</a:t>
            </a:r>
            <a:endParaRPr kumimoji="0" lang="en-US"/>
          </a:p>
        </p:txBody>
      </p:sp>
      <p:sp>
        <p:nvSpPr>
          <p:cNvPr id="8" name="7 Serbest Form"/>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8 Serbest Form"/>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9 Dik Üçgen"/>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10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Köşeli Çift Ayraç"/>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12 Köşeli Çift Ayraç"/>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Serbest Form"/>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Serbest Form"/>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Dik Üçgen"/>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14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Başlık Yer Tutucusu"/>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tr-TR"/>
              <a:t>Asıl başlık stili için tıklatın</a:t>
            </a:r>
            <a:endParaRPr kumimoji="0" lang="en-US"/>
          </a:p>
        </p:txBody>
      </p:sp>
      <p:sp>
        <p:nvSpPr>
          <p:cNvPr id="30" name="29 Metin Yer Tutucusu"/>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tr-TR"/>
              <a:t>Asıl metin stillerini düzenlemek için tıklatın</a:t>
            </a:r>
          </a:p>
          <a:p>
            <a:pPr lvl="1" eaLnBrk="1" latinLnBrk="0" hangingPunct="1"/>
            <a:r>
              <a:rPr kumimoji="0" lang="tr-TR"/>
              <a:t>İkinci düzey</a:t>
            </a:r>
          </a:p>
          <a:p>
            <a:pPr lvl="2" eaLnBrk="1" latinLnBrk="0" hangingPunct="1"/>
            <a:r>
              <a:rPr kumimoji="0" lang="tr-TR"/>
              <a:t>Üçüncü düzey</a:t>
            </a:r>
          </a:p>
          <a:p>
            <a:pPr lvl="3" eaLnBrk="1" latinLnBrk="0" hangingPunct="1"/>
            <a:r>
              <a:rPr kumimoji="0" lang="tr-TR"/>
              <a:t>Dördüncü düzey</a:t>
            </a:r>
          </a:p>
          <a:p>
            <a:pPr lvl="4" eaLnBrk="1" latinLnBrk="0" hangingPunct="1"/>
            <a:r>
              <a:rPr kumimoji="0" lang="tr-TR"/>
              <a:t>Beşinci düzey</a:t>
            </a:r>
            <a:endParaRPr kumimoji="0" lang="en-US"/>
          </a:p>
        </p:txBody>
      </p:sp>
      <p:sp>
        <p:nvSpPr>
          <p:cNvPr id="10" name="9 Veri Yer Tutucusu"/>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08902CC0-8E8C-481F-A883-2DF17275FB20}" type="datetimeFigureOut">
              <a:rPr lang="tr-TR" smtClean="0"/>
              <a:t>2.02.2022</a:t>
            </a:fld>
            <a:endParaRPr lang="tr-TR"/>
          </a:p>
        </p:txBody>
      </p:sp>
      <p:sp>
        <p:nvSpPr>
          <p:cNvPr id="22" name="21 Altbilgi Yer Tutucusu"/>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tr-TR"/>
          </a:p>
        </p:txBody>
      </p:sp>
      <p:sp>
        <p:nvSpPr>
          <p:cNvPr id="18" name="17 Slayt Numarası Yer Tutucusu"/>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F10B063-B112-4322-8283-4F88B9060A5E}"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285720" y="285728"/>
            <a:ext cx="8358246" cy="1829761"/>
          </a:xfrm>
        </p:spPr>
        <p:txBody>
          <a:bodyPr/>
          <a:lstStyle/>
          <a:p>
            <a:r>
              <a:rPr lang="tr-TR" dirty="0"/>
              <a:t>DERS;</a:t>
            </a:r>
            <a:r>
              <a:rPr lang="tr-TR" dirty="0">
                <a:solidFill>
                  <a:srgbClr val="FF0000"/>
                </a:solidFill>
              </a:rPr>
              <a:t>MATEMATİK</a:t>
            </a:r>
            <a:endParaRPr lang="tr-TR" dirty="0"/>
          </a:p>
        </p:txBody>
      </p:sp>
      <p:sp>
        <p:nvSpPr>
          <p:cNvPr id="3" name="2 Alt Başlık"/>
          <p:cNvSpPr>
            <a:spLocks noGrp="1"/>
          </p:cNvSpPr>
          <p:nvPr>
            <p:ph type="subTitle" idx="1"/>
          </p:nvPr>
        </p:nvSpPr>
        <p:spPr>
          <a:xfrm>
            <a:off x="1371600" y="3714752"/>
            <a:ext cx="7772400" cy="1199704"/>
          </a:xfrm>
        </p:spPr>
        <p:txBody>
          <a:bodyPr>
            <a:normAutofit/>
          </a:bodyPr>
          <a:lstStyle/>
          <a:p>
            <a:r>
              <a:rPr lang="tr-TR" sz="2800" b="1" dirty="0"/>
              <a:t>KONU;</a:t>
            </a:r>
            <a:r>
              <a:rPr lang="tr-TR" sz="2800" b="1" dirty="0">
                <a:solidFill>
                  <a:srgbClr val="FF0000"/>
                </a:solidFill>
              </a:rPr>
              <a:t>CEBRİSEL İFADELER</a:t>
            </a:r>
          </a:p>
          <a:p>
            <a:endParaRPr lang="tr-TR" sz="2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2019-05-11_22-43-54.jpg"/>
          <p:cNvPicPr>
            <a:picLocks noChangeAspect="1"/>
          </p:cNvPicPr>
          <p:nvPr/>
        </p:nvPicPr>
        <p:blipFill>
          <a:blip r:embed="rId2"/>
          <a:stretch>
            <a:fillRect/>
          </a:stretch>
        </p:blipFill>
        <p:spPr>
          <a:xfrm>
            <a:off x="357158" y="285728"/>
            <a:ext cx="8358246" cy="528641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8.-sınıf-cebirsel-ifadeler-çözümlü-sorular-5.jpg"/>
          <p:cNvPicPr>
            <a:picLocks noChangeAspect="1"/>
          </p:cNvPicPr>
          <p:nvPr/>
        </p:nvPicPr>
        <p:blipFill>
          <a:blip r:embed="rId3"/>
          <a:stretch>
            <a:fillRect/>
          </a:stretch>
        </p:blipFill>
        <p:spPr>
          <a:xfrm>
            <a:off x="500034" y="285728"/>
            <a:ext cx="8501122" cy="535785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8.-sınıf-cebirsel-ifadeler-çözümlü-sorular-2.jpg"/>
          <p:cNvPicPr>
            <a:picLocks noChangeAspect="1"/>
          </p:cNvPicPr>
          <p:nvPr/>
        </p:nvPicPr>
        <p:blipFill>
          <a:blip r:embed="rId2"/>
          <a:stretch>
            <a:fillRect/>
          </a:stretch>
        </p:blipFill>
        <p:spPr>
          <a:xfrm>
            <a:off x="500034" y="357166"/>
            <a:ext cx="7858180" cy="514353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images (1).jpg"/>
          <p:cNvPicPr>
            <a:picLocks noChangeAspect="1"/>
          </p:cNvPicPr>
          <p:nvPr/>
        </p:nvPicPr>
        <p:blipFill>
          <a:blip r:embed="rId2"/>
          <a:stretch>
            <a:fillRect/>
          </a:stretch>
        </p:blipFill>
        <p:spPr>
          <a:xfrm>
            <a:off x="428596" y="214290"/>
            <a:ext cx="8072494" cy="5214974"/>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images (2).jpg"/>
          <p:cNvPicPr>
            <a:picLocks noChangeAspect="1"/>
          </p:cNvPicPr>
          <p:nvPr/>
        </p:nvPicPr>
        <p:blipFill>
          <a:blip r:embed="rId3"/>
          <a:stretch>
            <a:fillRect/>
          </a:stretch>
        </p:blipFill>
        <p:spPr>
          <a:xfrm>
            <a:off x="785786" y="0"/>
            <a:ext cx="8143932" cy="564360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images (3).jpg"/>
          <p:cNvPicPr>
            <a:picLocks noChangeAspect="1"/>
          </p:cNvPicPr>
          <p:nvPr/>
        </p:nvPicPr>
        <p:blipFill>
          <a:blip r:embed="rId2"/>
          <a:stretch>
            <a:fillRect/>
          </a:stretch>
        </p:blipFill>
        <p:spPr>
          <a:xfrm>
            <a:off x="857224" y="500042"/>
            <a:ext cx="7286676" cy="500066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images.jpg"/>
          <p:cNvPicPr>
            <a:picLocks noChangeAspect="1"/>
          </p:cNvPicPr>
          <p:nvPr/>
        </p:nvPicPr>
        <p:blipFill>
          <a:blip r:embed="rId2"/>
          <a:stretch>
            <a:fillRect/>
          </a:stretch>
        </p:blipFill>
        <p:spPr>
          <a:xfrm>
            <a:off x="785786" y="428604"/>
            <a:ext cx="7643866" cy="4929222"/>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images.png"/>
          <p:cNvPicPr>
            <a:picLocks noChangeAspect="1"/>
          </p:cNvPicPr>
          <p:nvPr/>
        </p:nvPicPr>
        <p:blipFill>
          <a:blip r:embed="rId2"/>
          <a:stretch>
            <a:fillRect/>
          </a:stretch>
        </p:blipFill>
        <p:spPr>
          <a:xfrm>
            <a:off x="428596" y="785794"/>
            <a:ext cx="8001056" cy="4429156"/>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1.jpg"/>
          <p:cNvPicPr>
            <a:picLocks noChangeAspect="1"/>
          </p:cNvPicPr>
          <p:nvPr/>
        </p:nvPicPr>
        <p:blipFill>
          <a:blip r:embed="rId2"/>
          <a:stretch>
            <a:fillRect/>
          </a:stretch>
        </p:blipFill>
        <p:spPr>
          <a:xfrm>
            <a:off x="1428728" y="714356"/>
            <a:ext cx="6143668" cy="464347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3.png"/>
          <p:cNvPicPr>
            <a:picLocks noChangeAspect="1"/>
          </p:cNvPicPr>
          <p:nvPr/>
        </p:nvPicPr>
        <p:blipFill>
          <a:blip r:embed="rId3"/>
          <a:stretch>
            <a:fillRect/>
          </a:stretch>
        </p:blipFill>
        <p:spPr>
          <a:xfrm>
            <a:off x="714348" y="857232"/>
            <a:ext cx="7000924" cy="428628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pPr>
              <a:buNone/>
            </a:pPr>
            <a:endParaRPr lang="tr-TR" b="1" dirty="0"/>
          </a:p>
          <a:p>
            <a:r>
              <a:rPr lang="tr-TR" b="1" dirty="0"/>
              <a:t>CEBİRSEL İFADE VE BİLİNMEYEN NEDİR?</a:t>
            </a:r>
          </a:p>
          <a:p>
            <a:r>
              <a:rPr lang="tr-TR" dirty="0"/>
              <a:t>En az bir bir bilinmeyen ve bir işlem içeren ifadelere </a:t>
            </a:r>
            <a:r>
              <a:rPr lang="tr-TR" b="1" dirty="0"/>
              <a:t>cebirsel ifadeler</a:t>
            </a:r>
            <a:r>
              <a:rPr lang="tr-TR" dirty="0"/>
              <a:t> denir. Cebirsel ifadelerde sayıları temsil eden harflere </a:t>
            </a:r>
            <a:r>
              <a:rPr lang="tr-TR" b="1" dirty="0"/>
              <a:t>değişken</a:t>
            </a:r>
            <a:r>
              <a:rPr lang="tr-TR" dirty="0"/>
              <a:t> ya da </a:t>
            </a:r>
            <a:r>
              <a:rPr lang="tr-TR" b="1" dirty="0"/>
              <a:t>bilinmeyen</a:t>
            </a:r>
            <a:r>
              <a:rPr lang="tr-TR" dirty="0"/>
              <a:t> denir.</a:t>
            </a:r>
          </a:p>
          <a:p>
            <a:r>
              <a:rPr lang="tr-TR" b="1" i="1" dirty="0"/>
              <a:t>ÖRNEK : </a:t>
            </a:r>
            <a:r>
              <a:rPr lang="tr-TR" dirty="0"/>
              <a:t>Bir sayının 2 katının 3 fazlası ifadesini cebirsel ifade olarak yazalım.</a:t>
            </a:r>
          </a:p>
          <a:p>
            <a:r>
              <a:rPr lang="tr-TR" dirty="0"/>
              <a:t>Cebirsel ifademiz: 2x + 3 olur. Bu cebirsel ifadede “x” bilinmeyendir.</a:t>
            </a:r>
          </a:p>
          <a:p>
            <a:endParaRPr lang="tr-TR" dirty="0"/>
          </a:p>
        </p:txBody>
      </p:sp>
      <p:sp>
        <p:nvSpPr>
          <p:cNvPr id="3" name="2 Başlık"/>
          <p:cNvSpPr>
            <a:spLocks noGrp="1"/>
          </p:cNvSpPr>
          <p:nvPr>
            <p:ph type="title"/>
          </p:nvPr>
        </p:nvSpPr>
        <p:spPr/>
        <p:txBody>
          <a:bodyPr/>
          <a:lstStyle/>
          <a:p>
            <a:r>
              <a:rPr lang="tr-TR" dirty="0">
                <a:solidFill>
                  <a:srgbClr val="FF0000"/>
                </a:solidFill>
              </a:rPr>
              <a:t>CEBRİSEL İFADELER</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4.jpg"/>
          <p:cNvPicPr>
            <a:picLocks noChangeAspect="1"/>
          </p:cNvPicPr>
          <p:nvPr/>
        </p:nvPicPr>
        <p:blipFill>
          <a:blip r:embed="rId2"/>
          <a:stretch>
            <a:fillRect/>
          </a:stretch>
        </p:blipFill>
        <p:spPr>
          <a:xfrm>
            <a:off x="785786" y="1000108"/>
            <a:ext cx="7000924" cy="35719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endParaRPr lang="tr-TR"/>
          </a:p>
        </p:txBody>
      </p:sp>
      <p:sp>
        <p:nvSpPr>
          <p:cNvPr id="3" name="2 Başlık"/>
          <p:cNvSpPr>
            <a:spLocks noGrp="1"/>
          </p:cNvSpPr>
          <p:nvPr>
            <p:ph type="title"/>
          </p:nvPr>
        </p:nvSpPr>
        <p:spPr/>
        <p:txBody>
          <a:bodyPr/>
          <a:lstStyle/>
          <a:p>
            <a:endParaRPr lang="tr-T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2.jpg"/>
          <p:cNvPicPr>
            <a:picLocks noGrp="1" noChangeAspect="1"/>
          </p:cNvPicPr>
          <p:nvPr>
            <p:ph idx="1"/>
          </p:nvPr>
        </p:nvPicPr>
        <p:blipFill>
          <a:blip r:embed="rId3"/>
          <a:stretch>
            <a:fillRect/>
          </a:stretch>
        </p:blipFill>
        <p:spPr>
          <a:xfrm>
            <a:off x="571472" y="285728"/>
            <a:ext cx="7143800" cy="4929221"/>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77500" lnSpcReduction="20000"/>
          </a:bodyPr>
          <a:lstStyle/>
          <a:p>
            <a:pPr>
              <a:buNone/>
            </a:pPr>
            <a:endParaRPr lang="tr-TR" b="1" dirty="0"/>
          </a:p>
          <a:p>
            <a:r>
              <a:rPr lang="tr-TR" dirty="0"/>
              <a:t>Bir cebirsel ifadede bir sayı ile bir veya birden fazla değişkenin çarpımına </a:t>
            </a:r>
            <a:r>
              <a:rPr lang="tr-TR" b="1" dirty="0"/>
              <a:t>terim</a:t>
            </a:r>
            <a:r>
              <a:rPr lang="tr-TR" dirty="0"/>
              <a:t> denir. Terimlerde çarpım durumunda bulunan sayıya </a:t>
            </a:r>
            <a:r>
              <a:rPr lang="tr-TR" b="1" dirty="0"/>
              <a:t>katsayı</a:t>
            </a:r>
            <a:r>
              <a:rPr lang="tr-TR" dirty="0"/>
              <a:t> denir.</a:t>
            </a:r>
          </a:p>
          <a:p>
            <a:endParaRPr lang="tr-TR" dirty="0"/>
          </a:p>
          <a:p>
            <a:r>
              <a:rPr lang="tr-TR" b="1" i="1" dirty="0"/>
              <a:t>ÖRNEK : </a:t>
            </a:r>
            <a:r>
              <a:rPr lang="tr-TR" dirty="0"/>
              <a:t>5x ifadesinde x bilinmeyen, 5 ise katsayıdır.</a:t>
            </a:r>
          </a:p>
          <a:p>
            <a:r>
              <a:rPr lang="tr-TR" dirty="0"/>
              <a:t>Terimleri birbirinden ayırmak için “+” ve “−” sembollerinin önünden ifadeyi böleriz. Her parça bir terimdir.</a:t>
            </a:r>
          </a:p>
          <a:p>
            <a:endParaRPr lang="tr-TR" dirty="0"/>
          </a:p>
          <a:p>
            <a:r>
              <a:rPr lang="tr-TR" b="1" i="1" dirty="0"/>
              <a:t>ÖRNEK : </a:t>
            </a:r>
            <a:r>
              <a:rPr lang="tr-TR" dirty="0"/>
              <a:t>5x + 2y − 7 ifadesini inceleyelim.</a:t>
            </a:r>
          </a:p>
          <a:p>
            <a:r>
              <a:rPr lang="tr-TR" dirty="0"/>
              <a:t>5x + 2y − 2 ifadesini </a:t>
            </a:r>
            <a:r>
              <a:rPr lang="tr-TR" b="1" dirty="0"/>
              <a:t>“+”</a:t>
            </a:r>
            <a:r>
              <a:rPr lang="tr-TR" dirty="0"/>
              <a:t> ve </a:t>
            </a:r>
            <a:r>
              <a:rPr lang="tr-TR" b="1" dirty="0"/>
              <a:t>“−”</a:t>
            </a:r>
            <a:r>
              <a:rPr lang="tr-TR" dirty="0"/>
              <a:t> işaretlerinin önünden bölersek terimleri elde ederiz.</a:t>
            </a:r>
          </a:p>
          <a:p>
            <a:r>
              <a:rPr lang="tr-TR" dirty="0"/>
              <a:t>5x </a:t>
            </a:r>
            <a:r>
              <a:rPr lang="tr-TR" i="1" dirty="0"/>
              <a:t>/</a:t>
            </a:r>
            <a:r>
              <a:rPr lang="tr-TR" dirty="0"/>
              <a:t> + 2y </a:t>
            </a:r>
            <a:r>
              <a:rPr lang="tr-TR" i="1" dirty="0"/>
              <a:t>/</a:t>
            </a:r>
            <a:r>
              <a:rPr lang="tr-TR" dirty="0"/>
              <a:t> − 7 ifadesi 3 terimlidir. Terimleri 5x, 2y ve −7’dir</a:t>
            </a:r>
          </a:p>
          <a:p>
            <a:endParaRPr lang="tr-TR" dirty="0"/>
          </a:p>
        </p:txBody>
      </p:sp>
      <p:sp>
        <p:nvSpPr>
          <p:cNvPr id="3" name="2 Başlık"/>
          <p:cNvSpPr>
            <a:spLocks noGrp="1"/>
          </p:cNvSpPr>
          <p:nvPr>
            <p:ph type="title"/>
          </p:nvPr>
        </p:nvSpPr>
        <p:spPr/>
        <p:txBody>
          <a:bodyPr/>
          <a:lstStyle/>
          <a:p>
            <a:r>
              <a:rPr lang="tr-TR" dirty="0">
                <a:solidFill>
                  <a:srgbClr val="FF0000"/>
                </a:solidFill>
              </a:rPr>
              <a:t>TERİM VE KAT SAYI NEDİR?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a:bodyPr>
          <a:lstStyle/>
          <a:p>
            <a:endParaRPr lang="tr-TR" b="1" dirty="0"/>
          </a:p>
          <a:p>
            <a:r>
              <a:rPr lang="tr-TR" dirty="0"/>
              <a:t>İçerisinde değişken bulunmayan terime </a:t>
            </a:r>
            <a:r>
              <a:rPr lang="tr-TR" b="1" dirty="0"/>
              <a:t>sabit terim</a:t>
            </a:r>
            <a:r>
              <a:rPr lang="tr-TR" dirty="0"/>
              <a:t> denir.</a:t>
            </a:r>
          </a:p>
          <a:p>
            <a:r>
              <a:rPr lang="tr-TR" b="1" i="1" dirty="0"/>
              <a:t>ÖRNEK : </a:t>
            </a:r>
            <a:r>
              <a:rPr lang="tr-TR" dirty="0"/>
              <a:t>6y + 12 ve −3x − 9 ifadelerinde sabit terimleri bulalım.</a:t>
            </a:r>
          </a:p>
          <a:p>
            <a:r>
              <a:rPr lang="tr-TR" dirty="0"/>
              <a:t>6y + 12 cebirsel ifadesinde sabit terim +12’dir.</a:t>
            </a:r>
          </a:p>
          <a:p>
            <a:r>
              <a:rPr lang="tr-TR" dirty="0"/>
              <a:t>−3x − 9 cebirsel ifadesinde sabit terim −9’dur.</a:t>
            </a:r>
          </a:p>
          <a:p>
            <a:r>
              <a:rPr lang="tr-TR" dirty="0"/>
              <a:t>Sabit terim de bir katsayıdır.</a:t>
            </a:r>
          </a:p>
          <a:p>
            <a:r>
              <a:rPr lang="tr-TR" dirty="0"/>
              <a:t>5x</a:t>
            </a:r>
            <a:r>
              <a:rPr lang="tr-TR" baseline="30000" dirty="0"/>
              <a:t>2</a:t>
            </a:r>
            <a:r>
              <a:rPr lang="tr-TR" dirty="0"/>
              <a:t> − 7 cebirsel ifadesinde kat sayılar 5 ve −7’dir.</a:t>
            </a:r>
          </a:p>
          <a:p>
            <a:pPr>
              <a:buNone/>
            </a:pPr>
            <a:endParaRPr lang="tr-TR" dirty="0"/>
          </a:p>
        </p:txBody>
      </p:sp>
      <p:sp>
        <p:nvSpPr>
          <p:cNvPr id="3" name="2 Başlık"/>
          <p:cNvSpPr>
            <a:spLocks noGrp="1"/>
          </p:cNvSpPr>
          <p:nvPr>
            <p:ph type="title"/>
          </p:nvPr>
        </p:nvSpPr>
        <p:spPr/>
        <p:txBody>
          <a:bodyPr/>
          <a:lstStyle/>
          <a:p>
            <a:r>
              <a:rPr lang="tr-TR" dirty="0">
                <a:solidFill>
                  <a:srgbClr val="FF0000"/>
                </a:solidFill>
              </a:rPr>
              <a:t>SABİT TERİM NEDİR?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a:bodyPr>
          <a:lstStyle/>
          <a:p>
            <a:pPr>
              <a:buNone/>
            </a:pPr>
            <a:endParaRPr lang="tr-TR" b="1" dirty="0"/>
          </a:p>
          <a:p>
            <a:r>
              <a:rPr lang="tr-TR" dirty="0"/>
              <a:t>Cebirsel ifadelerle çarpma işlemi yapılırken çarpanlardan birindeki her bir terim ile diğerindeki her bir terim ayrı ayrı çarpılır. Elde edilen sonuçta benzer terimler varsa bunlar arasında toplama çıkarma işlemi yapılarak sadeleştirme yapılır.</a:t>
            </a:r>
          </a:p>
          <a:p>
            <a:pPr>
              <a:buNone/>
            </a:pPr>
            <a:endParaRPr lang="tr-TR" b="1" dirty="0"/>
          </a:p>
        </p:txBody>
      </p:sp>
      <p:sp>
        <p:nvSpPr>
          <p:cNvPr id="3" name="2 Başlık"/>
          <p:cNvSpPr>
            <a:spLocks noGrp="1"/>
          </p:cNvSpPr>
          <p:nvPr>
            <p:ph type="title"/>
          </p:nvPr>
        </p:nvSpPr>
        <p:spPr/>
        <p:txBody>
          <a:bodyPr>
            <a:normAutofit fontScale="90000"/>
          </a:bodyPr>
          <a:lstStyle/>
          <a:p>
            <a:r>
              <a:rPr lang="tr-TR" dirty="0">
                <a:solidFill>
                  <a:srgbClr val="FF0000"/>
                </a:solidFill>
              </a:rPr>
              <a:t>CEBRİSEL İFADELERDE ÇARPMA İŞLEMİ</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62500" lnSpcReduction="20000"/>
          </a:bodyPr>
          <a:lstStyle/>
          <a:p>
            <a:pPr>
              <a:buNone/>
            </a:pPr>
            <a:endParaRPr lang="tr-TR" b="1" dirty="0"/>
          </a:p>
          <a:p>
            <a:r>
              <a:rPr lang="tr-TR" dirty="0"/>
              <a:t>Katsayılar çarpılıp katsayı olarak, bilinmeyenler çarpılıp bilinmeyen olarak sonuca yazılır.</a:t>
            </a:r>
          </a:p>
          <a:p>
            <a:endParaRPr lang="tr-TR" dirty="0"/>
          </a:p>
          <a:p>
            <a:r>
              <a:rPr lang="tr-TR" b="1" i="1" dirty="0"/>
              <a:t>ÖRNEK : </a:t>
            </a:r>
            <a:r>
              <a:rPr lang="tr-TR" dirty="0"/>
              <a:t>6 ifadesi ile 2x ifadesini çarpalım.</a:t>
            </a:r>
          </a:p>
          <a:p>
            <a:r>
              <a:rPr lang="tr-TR" dirty="0"/>
              <a:t>6 ile 2x’in katsayısı (2) çarpılır. 6.2=12</a:t>
            </a:r>
          </a:p>
          <a:p>
            <a:r>
              <a:rPr lang="tr-TR" dirty="0"/>
              <a:t>Bilinmeyen olarak sadece x olduğu için sonuç 12x bulunur.</a:t>
            </a:r>
          </a:p>
          <a:p>
            <a:endParaRPr lang="tr-TR" dirty="0"/>
          </a:p>
          <a:p>
            <a:r>
              <a:rPr lang="tr-TR" b="1" i="1" dirty="0"/>
              <a:t>ÖRNEK : </a:t>
            </a:r>
            <a:r>
              <a:rPr lang="tr-TR" dirty="0"/>
              <a:t>3x ifadesi ile 5x ifadesini çarpalım.</a:t>
            </a:r>
          </a:p>
          <a:p>
            <a:r>
              <a:rPr lang="tr-TR" dirty="0"/>
              <a:t>3x’in katsayısı (3) ile 5x’in katsayısı (5) çarpılır. 3.5=15</a:t>
            </a:r>
          </a:p>
          <a:p>
            <a:r>
              <a:rPr lang="tr-TR" dirty="0"/>
              <a:t>3x’teki bilinmeyen (x) ile 5x’teki bilinmeyen (x) çarpılır. x.x=x</a:t>
            </a:r>
            <a:r>
              <a:rPr lang="tr-TR" baseline="30000" dirty="0"/>
              <a:t>2</a:t>
            </a:r>
            <a:endParaRPr lang="tr-TR" dirty="0"/>
          </a:p>
          <a:p>
            <a:r>
              <a:rPr lang="tr-TR" dirty="0"/>
              <a:t>Sonuç: 3x.5x = 15x</a:t>
            </a:r>
            <a:r>
              <a:rPr lang="tr-TR" baseline="30000" dirty="0"/>
              <a:t>2</a:t>
            </a:r>
          </a:p>
          <a:p>
            <a:endParaRPr lang="tr-TR" dirty="0"/>
          </a:p>
          <a:p>
            <a:r>
              <a:rPr lang="tr-TR" b="1" i="1" dirty="0"/>
              <a:t>ÖRNEK : </a:t>
            </a:r>
            <a:r>
              <a:rPr lang="tr-TR" dirty="0"/>
              <a:t>−4x ile 2y’i çarpalım</a:t>
            </a:r>
          </a:p>
          <a:p>
            <a:r>
              <a:rPr lang="tr-TR" dirty="0"/>
              <a:t>Katsayılar çarpımı: −4.2=−8</a:t>
            </a:r>
          </a:p>
          <a:p>
            <a:r>
              <a:rPr lang="tr-TR" dirty="0" err="1"/>
              <a:t>Biinmeyenler</a:t>
            </a:r>
            <a:r>
              <a:rPr lang="tr-TR" dirty="0"/>
              <a:t> çarpımı: x.y = </a:t>
            </a:r>
            <a:r>
              <a:rPr lang="tr-TR" dirty="0" err="1"/>
              <a:t>xy</a:t>
            </a:r>
            <a:endParaRPr lang="tr-TR" dirty="0"/>
          </a:p>
          <a:p>
            <a:r>
              <a:rPr lang="tr-TR" dirty="0"/>
              <a:t>−4x . 2y = −8xy</a:t>
            </a:r>
          </a:p>
          <a:p>
            <a:endParaRPr lang="tr-TR" dirty="0"/>
          </a:p>
        </p:txBody>
      </p:sp>
      <p:sp>
        <p:nvSpPr>
          <p:cNvPr id="3" name="2 Başlık"/>
          <p:cNvSpPr>
            <a:spLocks noGrp="1"/>
          </p:cNvSpPr>
          <p:nvPr>
            <p:ph type="title"/>
          </p:nvPr>
        </p:nvSpPr>
        <p:spPr/>
        <p:txBody>
          <a:bodyPr>
            <a:normAutofit fontScale="90000"/>
          </a:bodyPr>
          <a:lstStyle/>
          <a:p>
            <a:r>
              <a:rPr lang="tr-TR" dirty="0">
                <a:solidFill>
                  <a:srgbClr val="FF0000"/>
                </a:solidFill>
              </a:rPr>
              <a:t>1TERİMLİ İLE 1 TERİMLİ CEBİSEL İFADEYİ ÇARPMA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85000" lnSpcReduction="20000"/>
          </a:bodyPr>
          <a:lstStyle/>
          <a:p>
            <a:pPr>
              <a:buNone/>
            </a:pPr>
            <a:endParaRPr lang="tr-TR" b="1" dirty="0"/>
          </a:p>
          <a:p>
            <a:r>
              <a:rPr lang="tr-TR" dirty="0"/>
              <a:t>Bir terimlideki terim diğer iki terimle sırayla çarpılır ve en son varsa sadeleştirme yapılır.</a:t>
            </a:r>
          </a:p>
          <a:p>
            <a:endParaRPr lang="tr-TR" dirty="0"/>
          </a:p>
          <a:p>
            <a:r>
              <a:rPr lang="tr-TR" b="1" i="1" dirty="0"/>
              <a:t>ÖRNEK : </a:t>
            </a:r>
            <a:r>
              <a:rPr lang="tr-TR" dirty="0"/>
              <a:t> 5 . ( 7x + 2y ) işlemini yapalım.</a:t>
            </a:r>
          </a:p>
          <a:p>
            <a:r>
              <a:rPr lang="tr-TR" dirty="0"/>
              <a:t>Tek terimli 5, diğer iki terimle ayrı ayrı çarpılır. (Dağılma Özelliği)</a:t>
            </a:r>
          </a:p>
          <a:p>
            <a:r>
              <a:rPr lang="tr-TR" dirty="0"/>
              <a:t>= 5 . 7x + 5 . 2y</a:t>
            </a:r>
          </a:p>
          <a:p>
            <a:r>
              <a:rPr lang="tr-TR" dirty="0"/>
              <a:t>= 35x + 10y</a:t>
            </a:r>
          </a:p>
          <a:p>
            <a:endParaRPr lang="tr-TR" dirty="0"/>
          </a:p>
          <a:p>
            <a:r>
              <a:rPr lang="tr-TR" b="1" i="1" dirty="0"/>
              <a:t>ÖRNEK : </a:t>
            </a:r>
            <a:r>
              <a:rPr lang="tr-TR" dirty="0"/>
              <a:t>−2x . ( x + 3 ) işleminde de aynı şekilde x ve +3’ü sırayla −2x ile çarparız.</a:t>
            </a:r>
          </a:p>
          <a:p>
            <a:r>
              <a:rPr lang="tr-TR" dirty="0"/>
              <a:t>= ( −2x . x) + ( −2x . 3 )</a:t>
            </a:r>
          </a:p>
          <a:p>
            <a:r>
              <a:rPr lang="tr-TR" dirty="0"/>
              <a:t>= (−2x</a:t>
            </a:r>
            <a:r>
              <a:rPr lang="tr-TR" baseline="30000" dirty="0"/>
              <a:t>2</a:t>
            </a:r>
            <a:r>
              <a:rPr lang="tr-TR" dirty="0"/>
              <a:t>) + (−6x)</a:t>
            </a:r>
          </a:p>
          <a:p>
            <a:endParaRPr lang="tr-TR" dirty="0"/>
          </a:p>
        </p:txBody>
      </p:sp>
      <p:sp>
        <p:nvSpPr>
          <p:cNvPr id="3" name="2 Başlık"/>
          <p:cNvSpPr>
            <a:spLocks noGrp="1"/>
          </p:cNvSpPr>
          <p:nvPr>
            <p:ph type="title"/>
          </p:nvPr>
        </p:nvSpPr>
        <p:spPr/>
        <p:txBody>
          <a:bodyPr>
            <a:normAutofit fontScale="90000"/>
          </a:bodyPr>
          <a:lstStyle/>
          <a:p>
            <a:r>
              <a:rPr lang="tr-TR" dirty="0">
                <a:solidFill>
                  <a:srgbClr val="FF0000"/>
                </a:solidFill>
              </a:rPr>
              <a:t>1 TERİMLİ İLE 2 TERİMLİ CEBRİSEL İFADEYİ ÇARPMA</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55000" lnSpcReduction="20000"/>
          </a:bodyPr>
          <a:lstStyle/>
          <a:p>
            <a:pPr>
              <a:buNone/>
            </a:pPr>
            <a:endParaRPr lang="tr-TR" b="1" dirty="0"/>
          </a:p>
          <a:p>
            <a:r>
              <a:rPr lang="tr-TR" dirty="0"/>
              <a:t>İlk çarpandaki her bir terim ile ikinci çarpandaki her bir terim ayrı ayrı çarpılır. Sonra sadeleştirme varsa yapılır</a:t>
            </a:r>
          </a:p>
          <a:p>
            <a:r>
              <a:rPr lang="tr-TR" dirty="0"/>
              <a:t>.</a:t>
            </a:r>
          </a:p>
          <a:p>
            <a:r>
              <a:rPr lang="tr-TR" b="1" i="1" dirty="0"/>
              <a:t>ÖRNEK : </a:t>
            </a:r>
            <a:r>
              <a:rPr lang="tr-TR" dirty="0"/>
              <a:t> ( 2x + 3 ) . ( 4x + 1 ) işlemini yapalım.</a:t>
            </a:r>
          </a:p>
          <a:p>
            <a:r>
              <a:rPr lang="tr-TR" dirty="0"/>
              <a:t>İlk ifadedeki 2x’i diğer ifadedeki 4x ve +1 ile ayrı ayrı çarpacağız.</a:t>
            </a:r>
          </a:p>
          <a:p>
            <a:r>
              <a:rPr lang="tr-TR" dirty="0"/>
              <a:t>Benzer şekilde ilk ifadedeki +3’ü diğer ifadedeki 4x ve +1 ayrı ayrı çarpacağız.</a:t>
            </a:r>
          </a:p>
          <a:p>
            <a:r>
              <a:rPr lang="tr-TR" dirty="0"/>
              <a:t>= (2x.4x) + (2x.+1) + (3.4x) + (+3.+1)</a:t>
            </a:r>
          </a:p>
          <a:p>
            <a:r>
              <a:rPr lang="tr-TR" dirty="0"/>
              <a:t>= 8x</a:t>
            </a:r>
            <a:r>
              <a:rPr lang="tr-TR" baseline="30000" dirty="0"/>
              <a:t>2</a:t>
            </a:r>
            <a:r>
              <a:rPr lang="tr-TR" dirty="0"/>
              <a:t> + 2x + 12x + 3 [2x ile 12x toplanır]</a:t>
            </a:r>
          </a:p>
          <a:p>
            <a:r>
              <a:rPr lang="tr-TR" dirty="0"/>
              <a:t>= 8x</a:t>
            </a:r>
            <a:r>
              <a:rPr lang="tr-TR" baseline="30000" dirty="0"/>
              <a:t>2</a:t>
            </a:r>
            <a:r>
              <a:rPr lang="tr-TR" dirty="0"/>
              <a:t> + 14x + 3</a:t>
            </a:r>
          </a:p>
          <a:p>
            <a:endParaRPr lang="tr-TR" dirty="0"/>
          </a:p>
          <a:p>
            <a:r>
              <a:rPr lang="tr-TR" b="1" i="1" dirty="0"/>
              <a:t>ÖRNEK : </a:t>
            </a:r>
            <a:r>
              <a:rPr lang="tr-TR" dirty="0"/>
              <a:t> ( x − 1 )</a:t>
            </a:r>
            <a:r>
              <a:rPr lang="tr-TR" baseline="30000" dirty="0"/>
              <a:t>2</a:t>
            </a:r>
            <a:r>
              <a:rPr lang="tr-TR" dirty="0"/>
              <a:t> işlemini yapalım.</a:t>
            </a:r>
          </a:p>
          <a:p>
            <a:r>
              <a:rPr lang="tr-TR" dirty="0"/>
              <a:t>( x − 1 )</a:t>
            </a:r>
            <a:r>
              <a:rPr lang="tr-TR" baseline="30000" dirty="0"/>
              <a:t>2</a:t>
            </a:r>
            <a:r>
              <a:rPr lang="tr-TR" dirty="0"/>
              <a:t> = ( x − 1 ) . ( x − 1 ) demektir.</a:t>
            </a:r>
          </a:p>
          <a:p>
            <a:r>
              <a:rPr lang="tr-TR" dirty="0"/>
              <a:t>Önce ilk ifadedeki x ile diğer ifadedeki x ve −1 çarpılır.</a:t>
            </a:r>
          </a:p>
          <a:p>
            <a:r>
              <a:rPr lang="tr-TR" dirty="0"/>
              <a:t>Sonra ilk ifadedeki −1 ile diğer ifadedeki x ve −1 çarpılır.</a:t>
            </a:r>
          </a:p>
          <a:p>
            <a:r>
              <a:rPr lang="tr-TR" dirty="0"/>
              <a:t>= (x.x) + (x.−1) + (−1.x) + (−1.−1)</a:t>
            </a:r>
          </a:p>
          <a:p>
            <a:r>
              <a:rPr lang="tr-TR" dirty="0"/>
              <a:t>= x</a:t>
            </a:r>
            <a:r>
              <a:rPr lang="tr-TR" baseline="30000" dirty="0"/>
              <a:t>2</a:t>
            </a:r>
            <a:r>
              <a:rPr lang="tr-TR" dirty="0"/>
              <a:t> + (−x) + (−x) + 1 [−x ile −x toplanır]</a:t>
            </a:r>
          </a:p>
          <a:p>
            <a:r>
              <a:rPr lang="tr-TR" dirty="0"/>
              <a:t>= x</a:t>
            </a:r>
            <a:r>
              <a:rPr lang="tr-TR" baseline="30000" dirty="0"/>
              <a:t>2</a:t>
            </a:r>
            <a:r>
              <a:rPr lang="tr-TR" dirty="0"/>
              <a:t> −2x +1</a:t>
            </a:r>
          </a:p>
          <a:p>
            <a:endParaRPr lang="tr-TR" dirty="0"/>
          </a:p>
        </p:txBody>
      </p:sp>
      <p:sp>
        <p:nvSpPr>
          <p:cNvPr id="3" name="2 Başlık"/>
          <p:cNvSpPr>
            <a:spLocks noGrp="1"/>
          </p:cNvSpPr>
          <p:nvPr>
            <p:ph type="title"/>
          </p:nvPr>
        </p:nvSpPr>
        <p:spPr/>
        <p:txBody>
          <a:bodyPr>
            <a:normAutofit fontScale="90000"/>
          </a:bodyPr>
          <a:lstStyle/>
          <a:p>
            <a:r>
              <a:rPr lang="tr-TR" dirty="0">
                <a:solidFill>
                  <a:srgbClr val="FF0000"/>
                </a:solidFill>
              </a:rPr>
              <a:t>2 TERİMLİ İLE2 TERİMLİ CEBRİSEL İFADEYİ ÇARPMA</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Cebirsel-ifadelerde-çarpma-işlemi-8.-sınıf-çözümlü-sorular-7.jpg"/>
          <p:cNvPicPr>
            <a:picLocks noGrp="1" noChangeAspect="1"/>
          </p:cNvPicPr>
          <p:nvPr>
            <p:ph idx="1"/>
          </p:nvPr>
        </p:nvPicPr>
        <p:blipFill>
          <a:blip r:embed="rId2"/>
          <a:stretch>
            <a:fillRect/>
          </a:stretch>
        </p:blipFill>
        <p:spPr>
          <a:xfrm>
            <a:off x="353546" y="259924"/>
            <a:ext cx="8790453" cy="4935964"/>
          </a:xfr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alabalık">
  <a:themeElements>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Kalabalık">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Kalabalık">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52</TotalTime>
  <Words>781</Words>
  <Application>Microsoft Office PowerPoint</Application>
  <PresentationFormat>Ekran Gösterisi (4:3)</PresentationFormat>
  <Paragraphs>88</Paragraphs>
  <Slides>22</Slides>
  <Notes>6</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22</vt:i4>
      </vt:variant>
    </vt:vector>
  </HeadingPairs>
  <TitlesOfParts>
    <vt:vector size="28" baseType="lpstr">
      <vt:lpstr>Calibri</vt:lpstr>
      <vt:lpstr>Lucida Sans Unicode</vt:lpstr>
      <vt:lpstr>Verdana</vt:lpstr>
      <vt:lpstr>Wingdings 2</vt:lpstr>
      <vt:lpstr>Wingdings 3</vt:lpstr>
      <vt:lpstr>Kalabalık</vt:lpstr>
      <vt:lpstr>DERS;MATEMATİK</vt:lpstr>
      <vt:lpstr>CEBRİSEL İFADELER</vt:lpstr>
      <vt:lpstr>TERİM VE KAT SAYI NEDİR?</vt:lpstr>
      <vt:lpstr>SABİT TERİM NEDİR?</vt:lpstr>
      <vt:lpstr>CEBRİSEL İFADELERDE ÇARPMA İŞLEMİ</vt:lpstr>
      <vt:lpstr>1TERİMLİ İLE 1 TERİMLİ CEBİSEL İFADEYİ ÇARPMA</vt:lpstr>
      <vt:lpstr>1 TERİMLİ İLE 2 TERİMLİ CEBRİSEL İFADEYİ ÇARPMA</vt:lpstr>
      <vt:lpstr>2 TERİMLİ İLE2 TERİMLİ CEBRİSEL İFADEYİ ÇARPMA</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DERS;MATEMATİK</dc:title>
  <dc:creator>Dell</dc:creator>
  <cp:lastModifiedBy>SERKAN DEMİR</cp:lastModifiedBy>
  <cp:revision>3</cp:revision>
  <dcterms:created xsi:type="dcterms:W3CDTF">2022-01-07T12:01:53Z</dcterms:created>
  <dcterms:modified xsi:type="dcterms:W3CDTF">2022-02-02T15:32:33Z</dcterms:modified>
</cp:coreProperties>
</file>