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03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2A5DAC-A8FE-47A3-BC3F-4FD1327FAEE0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448377-E713-40FC-8CF1-35F2C9DBF72D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772816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8000" dirty="0">
                <a:latin typeface="Kayra Aydin" pitchFamily="34" charset="0"/>
              </a:rPr>
              <a:t>CÜMLE BİLGİSİ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0" y="4365104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500" b="1" dirty="0">
                <a:latin typeface="Kayra Aydin" pitchFamily="34" charset="0"/>
              </a:rPr>
              <a:t>Murat SOYLU</a:t>
            </a:r>
          </a:p>
          <a:p>
            <a:pPr algn="ctr"/>
            <a:r>
              <a:rPr lang="tr-TR" sz="4500" b="1" dirty="0">
                <a:latin typeface="Kayra Aydin" pitchFamily="34" charset="0"/>
              </a:rPr>
              <a:t>Almus Atatürk İlkokulu</a:t>
            </a:r>
          </a:p>
          <a:p>
            <a:pPr algn="ctr"/>
            <a:r>
              <a:rPr lang="tr-TR" sz="4500" b="1" dirty="0">
                <a:latin typeface="Kayra Aydin" pitchFamily="34" charset="0"/>
              </a:rPr>
              <a:t>1-A Sınıfı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URAT\Desktop\depositphotos_24596371-stock-illustration-a-girl-and-a-b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804248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196752"/>
            <a:ext cx="91440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dirty="0">
                <a:solidFill>
                  <a:srgbClr val="FF0000"/>
                </a:solidFill>
                <a:latin typeface="Kayra Aydin" pitchFamily="34" charset="0"/>
              </a:rPr>
              <a:t>Aldım.</a:t>
            </a:r>
          </a:p>
          <a:p>
            <a:pPr algn="ctr"/>
            <a:endParaRPr lang="tr-TR" sz="3500" b="1" dirty="0">
              <a:latin typeface="Kayra Aydin" pitchFamily="34" charset="0"/>
            </a:endParaRPr>
          </a:p>
          <a:p>
            <a:pPr algn="ctr"/>
            <a:r>
              <a:rPr lang="tr-TR" sz="3500" b="1" dirty="0">
                <a:solidFill>
                  <a:schemeClr val="accent5">
                    <a:lumMod val="75000"/>
                  </a:schemeClr>
                </a:solidFill>
                <a:latin typeface="Kayra Aydin" pitchFamily="34" charset="0"/>
              </a:rPr>
              <a:t>Meyve aldım.</a:t>
            </a:r>
          </a:p>
          <a:p>
            <a:pPr algn="ctr"/>
            <a:endParaRPr lang="tr-TR" sz="3500" b="1" dirty="0">
              <a:solidFill>
                <a:srgbClr val="0070C0"/>
              </a:solidFill>
              <a:latin typeface="Kayra Aydin" pitchFamily="34" charset="0"/>
            </a:endParaRPr>
          </a:p>
          <a:p>
            <a:pPr algn="ctr"/>
            <a:r>
              <a:rPr lang="tr-TR" sz="3500" b="1" dirty="0">
                <a:solidFill>
                  <a:srgbClr val="0070C0"/>
                </a:solidFill>
                <a:latin typeface="Kayra Aydin" pitchFamily="34" charset="0"/>
              </a:rPr>
              <a:t>Pazardan meyve aldım.</a:t>
            </a:r>
          </a:p>
          <a:p>
            <a:pPr algn="ctr"/>
            <a:endParaRPr lang="tr-TR" sz="3500" b="1" dirty="0">
              <a:latin typeface="Kayra Aydin" pitchFamily="34" charset="0"/>
            </a:endParaRPr>
          </a:p>
          <a:p>
            <a:pPr algn="ctr"/>
            <a:r>
              <a:rPr lang="tr-TR" sz="3500" b="1" dirty="0">
                <a:solidFill>
                  <a:srgbClr val="BD037B"/>
                </a:solidFill>
                <a:latin typeface="Kayra Aydin" pitchFamily="34" charset="0"/>
              </a:rPr>
              <a:t>Mahalledeki pazardan meyve aldım.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268760"/>
            <a:ext cx="9144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dirty="0">
                <a:latin typeface="Kayra Aydin" pitchFamily="34" charset="0"/>
              </a:rPr>
              <a:t>Siz de aşağıda verilen kelimelere, yeni kelimeler ekleyerek cümleler oluşturun.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0" y="2564904"/>
            <a:ext cx="91440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dirty="0">
                <a:solidFill>
                  <a:srgbClr val="0070C0"/>
                </a:solidFill>
                <a:latin typeface="Kayra Aydin" pitchFamily="34" charset="0"/>
              </a:rPr>
              <a:t>Kırdım.</a:t>
            </a:r>
          </a:p>
          <a:p>
            <a:pPr algn="ctr"/>
            <a:endParaRPr lang="tr-TR" sz="3500" b="1" dirty="0">
              <a:solidFill>
                <a:srgbClr val="0070C0"/>
              </a:solidFill>
              <a:latin typeface="Kayra Aydin" pitchFamily="34" charset="0"/>
            </a:endParaRPr>
          </a:p>
          <a:p>
            <a:pPr algn="ctr"/>
            <a:r>
              <a:rPr lang="tr-TR" sz="3500" b="1" dirty="0">
                <a:solidFill>
                  <a:srgbClr val="0070C0"/>
                </a:solidFill>
                <a:latin typeface="Kayra Aydin" pitchFamily="34" charset="0"/>
              </a:rPr>
              <a:t>Yedim.</a:t>
            </a:r>
          </a:p>
          <a:p>
            <a:pPr algn="ctr"/>
            <a:endParaRPr lang="tr-TR" sz="3500" b="1" dirty="0">
              <a:solidFill>
                <a:srgbClr val="0070C0"/>
              </a:solidFill>
              <a:latin typeface="Kayra Aydin" pitchFamily="34" charset="0"/>
            </a:endParaRPr>
          </a:p>
          <a:p>
            <a:pPr algn="ctr"/>
            <a:r>
              <a:rPr lang="tr-TR" sz="3500" b="1" dirty="0">
                <a:solidFill>
                  <a:srgbClr val="0070C0"/>
                </a:solidFill>
                <a:latin typeface="Kayra Aydin" pitchFamily="34" charset="0"/>
              </a:rPr>
              <a:t>Oynadım.</a:t>
            </a:r>
          </a:p>
          <a:p>
            <a:pPr algn="ctr"/>
            <a:endParaRPr lang="tr-TR" sz="3500" b="1" dirty="0">
              <a:solidFill>
                <a:srgbClr val="0070C0"/>
              </a:solidFill>
              <a:latin typeface="Kayra Aydin" pitchFamily="34" charset="0"/>
            </a:endParaRPr>
          </a:p>
          <a:p>
            <a:pPr algn="ctr"/>
            <a:r>
              <a:rPr lang="tr-TR" sz="3500" b="1" dirty="0">
                <a:solidFill>
                  <a:srgbClr val="0070C0"/>
                </a:solidFill>
                <a:latin typeface="Kayra Aydin" pitchFamily="34" charset="0"/>
              </a:rPr>
              <a:t>Koştum.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URAT\Desktop\istockphoto-680079290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416824" cy="403244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691680" y="692696"/>
            <a:ext cx="61206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800" b="1" dirty="0">
                <a:latin typeface="Kayra Aydin" pitchFamily="34" charset="0"/>
              </a:rPr>
              <a:t>Ben ailemle çok mutluyum.</a:t>
            </a:r>
            <a:endParaRPr lang="tr-TR" sz="38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1547664" y="5589240"/>
            <a:ext cx="61206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Duygumu anlattım.</a:t>
            </a:r>
            <a:endParaRPr lang="tr-TR" sz="2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692696"/>
            <a:ext cx="85689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800" b="1" dirty="0">
                <a:latin typeface="Kayra Aydin" pitchFamily="34" charset="0"/>
              </a:rPr>
              <a:t>Kitap okumak hayal gücümüzü artırır.</a:t>
            </a:r>
            <a:endParaRPr lang="tr-TR" sz="38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1547664" y="5589240"/>
            <a:ext cx="61206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Düşüncemi anlattım.</a:t>
            </a:r>
            <a:endParaRPr lang="tr-TR" sz="2500" dirty="0"/>
          </a:p>
        </p:txBody>
      </p:sp>
      <p:pic>
        <p:nvPicPr>
          <p:cNvPr id="2050" name="Picture 2" descr="C:\Users\MURAT\Desktop\istockphoto-81349504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560839" cy="4032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827584" y="692696"/>
            <a:ext cx="79208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800" b="1" dirty="0">
                <a:latin typeface="Kayra Aydin" pitchFamily="34" charset="0"/>
              </a:rPr>
              <a:t>Küçük bir kardeşim oldu.</a:t>
            </a:r>
            <a:endParaRPr lang="tr-TR" sz="38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1547664" y="5589240"/>
            <a:ext cx="61206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Kendim ile ilgili bir haber verdim.</a:t>
            </a:r>
            <a:endParaRPr lang="tr-TR" sz="2500" dirty="0"/>
          </a:p>
        </p:txBody>
      </p:sp>
      <p:pic>
        <p:nvPicPr>
          <p:cNvPr id="3074" name="Picture 2" descr="C:\Users\MURAT\Desktop\yeni-dogan-bebek-alisverisi-bebek-ihtiyac-list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1"/>
            <a:ext cx="7848872" cy="381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620688"/>
            <a:ext cx="83529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800" b="1" dirty="0">
                <a:latin typeface="Kayra Aydin" pitchFamily="34" charset="0"/>
              </a:rPr>
              <a:t>Yaptığım kazada kolum ve bacağım kırıldı.</a:t>
            </a:r>
            <a:endParaRPr lang="tr-TR" sz="38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1547664" y="6021288"/>
            <a:ext cx="61206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Kendim ile ilgili bir olayı anlattım.</a:t>
            </a:r>
            <a:endParaRPr lang="tr-TR" sz="2500" dirty="0"/>
          </a:p>
        </p:txBody>
      </p:sp>
      <p:pic>
        <p:nvPicPr>
          <p:cNvPr id="4098" name="Picture 2" descr="C:\Users\MURAT\Desktop\7deae1c50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5091013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4389120"/>
          </a:xfrm>
        </p:spPr>
        <p:txBody>
          <a:bodyPr>
            <a:normAutofit/>
          </a:bodyPr>
          <a:lstStyle/>
          <a:p>
            <a:pPr marL="0" indent="360363" algn="just">
              <a:buNone/>
            </a:pPr>
            <a:r>
              <a:rPr lang="tr-TR" sz="4000" dirty="0">
                <a:latin typeface="Kayra Aydin" pitchFamily="34" charset="0"/>
              </a:rPr>
              <a:t>Bir duyguyu, bir düşünceyi, bir haberi, bir isteği tam olarak anlatan </a:t>
            </a:r>
            <a:r>
              <a:rPr lang="tr-TR" sz="4000" u="sng" dirty="0">
                <a:solidFill>
                  <a:srgbClr val="7030A0"/>
                </a:solidFill>
                <a:latin typeface="Kayra Aydin" pitchFamily="34" charset="0"/>
              </a:rPr>
              <a:t>kelime veya kelime grubuna</a:t>
            </a:r>
            <a:r>
              <a:rPr lang="tr-TR" sz="4000" dirty="0">
                <a:latin typeface="Kayra Aydin" pitchFamily="34" charset="0"/>
              </a:rPr>
              <a:t>   </a:t>
            </a: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cümle (tümce) </a:t>
            </a:r>
            <a:r>
              <a:rPr lang="tr-TR" sz="4000" dirty="0">
                <a:latin typeface="Kayra Aydin" pitchFamily="34" charset="0"/>
              </a:rPr>
              <a:t>denir.</a:t>
            </a:r>
          </a:p>
          <a:p>
            <a:pPr marL="0" indent="360363" algn="just">
              <a:buNone/>
            </a:pPr>
            <a:endParaRPr lang="tr-TR" sz="4000" dirty="0">
              <a:latin typeface="Kayra Aydin" pitchFamily="34" charset="0"/>
            </a:endParaRPr>
          </a:p>
        </p:txBody>
      </p:sp>
      <p:sp>
        <p:nvSpPr>
          <p:cNvPr id="6" name="5 Bulut Belirtme Çizgisi"/>
          <p:cNvSpPr/>
          <p:nvPr/>
        </p:nvSpPr>
        <p:spPr>
          <a:xfrm>
            <a:off x="2915816" y="3645024"/>
            <a:ext cx="5616624" cy="2664296"/>
          </a:xfrm>
          <a:prstGeom prst="cloudCallout">
            <a:avLst>
              <a:gd name="adj1" fmla="val 5562"/>
              <a:gd name="adj2" fmla="val -78559"/>
            </a:avLst>
          </a:prstGeom>
          <a:solidFill>
            <a:srgbClr val="FFFF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900" b="1" u="sng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Kayra Aydin" pitchFamily="34" charset="0"/>
              </a:rPr>
              <a:t>BURAYA DİKKAT!!!</a:t>
            </a:r>
          </a:p>
          <a:p>
            <a:pPr algn="ctr"/>
            <a:r>
              <a:rPr lang="tr-TR" sz="29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Kayra Aydin" pitchFamily="34" charset="0"/>
              </a:rPr>
              <a:t>Kelime veya Kelime Grubu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URAT\Desktop\01f74a2a2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60440" cy="4032448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779912" y="1052736"/>
            <a:ext cx="33843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Kayra Aydin" pitchFamily="34" charset="0"/>
              </a:rPr>
              <a:t>Yedi.       1 kelime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4644008" y="1268760"/>
            <a:ext cx="648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3779912" y="1628800"/>
            <a:ext cx="43924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Kayra Aydin" pitchFamily="34" charset="0"/>
              </a:rPr>
              <a:t>Yemek yedi.       2 kelime</a:t>
            </a:r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5580112" y="1844824"/>
            <a:ext cx="648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851920" y="2204864"/>
            <a:ext cx="52920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Kayra Aydin" pitchFamily="34" charset="0"/>
              </a:rPr>
              <a:t>Akşam yemek yedi.       3 kelime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3779912" y="2780928"/>
            <a:ext cx="5652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Kayra Aydin" pitchFamily="34" charset="0"/>
              </a:rPr>
              <a:t>Dün akşam yemek yedi.      4 kelime</a:t>
            </a:r>
          </a:p>
        </p:txBody>
      </p:sp>
      <p:cxnSp>
        <p:nvCxnSpPr>
          <p:cNvPr id="15" name="14 Düz Ok Bağlayıcısı"/>
          <p:cNvCxnSpPr/>
          <p:nvPr/>
        </p:nvCxnSpPr>
        <p:spPr>
          <a:xfrm>
            <a:off x="6660232" y="2420888"/>
            <a:ext cx="648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7164288" y="2996952"/>
            <a:ext cx="648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16 Metin kutusu"/>
          <p:cNvSpPr txBox="1"/>
          <p:nvPr/>
        </p:nvSpPr>
        <p:spPr>
          <a:xfrm>
            <a:off x="539552" y="4221088"/>
            <a:ext cx="83529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7030A0"/>
              </a:buClr>
              <a:buFont typeface="Wingdings" pitchFamily="2" charset="2"/>
              <a:buChar char="v"/>
            </a:pPr>
            <a:r>
              <a:rPr lang="tr-TR" sz="2500" dirty="0">
                <a:latin typeface="Kayra Aydin" pitchFamily="34" charset="0"/>
              </a:rPr>
              <a:t> Görüldüğü üzere cümleler bir kelimeden oluşabileceği gibi birden çok kelimeden de oluşabilir.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611560" y="5517232"/>
            <a:ext cx="83529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7030A0"/>
              </a:buClr>
              <a:buFont typeface="Wingdings" pitchFamily="2" charset="2"/>
              <a:buChar char="v"/>
            </a:pPr>
            <a:r>
              <a:rPr lang="tr-TR" sz="2500" dirty="0">
                <a:latin typeface="Kayra Aydin" pitchFamily="34" charset="0"/>
              </a:rPr>
              <a:t> Cümlelerimizi kurarken ne kadar çok kelime kullanırsak o kadar çok açıklayıcı oluruz.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3528" y="1628800"/>
            <a:ext cx="5040560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Mehmet yarışmada 1. oldu.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6300192" y="1628800"/>
            <a:ext cx="219675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İstek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300192" y="2492896"/>
            <a:ext cx="219675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Duygu</a:t>
            </a:r>
          </a:p>
        </p:txBody>
      </p:sp>
      <p:sp>
        <p:nvSpPr>
          <p:cNvPr id="7" name="6 Dikdörtgen"/>
          <p:cNvSpPr/>
          <p:nvPr/>
        </p:nvSpPr>
        <p:spPr>
          <a:xfrm>
            <a:off x="6300192" y="3356992"/>
            <a:ext cx="219675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Haber</a:t>
            </a:r>
          </a:p>
        </p:txBody>
      </p:sp>
      <p:sp>
        <p:nvSpPr>
          <p:cNvPr id="8" name="7 Dikdörtgen"/>
          <p:cNvSpPr/>
          <p:nvPr/>
        </p:nvSpPr>
        <p:spPr>
          <a:xfrm>
            <a:off x="6300192" y="4221088"/>
            <a:ext cx="219675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Düşünce</a:t>
            </a:r>
          </a:p>
        </p:txBody>
      </p:sp>
      <p:sp>
        <p:nvSpPr>
          <p:cNvPr id="9" name="8 Dikdörtgen"/>
          <p:cNvSpPr/>
          <p:nvPr/>
        </p:nvSpPr>
        <p:spPr>
          <a:xfrm>
            <a:off x="323528" y="2492896"/>
            <a:ext cx="5040560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Okulumu çok özledim.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23528" y="3356992"/>
            <a:ext cx="5040560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Çok kitap okuyanlar başarılı olur.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323528" y="4221088"/>
            <a:ext cx="5040560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>
                <a:latin typeface="Kayra Aydin" pitchFamily="34" charset="0"/>
              </a:rPr>
              <a:t>Keşke okula gidebilseydim.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0" y="90872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dirty="0">
                <a:solidFill>
                  <a:srgbClr val="FF0000"/>
                </a:solidFill>
                <a:latin typeface="Kayra Aydin" pitchFamily="34" charset="0"/>
              </a:rPr>
              <a:t>NE ANLATIYOR?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83671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YAN YANA YAZILMIŞ HER KELİME GRUBU</a:t>
            </a:r>
          </a:p>
          <a:p>
            <a:pPr algn="ctr"/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CÜMLE OLUR MU?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683568" y="1988840"/>
            <a:ext cx="8460432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tr-TR" sz="2500" dirty="0">
                <a:latin typeface="Kayra Aydin" pitchFamily="34" charset="0"/>
              </a:rPr>
              <a:t>Yarın akşam</a:t>
            </a: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endParaRPr lang="tr-TR" sz="2500" dirty="0">
              <a:latin typeface="Kayra Aydin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tr-TR" sz="2500" dirty="0">
                <a:latin typeface="Kayra Aydin" pitchFamily="34" charset="0"/>
              </a:rPr>
              <a:t>Pazara gideceğim</a:t>
            </a: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endParaRPr lang="tr-TR" sz="2500" dirty="0">
              <a:latin typeface="Kayra Aydin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tr-TR" sz="2500" dirty="0">
                <a:latin typeface="Kayra Aydin" pitchFamily="34" charset="0"/>
              </a:rPr>
              <a:t>Yaz tatilinde denize</a:t>
            </a: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endParaRPr lang="tr-TR" sz="2500" dirty="0">
              <a:latin typeface="Kayra Aydin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tr-TR" sz="2500" dirty="0">
                <a:latin typeface="Kayra Aydin" pitchFamily="34" charset="0"/>
              </a:rPr>
              <a:t>Yedim.</a:t>
            </a: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endParaRPr lang="tr-TR" sz="2500" dirty="0">
              <a:latin typeface="Kayra Aydin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tr-TR" sz="2500" dirty="0">
                <a:latin typeface="Kayra Aydin" pitchFamily="34" charset="0"/>
              </a:rPr>
              <a:t>Yeni bir şarkı öğrendim.</a:t>
            </a: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endParaRPr lang="tr-TR" sz="2500" dirty="0">
              <a:latin typeface="Kayra Aydin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Font typeface="Arial" pitchFamily="34" charset="0"/>
              <a:buChar char="•"/>
            </a:pPr>
            <a:r>
              <a:rPr lang="tr-TR" sz="2500" dirty="0">
                <a:latin typeface="Kayra Aydin" pitchFamily="34" charset="0"/>
              </a:rPr>
              <a:t>Ders yaparken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220</Words>
  <Application>Microsoft Office PowerPoint</Application>
  <PresentationFormat>Ekran Gösterisi (4:3)</PresentationFormat>
  <Paragraphs>58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9" baseType="lpstr">
      <vt:lpstr>Arial</vt:lpstr>
      <vt:lpstr>Calibri</vt:lpstr>
      <vt:lpstr>Constantia</vt:lpstr>
      <vt:lpstr>Kayra Aydin</vt:lpstr>
      <vt:lpstr>Wingdings</vt:lpstr>
      <vt:lpstr>Wingdings 2</vt:lpstr>
      <vt:lpstr>Akış</vt:lpstr>
      <vt:lpstr>CÜMLE BİLGİSİ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CÜMLE BİLGİSİ</dc:title>
  <dc:creator>MURAT</dc:creator>
  <cp:lastModifiedBy>SERKAN DEMİR</cp:lastModifiedBy>
  <cp:revision>18</cp:revision>
  <dcterms:created xsi:type="dcterms:W3CDTF">2021-05-26T20:53:22Z</dcterms:created>
  <dcterms:modified xsi:type="dcterms:W3CDTF">2022-02-20T15:46:06Z</dcterms:modified>
</cp:coreProperties>
</file>