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9" r:id="rId4"/>
    <p:sldId id="260" r:id="rId5"/>
    <p:sldId id="261" r:id="rId6"/>
    <p:sldId id="267" r:id="rId7"/>
    <p:sldId id="262" r:id="rId8"/>
    <p:sldId id="263" r:id="rId9"/>
    <p:sldId id="264" r:id="rId10"/>
    <p:sldId id="265" r:id="rId11"/>
    <p:sldId id="266" r:id="rId12"/>
    <p:sldId id="269" r:id="rId13"/>
    <p:sldId id="270" r:id="rId14"/>
    <p:sldId id="271" r:id="rId15"/>
    <p:sldId id="268" r:id="rId16"/>
    <p:sldId id="258" r:id="rId1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95" autoAdjust="0"/>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0F7824-B96E-479A-869D-9E67B547D14A}" type="datetimeFigureOut">
              <a:rPr lang="tr-TR" smtClean="0"/>
              <a:t>22.02.2022</a:t>
            </a:fld>
            <a:endParaRPr lang="tr-TR"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6BAEAA-631A-4244-AAFA-D3884B6ADCBA}" type="slidenum">
              <a:rPr lang="tr-TR" smtClean="0"/>
              <a:t>‹#›</a:t>
            </a:fld>
            <a:endParaRPr lang="tr-TR" dirty="0"/>
          </a:p>
        </p:txBody>
      </p:sp>
    </p:spTree>
    <p:extLst>
      <p:ext uri="{BB962C8B-B14F-4D97-AF65-F5344CB8AC3E}">
        <p14:creationId xmlns:p14="http://schemas.microsoft.com/office/powerpoint/2010/main" val="222959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2</a:t>
            </a:fld>
            <a:endParaRPr lang="tr-TR" dirty="0"/>
          </a:p>
        </p:txBody>
      </p:sp>
    </p:spTree>
    <p:extLst>
      <p:ext uri="{BB962C8B-B14F-4D97-AF65-F5344CB8AC3E}">
        <p14:creationId xmlns:p14="http://schemas.microsoft.com/office/powerpoint/2010/main" val="2180684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www.soubak.com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3</a:t>
            </a:fld>
            <a:endParaRPr lang="tr-TR" dirty="0"/>
          </a:p>
        </p:txBody>
      </p:sp>
    </p:spTree>
    <p:extLst>
      <p:ext uri="{BB962C8B-B14F-4D97-AF65-F5344CB8AC3E}">
        <p14:creationId xmlns:p14="http://schemas.microsoft.com/office/powerpoint/2010/main" val="2952639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www.soubak.com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8</a:t>
            </a:fld>
            <a:endParaRPr lang="tr-TR" dirty="0"/>
          </a:p>
        </p:txBody>
      </p:sp>
    </p:spTree>
    <p:extLst>
      <p:ext uri="{BB962C8B-B14F-4D97-AF65-F5344CB8AC3E}">
        <p14:creationId xmlns:p14="http://schemas.microsoft.com/office/powerpoint/2010/main" val="1722836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www.soubak.com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13</a:t>
            </a:fld>
            <a:endParaRPr lang="tr-TR" dirty="0"/>
          </a:p>
        </p:txBody>
      </p:sp>
    </p:spTree>
    <p:extLst>
      <p:ext uri="{BB962C8B-B14F-4D97-AF65-F5344CB8AC3E}">
        <p14:creationId xmlns:p14="http://schemas.microsoft.com/office/powerpoint/2010/main" val="196919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www.soubak.com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16</a:t>
            </a:fld>
            <a:endParaRPr lang="tr-TR" dirty="0"/>
          </a:p>
        </p:txBody>
      </p:sp>
    </p:spTree>
    <p:extLst>
      <p:ext uri="{BB962C8B-B14F-4D97-AF65-F5344CB8AC3E}">
        <p14:creationId xmlns:p14="http://schemas.microsoft.com/office/powerpoint/2010/main" val="739164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61689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012819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162552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269053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198478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248442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2297232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130457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2659730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95662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88CD54DA-D5E4-471A-895C-6AEBD2AD8A53}" type="datetimeFigureOut">
              <a:rPr lang="tr-TR" smtClean="0"/>
              <a:t>22.02.2022</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4111081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CD54DA-D5E4-471A-895C-6AEBD2AD8A53}" type="datetimeFigureOut">
              <a:rPr lang="tr-TR" smtClean="0"/>
              <a:t>22.02.2022</a:t>
            </a:fld>
            <a:endParaRPr lang="tr-TR" dirty="0"/>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54B53-35BE-4F10-A3AB-48DB08B4043D}" type="slidenum">
              <a:rPr lang="tr-TR" smtClean="0"/>
              <a:t>‹#›</a:t>
            </a:fld>
            <a:endParaRPr lang="tr-TR" dirty="0"/>
          </a:p>
        </p:txBody>
      </p:sp>
    </p:spTree>
    <p:extLst>
      <p:ext uri="{BB962C8B-B14F-4D97-AF65-F5344CB8AC3E}">
        <p14:creationId xmlns:p14="http://schemas.microsoft.com/office/powerpoint/2010/main" val="3893368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a:solidFill>
                  <a:srgbClr val="FF0000"/>
                </a:solidFill>
              </a:rPr>
              <a:t>Atasözleri ve Deyimlerimiz</a:t>
            </a:r>
          </a:p>
        </p:txBody>
      </p:sp>
      <p:sp>
        <p:nvSpPr>
          <p:cNvPr id="3" name="Alt Başlık 2"/>
          <p:cNvSpPr>
            <a:spLocks noGrp="1"/>
          </p:cNvSpPr>
          <p:nvPr>
            <p:ph type="subTitle" idx="1"/>
          </p:nvPr>
        </p:nvSpPr>
        <p:spPr/>
        <p:txBody>
          <a:bodyPr/>
          <a:lstStyle/>
          <a:p>
            <a:r>
              <a:rPr lang="tr-TR" dirty="0"/>
              <a:t>Hazırlayan: Can Hataylı</a:t>
            </a:r>
          </a:p>
        </p:txBody>
      </p:sp>
    </p:spTree>
    <p:extLst>
      <p:ext uri="{BB962C8B-B14F-4D97-AF65-F5344CB8AC3E}">
        <p14:creationId xmlns:p14="http://schemas.microsoft.com/office/powerpoint/2010/main" val="2555367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73685"/>
            <a:ext cx="10515600" cy="1325563"/>
          </a:xfrm>
        </p:spPr>
        <p:txBody>
          <a:bodyPr/>
          <a:lstStyle/>
          <a:p>
            <a:r>
              <a:rPr lang="tr-TR" dirty="0"/>
              <a:t>Pendame </a:t>
            </a:r>
          </a:p>
        </p:txBody>
      </p:sp>
      <p:sp>
        <p:nvSpPr>
          <p:cNvPr id="3" name="İçerik Yer Tutucusu 2"/>
          <p:cNvSpPr>
            <a:spLocks noGrp="1"/>
          </p:cNvSpPr>
          <p:nvPr>
            <p:ph idx="1"/>
          </p:nvPr>
        </p:nvSpPr>
        <p:spPr/>
        <p:txBody>
          <a:bodyPr/>
          <a:lstStyle/>
          <a:p>
            <a:r>
              <a:rPr lang="tr-TR" dirty="0"/>
              <a:t>Güvahi tarafından yazılmıştır</a:t>
            </a:r>
          </a:p>
          <a:p>
            <a:r>
              <a:rPr lang="tr-TR" dirty="0"/>
              <a:t>16. yüzyıl divan edebiyatının önde gelen eserlerindendir</a:t>
            </a:r>
          </a:p>
          <a:p>
            <a:r>
              <a:rPr lang="tr-TR" dirty="0"/>
              <a:t>İçinde 500 kadar atasözü ve deyime yer verilmiştir</a:t>
            </a:r>
          </a:p>
          <a:p>
            <a:r>
              <a:rPr lang="tr-TR" dirty="0"/>
              <a:t>Mesnevi türünde yazılmıştır</a:t>
            </a:r>
          </a:p>
        </p:txBody>
      </p:sp>
    </p:spTree>
    <p:extLst>
      <p:ext uri="{BB962C8B-B14F-4D97-AF65-F5344CB8AC3E}">
        <p14:creationId xmlns:p14="http://schemas.microsoft.com/office/powerpoint/2010/main" val="1634330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Örnek Beyitler</a:t>
            </a:r>
          </a:p>
        </p:txBody>
      </p:sp>
      <p:sp>
        <p:nvSpPr>
          <p:cNvPr id="3" name="İçerik Yer Tutucusu 2"/>
          <p:cNvSpPr>
            <a:spLocks noGrp="1"/>
          </p:cNvSpPr>
          <p:nvPr>
            <p:ph idx="1"/>
          </p:nvPr>
        </p:nvSpPr>
        <p:spPr/>
        <p:txBody>
          <a:bodyPr>
            <a:normAutofit/>
          </a:bodyPr>
          <a:lstStyle/>
          <a:p>
            <a:pPr marL="0" indent="0">
              <a:buNone/>
            </a:pPr>
            <a:r>
              <a:rPr lang="tr-TR" dirty="0"/>
              <a:t>Dürüşt harç it nitekim düğün içün                       ak akçe kara gün içindir                                 </a:t>
            </a:r>
          </a:p>
          <a:p>
            <a:pPr marL="0" indent="0">
              <a:buNone/>
            </a:pPr>
            <a:r>
              <a:rPr lang="tr-TR" dirty="0"/>
              <a:t>Ki </a:t>
            </a:r>
            <a:r>
              <a:rPr lang="tr-TR" dirty="0">
                <a:solidFill>
                  <a:srgbClr val="FF0000"/>
                </a:solidFill>
              </a:rPr>
              <a:t>ağ akçe olur kara gün içün    </a:t>
            </a:r>
          </a:p>
          <a:p>
            <a:pPr marL="0" indent="0">
              <a:buNone/>
            </a:pPr>
            <a:endParaRPr lang="tr-TR" dirty="0">
              <a:solidFill>
                <a:srgbClr val="FF0000"/>
              </a:solidFill>
            </a:endParaRPr>
          </a:p>
          <a:p>
            <a:pPr marL="0" indent="0">
              <a:buNone/>
            </a:pPr>
            <a:endParaRPr lang="tr-TR" dirty="0">
              <a:solidFill>
                <a:srgbClr val="FF0000"/>
              </a:solidFill>
            </a:endParaRPr>
          </a:p>
          <a:p>
            <a:pPr marL="0" indent="0">
              <a:buNone/>
            </a:pPr>
            <a:r>
              <a:rPr lang="tr-TR" dirty="0"/>
              <a:t>söz ehl-i yalanunda söyle arhun                        tereciye tere satmak</a:t>
            </a:r>
          </a:p>
          <a:p>
            <a:pPr marL="0" indent="0">
              <a:buNone/>
            </a:pPr>
            <a:r>
              <a:rPr lang="tr-TR" dirty="0"/>
              <a:t>Yanulup </a:t>
            </a:r>
            <a:r>
              <a:rPr lang="tr-TR" dirty="0">
                <a:solidFill>
                  <a:srgbClr val="FF0000"/>
                </a:solidFill>
              </a:rPr>
              <a:t>satma bostancıya tarhun    </a:t>
            </a:r>
          </a:p>
          <a:p>
            <a:pPr marL="0" indent="0">
              <a:buNone/>
            </a:pPr>
            <a:endParaRPr lang="tr-TR" dirty="0">
              <a:solidFill>
                <a:srgbClr val="FF0000"/>
              </a:solidFill>
            </a:endParaRPr>
          </a:p>
          <a:p>
            <a:pPr marL="0" indent="0">
              <a:buNone/>
            </a:pPr>
            <a:r>
              <a:rPr lang="tr-TR" dirty="0">
                <a:solidFill>
                  <a:srgbClr val="FF0000"/>
                </a:solidFill>
              </a:rPr>
              <a:t>                                    </a:t>
            </a:r>
          </a:p>
        </p:txBody>
      </p:sp>
      <p:cxnSp>
        <p:nvCxnSpPr>
          <p:cNvPr id="5" name="Düz Ok Bağlayıcısı 4"/>
          <p:cNvCxnSpPr/>
          <p:nvPr/>
        </p:nvCxnSpPr>
        <p:spPr>
          <a:xfrm>
            <a:off x="5980176" y="2148840"/>
            <a:ext cx="1307592" cy="914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7" name="Düz Ok Bağlayıcısı 6"/>
          <p:cNvCxnSpPr/>
          <p:nvPr/>
        </p:nvCxnSpPr>
        <p:spPr>
          <a:xfrm>
            <a:off x="5867400" y="4178966"/>
            <a:ext cx="1307592" cy="914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5459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Atalar sözü destanı </a:t>
            </a:r>
          </a:p>
        </p:txBody>
      </p:sp>
      <p:sp>
        <p:nvSpPr>
          <p:cNvPr id="3" name="İçerik Yer Tutucusu 2"/>
          <p:cNvSpPr>
            <a:spLocks noGrp="1"/>
          </p:cNvSpPr>
          <p:nvPr>
            <p:ph idx="1"/>
          </p:nvPr>
        </p:nvSpPr>
        <p:spPr/>
        <p:txBody>
          <a:bodyPr/>
          <a:lstStyle/>
          <a:p>
            <a:r>
              <a:rPr lang="tr-TR" dirty="0"/>
              <a:t>17. yüzyılda yaşamış olan Osmanlı minyatürcüsü ve halk şairi olan Levni yazmıştır.</a:t>
            </a:r>
          </a:p>
          <a:p>
            <a:r>
              <a:rPr lang="tr-TR" dirty="0"/>
              <a:t>13 kıtadır ve 52 mısradır.</a:t>
            </a:r>
          </a:p>
          <a:p>
            <a:endParaRPr lang="tr-TR" dirty="0"/>
          </a:p>
          <a:p>
            <a:endParaRPr lang="tr-TR" dirty="0"/>
          </a:p>
        </p:txBody>
      </p:sp>
    </p:spTree>
    <p:extLst>
      <p:ext uri="{BB962C8B-B14F-4D97-AF65-F5344CB8AC3E}">
        <p14:creationId xmlns:p14="http://schemas.microsoft.com/office/powerpoint/2010/main" val="289385353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Örnek kıtalar</a:t>
            </a:r>
          </a:p>
        </p:txBody>
      </p:sp>
      <p:sp>
        <p:nvSpPr>
          <p:cNvPr id="3" name="İçerik Yer Tutucusu 2"/>
          <p:cNvSpPr>
            <a:spLocks noGrp="1"/>
          </p:cNvSpPr>
          <p:nvPr>
            <p:ph idx="1"/>
          </p:nvPr>
        </p:nvSpPr>
        <p:spPr>
          <a:xfrm>
            <a:off x="838200" y="1377568"/>
            <a:ext cx="10515600" cy="5416424"/>
          </a:xfrm>
        </p:spPr>
        <p:txBody>
          <a:bodyPr/>
          <a:lstStyle/>
          <a:p>
            <a:r>
              <a:rPr lang="tr-TR" dirty="0"/>
              <a:t>Tut atalar sözünü kalbi selim ol</a:t>
            </a:r>
            <a:br>
              <a:rPr lang="tr-TR" dirty="0"/>
            </a:br>
            <a:r>
              <a:rPr lang="tr-TR" dirty="0"/>
              <a:t>Gönülden gönüle yol var demişler                      atasözü</a:t>
            </a:r>
            <a:br>
              <a:rPr lang="tr-TR" dirty="0"/>
            </a:br>
            <a:r>
              <a:rPr lang="tr-TR" dirty="0"/>
              <a:t>Gider yavuzluğun tab'ı halim ol</a:t>
            </a:r>
            <a:br>
              <a:rPr lang="tr-TR" dirty="0"/>
            </a:br>
            <a:r>
              <a:rPr lang="tr-TR" dirty="0"/>
              <a:t>Sert sirke küpüne zarar demişler                       atasözü</a:t>
            </a:r>
          </a:p>
          <a:p>
            <a:r>
              <a:rPr lang="tr-TR" dirty="0"/>
              <a:t>Güneş balçık ilen sıvanmaz ey dil                     atasözü</a:t>
            </a:r>
            <a:br>
              <a:rPr lang="tr-TR" dirty="0"/>
            </a:br>
            <a:r>
              <a:rPr lang="tr-TR" dirty="0"/>
              <a:t>Bi-zeban da olsa bellidir kamil</a:t>
            </a:r>
            <a:br>
              <a:rPr lang="tr-TR" dirty="0"/>
            </a:br>
            <a:r>
              <a:rPr lang="tr-TR" dirty="0"/>
              <a:t>Kendüden gayruyu beğenmez cahil</a:t>
            </a:r>
            <a:br>
              <a:rPr lang="tr-TR" dirty="0"/>
            </a:br>
            <a:r>
              <a:rPr lang="tr-TR" dirty="0"/>
              <a:t>Kendi çalar kendi oynar demişler                      atasözü</a:t>
            </a:r>
          </a:p>
          <a:p>
            <a:r>
              <a:rPr lang="tr-TR" dirty="0"/>
              <a:t>Levni nasihatı pirlerin böyle</a:t>
            </a:r>
            <a:br>
              <a:rPr lang="tr-TR" dirty="0"/>
            </a:br>
            <a:r>
              <a:rPr lang="tr-TR" dirty="0"/>
              <a:t>Durub-ı emsalden hazm ile söyle</a:t>
            </a:r>
            <a:br>
              <a:rPr lang="tr-TR" dirty="0"/>
            </a:br>
            <a:r>
              <a:rPr lang="tr-TR" dirty="0"/>
              <a:t>Meydan-ı hünerde ağırlık eyle</a:t>
            </a:r>
            <a:br>
              <a:rPr lang="tr-TR" dirty="0"/>
            </a:br>
            <a:r>
              <a:rPr lang="tr-TR" dirty="0"/>
              <a:t>Ağır bassa beğni ağar demişler                      atasözü</a:t>
            </a:r>
          </a:p>
        </p:txBody>
      </p:sp>
      <p:cxnSp>
        <p:nvCxnSpPr>
          <p:cNvPr id="5" name="Düz Ok Bağlayıcısı 4"/>
          <p:cNvCxnSpPr/>
          <p:nvPr/>
        </p:nvCxnSpPr>
        <p:spPr>
          <a:xfrm>
            <a:off x="6099048" y="2002536"/>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a:off x="5958840" y="2785872"/>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a:off x="5928360" y="3276600"/>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Düz Ok Bağlayıcısı 7"/>
          <p:cNvCxnSpPr/>
          <p:nvPr/>
        </p:nvCxnSpPr>
        <p:spPr>
          <a:xfrm>
            <a:off x="5958840" y="4398264"/>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a:off x="5681472" y="6138672"/>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1234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Manzum ve musavver durub-ı emsal</a:t>
            </a:r>
          </a:p>
        </p:txBody>
      </p:sp>
      <p:sp>
        <p:nvSpPr>
          <p:cNvPr id="3" name="İçerik Yer Tutucusu 2"/>
          <p:cNvSpPr>
            <a:spLocks noGrp="1"/>
          </p:cNvSpPr>
          <p:nvPr>
            <p:ph idx="1"/>
          </p:nvPr>
        </p:nvSpPr>
        <p:spPr/>
        <p:txBody>
          <a:bodyPr/>
          <a:lstStyle/>
          <a:p>
            <a:r>
              <a:rPr lang="tr-TR" dirty="0"/>
              <a:t>17. yüzyıla ait şairi bilimeyen bir eserdir</a:t>
            </a:r>
          </a:p>
          <a:p>
            <a:r>
              <a:rPr lang="tr-TR" dirty="0"/>
              <a:t>İçinde 267 atasözü ve deyim vardır ve o şaire ait 289 beyit vardır</a:t>
            </a:r>
          </a:p>
          <a:p>
            <a:r>
              <a:rPr lang="tr-TR" dirty="0"/>
              <a:t>İçinde 29 tane minyatür vardır</a:t>
            </a:r>
          </a:p>
        </p:txBody>
      </p:sp>
    </p:spTree>
    <p:extLst>
      <p:ext uri="{BB962C8B-B14F-4D97-AF65-F5344CB8AC3E}">
        <p14:creationId xmlns:p14="http://schemas.microsoft.com/office/powerpoint/2010/main" val="281848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Sözlük </a:t>
            </a:r>
          </a:p>
        </p:txBody>
      </p:sp>
      <p:sp>
        <p:nvSpPr>
          <p:cNvPr id="3" name="İçerik Yer Tutucusu 2"/>
          <p:cNvSpPr>
            <a:spLocks noGrp="1"/>
          </p:cNvSpPr>
          <p:nvPr>
            <p:ph idx="1"/>
          </p:nvPr>
        </p:nvSpPr>
        <p:spPr>
          <a:xfrm>
            <a:off x="838200" y="1825624"/>
            <a:ext cx="10515600" cy="5032375"/>
          </a:xfrm>
        </p:spPr>
        <p:txBody>
          <a:bodyPr/>
          <a:lstStyle/>
          <a:p>
            <a:r>
              <a:rPr lang="tr-TR" dirty="0"/>
              <a:t>Mesnevi: Divan edebiyatında konu sınırı olmayan, beyit sınırı olmayan uyağı aa,bb,cc,dd diye giden ve aruzun kısa kalıplarıyla yazılan bir manzumdur. </a:t>
            </a:r>
          </a:p>
          <a:p>
            <a:r>
              <a:rPr lang="tr-TR" dirty="0"/>
              <a:t>La edri: Arap edebiyatında beyitin, sözün veya mısranın kime ait olduğu bilinmediği zaman onlara la edri beyiti denir.</a:t>
            </a:r>
          </a:p>
          <a:p>
            <a:r>
              <a:rPr lang="tr-TR" dirty="0"/>
              <a:t>Beyit: divan edebiyatında ikili olan manzumlara beyit denir.</a:t>
            </a:r>
          </a:p>
          <a:p>
            <a:r>
              <a:rPr lang="tr-TR" dirty="0"/>
              <a:t>Anonim: yazarı belli olmayan eser, bilinmeyen.</a:t>
            </a:r>
          </a:p>
          <a:p>
            <a:r>
              <a:rPr lang="tr-TR" dirty="0"/>
              <a:t>Manzum: şiir.</a:t>
            </a:r>
          </a:p>
          <a:p>
            <a:r>
              <a:rPr lang="tr-TR" dirty="0"/>
              <a:t>Musavver: Resim konulmuş, resimli.</a:t>
            </a:r>
          </a:p>
          <a:p>
            <a:endParaRPr lang="tr-TR" dirty="0"/>
          </a:p>
          <a:p>
            <a:endParaRPr lang="tr-TR" dirty="0"/>
          </a:p>
        </p:txBody>
      </p:sp>
    </p:spTree>
    <p:extLst>
      <p:ext uri="{BB962C8B-B14F-4D97-AF65-F5344CB8AC3E}">
        <p14:creationId xmlns:p14="http://schemas.microsoft.com/office/powerpoint/2010/main" val="1976100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Kaynakça </a:t>
            </a:r>
          </a:p>
        </p:txBody>
      </p:sp>
      <p:sp>
        <p:nvSpPr>
          <p:cNvPr id="3" name="İçerik Yer Tutucusu 2"/>
          <p:cNvSpPr>
            <a:spLocks noGrp="1"/>
          </p:cNvSpPr>
          <p:nvPr>
            <p:ph idx="1"/>
          </p:nvPr>
        </p:nvSpPr>
        <p:spPr/>
        <p:txBody>
          <a:bodyPr/>
          <a:lstStyle/>
          <a:p>
            <a:r>
              <a:rPr lang="tr-TR" dirty="0"/>
              <a:t>Wikipedia</a:t>
            </a:r>
          </a:p>
          <a:p>
            <a:r>
              <a:rPr lang="tr-TR" dirty="0"/>
              <a:t>Ömer Asım Aksoy’un atasözleri ve deyimler sözlüğü</a:t>
            </a:r>
          </a:p>
          <a:p>
            <a:r>
              <a:rPr lang="tr-TR" dirty="0"/>
              <a:t>TDK</a:t>
            </a:r>
          </a:p>
          <a:p>
            <a:r>
              <a:rPr lang="tr-TR" dirty="0"/>
              <a:t>Pendame</a:t>
            </a:r>
          </a:p>
          <a:p>
            <a:r>
              <a:rPr lang="tr-TR" dirty="0"/>
              <a:t>T.C. Kültür ve Turizm Bakanlığı</a:t>
            </a:r>
          </a:p>
          <a:p>
            <a:r>
              <a:rPr lang="tr-TR" dirty="0"/>
              <a:t>Ayvakti.net</a:t>
            </a:r>
          </a:p>
          <a:p>
            <a:endParaRPr lang="tr-TR" dirty="0"/>
          </a:p>
          <a:p>
            <a:endParaRPr lang="tr-TR" dirty="0"/>
          </a:p>
          <a:p>
            <a:endParaRPr lang="tr-TR" dirty="0"/>
          </a:p>
          <a:p>
            <a:endParaRPr lang="tr-TR" dirty="0"/>
          </a:p>
        </p:txBody>
      </p:sp>
    </p:spTree>
    <p:extLst>
      <p:ext uri="{BB962C8B-B14F-4D97-AF65-F5344CB8AC3E}">
        <p14:creationId xmlns:p14="http://schemas.microsoft.com/office/powerpoint/2010/main" val="379881951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Atasözleri </a:t>
            </a:r>
          </a:p>
        </p:txBody>
      </p:sp>
      <p:sp>
        <p:nvSpPr>
          <p:cNvPr id="3" name="İçerik Yer Tutucusu 2"/>
          <p:cNvSpPr>
            <a:spLocks noGrp="1"/>
          </p:cNvSpPr>
          <p:nvPr>
            <p:ph idx="1"/>
          </p:nvPr>
        </p:nvSpPr>
        <p:spPr/>
        <p:txBody>
          <a:bodyPr>
            <a:normAutofit fontScale="92500" lnSpcReduction="10000"/>
          </a:bodyPr>
          <a:lstStyle/>
          <a:p>
            <a:r>
              <a:rPr lang="tr-TR" b="1" dirty="0"/>
              <a:t>Atasözü</a:t>
            </a:r>
            <a:r>
              <a:rPr lang="tr-TR" dirty="0"/>
              <a:t> geçmişten günümüze gelen, uzun deneyimlerden yararlanarak kısa ve özlü öğütler veren, toplum tarafından benimsenerek ortak olarak kullanılan kalıplaşmış sözlerdir. Türkçede "</a:t>
            </a:r>
            <a:r>
              <a:rPr lang="tr-TR" b="1" dirty="0"/>
              <a:t>sav</a:t>
            </a:r>
            <a:r>
              <a:rPr lang="tr-TR" dirty="0"/>
              <a:t>" ve "</a:t>
            </a:r>
            <a:r>
              <a:rPr lang="tr-TR" b="1" dirty="0"/>
              <a:t>irsal-i mesel</a:t>
            </a:r>
            <a:r>
              <a:rPr lang="tr-TR" dirty="0"/>
              <a:t>, </a:t>
            </a:r>
            <a:r>
              <a:rPr lang="tr-TR" b="1" dirty="0"/>
              <a:t>darb-ı mesel, durub-u emsal"</a:t>
            </a:r>
            <a:r>
              <a:rPr lang="tr-TR" dirty="0"/>
              <a:t> olarak da adlanılır.</a:t>
            </a:r>
          </a:p>
          <a:p>
            <a:r>
              <a:rPr lang="tr-TR" dirty="0"/>
              <a:t>Atasözleri bir toplumun duygu, düşünce, inanç ve kültür yapısını yansıtır. Atasözleri, kim tarafından ne zaman söylendiği bilinmediğinden anonimdir. Bu sözler topluma mâl olmuş, toplum tarafından benimsenmiş ve yüzyılların düşünce ve mantık isteminden geçerek günümüze ulaşmış kısa ve özlü sözlerdir. Atasözleri, bir düşünce açıklanırken ya da savunulurken tanık olarak da gösterilirler.</a:t>
            </a:r>
          </a:p>
          <a:p>
            <a:r>
              <a:rPr lang="tr-TR" dirty="0"/>
              <a:t>Atasözleri, halkın yalnızca ortak duygu ve düşüncelerini değil ortak dil zevkini de yansıtır.</a:t>
            </a:r>
          </a:p>
          <a:p>
            <a:endParaRPr lang="tr-TR" dirty="0"/>
          </a:p>
        </p:txBody>
      </p:sp>
      <p:sp>
        <p:nvSpPr>
          <p:cNvPr id="4" name="Dikdörtgen 3"/>
          <p:cNvSpPr/>
          <p:nvPr/>
        </p:nvSpPr>
        <p:spPr>
          <a:xfrm>
            <a:off x="4774712" y="6311900"/>
            <a:ext cx="1930337" cy="369332"/>
          </a:xfrm>
          <a:prstGeom prst="rect">
            <a:avLst/>
          </a:prstGeom>
        </p:spPr>
        <p:txBody>
          <a:bodyPr wrap="none">
            <a:spAutoFit/>
          </a:bodyPr>
          <a:lstStyle/>
          <a:p>
            <a:r>
              <a:rPr lang="tr-TR" u="sng" dirty="0">
                <a:solidFill>
                  <a:srgbClr val="0563C1"/>
                </a:solidFill>
                <a:latin typeface="Comic Sans MS" panose="030F0702030302020204" pitchFamily="66" charset="0"/>
                <a:ea typeface="Calibri" panose="020F0502020204030204" pitchFamily="34" charset="0"/>
                <a:cs typeface="Times New Roman" panose="02020603050405020304" pitchFamily="18" charset="0"/>
                <a:hlinkClick r:id="rId3"/>
              </a:rPr>
              <a:t>www.soubak.com</a:t>
            </a:r>
            <a:endParaRPr lang="tr-TR" dirty="0"/>
          </a:p>
        </p:txBody>
      </p:sp>
    </p:spTree>
    <p:extLst>
      <p:ext uri="{BB962C8B-B14F-4D97-AF65-F5344CB8AC3E}">
        <p14:creationId xmlns:p14="http://schemas.microsoft.com/office/powerpoint/2010/main" val="3427301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Atasözlerinden örnekler</a:t>
            </a:r>
          </a:p>
        </p:txBody>
      </p:sp>
      <p:sp>
        <p:nvSpPr>
          <p:cNvPr id="3" name="İçerik Yer Tutucusu 2"/>
          <p:cNvSpPr>
            <a:spLocks noGrp="1"/>
          </p:cNvSpPr>
          <p:nvPr>
            <p:ph idx="1"/>
          </p:nvPr>
        </p:nvSpPr>
        <p:spPr>
          <a:xfrm>
            <a:off x="838200" y="1208701"/>
            <a:ext cx="10515600" cy="5649299"/>
          </a:xfrm>
        </p:spPr>
        <p:txBody>
          <a:bodyPr/>
          <a:lstStyle/>
          <a:p>
            <a:r>
              <a:rPr lang="tr-TR" dirty="0"/>
              <a:t>Acı patlıcan kırağı çalmaz.</a:t>
            </a:r>
          </a:p>
          <a:p>
            <a:r>
              <a:rPr lang="tr-TR" dirty="0"/>
              <a:t>Evdeki hesap çarşıya uymaz.</a:t>
            </a:r>
          </a:p>
          <a:p>
            <a:r>
              <a:rPr lang="tr-TR" dirty="0"/>
              <a:t>Gürültü istemeyen bakırcı dükkânına girmez.</a:t>
            </a:r>
          </a:p>
          <a:p>
            <a:r>
              <a:rPr lang="tr-TR" dirty="0"/>
              <a:t>Meyve veren ağaç taşlanır</a:t>
            </a:r>
          </a:p>
          <a:p>
            <a:r>
              <a:rPr lang="tr-TR" dirty="0"/>
              <a:t>Su testisi su yolunda kırılır.</a:t>
            </a:r>
          </a:p>
          <a:p>
            <a:r>
              <a:rPr lang="tr-TR" dirty="0"/>
              <a:t>Demir tavında dövülür.</a:t>
            </a:r>
          </a:p>
          <a:p>
            <a:r>
              <a:rPr lang="tr-TR" dirty="0"/>
              <a:t>Hamama giren terler.</a:t>
            </a:r>
          </a:p>
          <a:p>
            <a:r>
              <a:rPr lang="tr-TR" dirty="0"/>
              <a:t>Güneş balçıkla sıvanmaz.</a:t>
            </a:r>
          </a:p>
          <a:p>
            <a:r>
              <a:rPr lang="tr-TR" dirty="0"/>
              <a:t>İtle yatan bitle kalkar.</a:t>
            </a:r>
          </a:p>
          <a:p>
            <a:r>
              <a:rPr lang="tr-TR" dirty="0"/>
              <a:t>Keskin sirke küpüne zarar.</a:t>
            </a:r>
          </a:p>
          <a:p>
            <a:r>
              <a:rPr lang="tr-TR" dirty="0"/>
              <a:t>Lafla peynir gemisi yürümez.</a:t>
            </a:r>
          </a:p>
          <a:p>
            <a:endParaRPr lang="tr-TR" dirty="0"/>
          </a:p>
        </p:txBody>
      </p:sp>
    </p:spTree>
    <p:extLst>
      <p:ext uri="{BB962C8B-B14F-4D97-AF65-F5344CB8AC3E}">
        <p14:creationId xmlns:p14="http://schemas.microsoft.com/office/powerpoint/2010/main" val="4007828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7" end="7"/>
                                            </p:txEl>
                                          </p:spTgt>
                                        </p:tgtEl>
                                        <p:attrNameLst>
                                          <p:attrName>style.visibility</p:attrName>
                                        </p:attrNameLst>
                                      </p:cBhvr>
                                      <p:to>
                                        <p:strVal val="visible"/>
                                      </p:to>
                                    </p:set>
                                    <p:animEffect transition="in" filter="wipe(down)">
                                      <p:cBhvr>
                                        <p:cTn id="133" dur="580">
                                          <p:stCondLst>
                                            <p:cond delay="0"/>
                                          </p:stCondLst>
                                        </p:cTn>
                                        <p:tgtEl>
                                          <p:spTgt spid="3">
                                            <p:txEl>
                                              <p:pRg st="7" end="7"/>
                                            </p:txEl>
                                          </p:spTgt>
                                        </p:tgtEl>
                                      </p:cBhvr>
                                    </p:animEffect>
                                    <p:anim calcmode="lin" valueType="num">
                                      <p:cBhvr>
                                        <p:cTn id="13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7" end="7"/>
                                            </p:txEl>
                                          </p:spTgt>
                                        </p:tgtEl>
                                      </p:cBhvr>
                                      <p:to x="100000" y="60000"/>
                                    </p:animScale>
                                    <p:animScale>
                                      <p:cBhvr>
                                        <p:cTn id="140" dur="166" decel="50000">
                                          <p:stCondLst>
                                            <p:cond delay="676"/>
                                          </p:stCondLst>
                                        </p:cTn>
                                        <p:tgtEl>
                                          <p:spTgt spid="3">
                                            <p:txEl>
                                              <p:pRg st="7" end="7"/>
                                            </p:txEl>
                                          </p:spTgt>
                                        </p:tgtEl>
                                      </p:cBhvr>
                                      <p:to x="100000" y="100000"/>
                                    </p:animScale>
                                    <p:animScale>
                                      <p:cBhvr>
                                        <p:cTn id="141" dur="26">
                                          <p:stCondLst>
                                            <p:cond delay="1312"/>
                                          </p:stCondLst>
                                        </p:cTn>
                                        <p:tgtEl>
                                          <p:spTgt spid="3">
                                            <p:txEl>
                                              <p:pRg st="7" end="7"/>
                                            </p:txEl>
                                          </p:spTgt>
                                        </p:tgtEl>
                                      </p:cBhvr>
                                      <p:to x="100000" y="80000"/>
                                    </p:animScale>
                                    <p:animScale>
                                      <p:cBhvr>
                                        <p:cTn id="142" dur="166" decel="50000">
                                          <p:stCondLst>
                                            <p:cond delay="1338"/>
                                          </p:stCondLst>
                                        </p:cTn>
                                        <p:tgtEl>
                                          <p:spTgt spid="3">
                                            <p:txEl>
                                              <p:pRg st="7" end="7"/>
                                            </p:txEl>
                                          </p:spTgt>
                                        </p:tgtEl>
                                      </p:cBhvr>
                                      <p:to x="100000" y="100000"/>
                                    </p:animScale>
                                    <p:animScale>
                                      <p:cBhvr>
                                        <p:cTn id="143" dur="26">
                                          <p:stCondLst>
                                            <p:cond delay="1642"/>
                                          </p:stCondLst>
                                        </p:cTn>
                                        <p:tgtEl>
                                          <p:spTgt spid="3">
                                            <p:txEl>
                                              <p:pRg st="7" end="7"/>
                                            </p:txEl>
                                          </p:spTgt>
                                        </p:tgtEl>
                                      </p:cBhvr>
                                      <p:to x="100000" y="90000"/>
                                    </p:animScale>
                                    <p:animScale>
                                      <p:cBhvr>
                                        <p:cTn id="144" dur="166" decel="50000">
                                          <p:stCondLst>
                                            <p:cond delay="1668"/>
                                          </p:stCondLst>
                                        </p:cTn>
                                        <p:tgtEl>
                                          <p:spTgt spid="3">
                                            <p:txEl>
                                              <p:pRg st="7" end="7"/>
                                            </p:txEl>
                                          </p:spTgt>
                                        </p:tgtEl>
                                      </p:cBhvr>
                                      <p:to x="100000" y="100000"/>
                                    </p:animScale>
                                    <p:animScale>
                                      <p:cBhvr>
                                        <p:cTn id="145" dur="26">
                                          <p:stCondLst>
                                            <p:cond delay="1808"/>
                                          </p:stCondLst>
                                        </p:cTn>
                                        <p:tgtEl>
                                          <p:spTgt spid="3">
                                            <p:txEl>
                                              <p:pRg st="7" end="7"/>
                                            </p:txEl>
                                          </p:spTgt>
                                        </p:tgtEl>
                                      </p:cBhvr>
                                      <p:to x="100000" y="95000"/>
                                    </p:animScale>
                                    <p:animScale>
                                      <p:cBhvr>
                                        <p:cTn id="146" dur="166" decel="50000">
                                          <p:stCondLst>
                                            <p:cond delay="1834"/>
                                          </p:stCondLst>
                                        </p:cTn>
                                        <p:tgtEl>
                                          <p:spTgt spid="3">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3">
                                            <p:txEl>
                                              <p:pRg st="8" end="8"/>
                                            </p:txEl>
                                          </p:spTgt>
                                        </p:tgtEl>
                                        <p:attrNameLst>
                                          <p:attrName>style.visibility</p:attrName>
                                        </p:attrNameLst>
                                      </p:cBhvr>
                                      <p:to>
                                        <p:strVal val="visible"/>
                                      </p:to>
                                    </p:set>
                                    <p:animEffect transition="in" filter="wipe(down)">
                                      <p:cBhvr>
                                        <p:cTn id="151" dur="580">
                                          <p:stCondLst>
                                            <p:cond delay="0"/>
                                          </p:stCondLst>
                                        </p:cTn>
                                        <p:tgtEl>
                                          <p:spTgt spid="3">
                                            <p:txEl>
                                              <p:pRg st="8" end="8"/>
                                            </p:txEl>
                                          </p:spTgt>
                                        </p:tgtEl>
                                      </p:cBhvr>
                                    </p:animEffect>
                                    <p:anim calcmode="lin" valueType="num">
                                      <p:cBhvr>
                                        <p:cTn id="15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3">
                                            <p:txEl>
                                              <p:pRg st="8" end="8"/>
                                            </p:txEl>
                                          </p:spTgt>
                                        </p:tgtEl>
                                      </p:cBhvr>
                                      <p:to x="100000" y="60000"/>
                                    </p:animScale>
                                    <p:animScale>
                                      <p:cBhvr>
                                        <p:cTn id="158" dur="166" decel="50000">
                                          <p:stCondLst>
                                            <p:cond delay="676"/>
                                          </p:stCondLst>
                                        </p:cTn>
                                        <p:tgtEl>
                                          <p:spTgt spid="3">
                                            <p:txEl>
                                              <p:pRg st="8" end="8"/>
                                            </p:txEl>
                                          </p:spTgt>
                                        </p:tgtEl>
                                      </p:cBhvr>
                                      <p:to x="100000" y="100000"/>
                                    </p:animScale>
                                    <p:animScale>
                                      <p:cBhvr>
                                        <p:cTn id="159" dur="26">
                                          <p:stCondLst>
                                            <p:cond delay="1312"/>
                                          </p:stCondLst>
                                        </p:cTn>
                                        <p:tgtEl>
                                          <p:spTgt spid="3">
                                            <p:txEl>
                                              <p:pRg st="8" end="8"/>
                                            </p:txEl>
                                          </p:spTgt>
                                        </p:tgtEl>
                                      </p:cBhvr>
                                      <p:to x="100000" y="80000"/>
                                    </p:animScale>
                                    <p:animScale>
                                      <p:cBhvr>
                                        <p:cTn id="160" dur="166" decel="50000">
                                          <p:stCondLst>
                                            <p:cond delay="1338"/>
                                          </p:stCondLst>
                                        </p:cTn>
                                        <p:tgtEl>
                                          <p:spTgt spid="3">
                                            <p:txEl>
                                              <p:pRg st="8" end="8"/>
                                            </p:txEl>
                                          </p:spTgt>
                                        </p:tgtEl>
                                      </p:cBhvr>
                                      <p:to x="100000" y="100000"/>
                                    </p:animScale>
                                    <p:animScale>
                                      <p:cBhvr>
                                        <p:cTn id="161" dur="26">
                                          <p:stCondLst>
                                            <p:cond delay="1642"/>
                                          </p:stCondLst>
                                        </p:cTn>
                                        <p:tgtEl>
                                          <p:spTgt spid="3">
                                            <p:txEl>
                                              <p:pRg st="8" end="8"/>
                                            </p:txEl>
                                          </p:spTgt>
                                        </p:tgtEl>
                                      </p:cBhvr>
                                      <p:to x="100000" y="90000"/>
                                    </p:animScale>
                                    <p:animScale>
                                      <p:cBhvr>
                                        <p:cTn id="162" dur="166" decel="50000">
                                          <p:stCondLst>
                                            <p:cond delay="1668"/>
                                          </p:stCondLst>
                                        </p:cTn>
                                        <p:tgtEl>
                                          <p:spTgt spid="3">
                                            <p:txEl>
                                              <p:pRg st="8" end="8"/>
                                            </p:txEl>
                                          </p:spTgt>
                                        </p:tgtEl>
                                      </p:cBhvr>
                                      <p:to x="100000" y="100000"/>
                                    </p:animScale>
                                    <p:animScale>
                                      <p:cBhvr>
                                        <p:cTn id="163" dur="26">
                                          <p:stCondLst>
                                            <p:cond delay="1808"/>
                                          </p:stCondLst>
                                        </p:cTn>
                                        <p:tgtEl>
                                          <p:spTgt spid="3">
                                            <p:txEl>
                                              <p:pRg st="8" end="8"/>
                                            </p:txEl>
                                          </p:spTgt>
                                        </p:tgtEl>
                                      </p:cBhvr>
                                      <p:to x="100000" y="95000"/>
                                    </p:animScale>
                                    <p:animScale>
                                      <p:cBhvr>
                                        <p:cTn id="164" dur="166" decel="50000">
                                          <p:stCondLst>
                                            <p:cond delay="1834"/>
                                          </p:stCondLst>
                                        </p:cTn>
                                        <p:tgtEl>
                                          <p:spTgt spid="3">
                                            <p:txEl>
                                              <p:p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3">
                                            <p:txEl>
                                              <p:pRg st="9" end="9"/>
                                            </p:txEl>
                                          </p:spTgt>
                                        </p:tgtEl>
                                        <p:attrNameLst>
                                          <p:attrName>style.visibility</p:attrName>
                                        </p:attrNameLst>
                                      </p:cBhvr>
                                      <p:to>
                                        <p:strVal val="visible"/>
                                      </p:to>
                                    </p:set>
                                    <p:animEffect transition="in" filter="wipe(down)">
                                      <p:cBhvr>
                                        <p:cTn id="169" dur="580">
                                          <p:stCondLst>
                                            <p:cond delay="0"/>
                                          </p:stCondLst>
                                        </p:cTn>
                                        <p:tgtEl>
                                          <p:spTgt spid="3">
                                            <p:txEl>
                                              <p:pRg st="9" end="9"/>
                                            </p:txEl>
                                          </p:spTgt>
                                        </p:tgtEl>
                                      </p:cBhvr>
                                    </p:animEffect>
                                    <p:anim calcmode="lin" valueType="num">
                                      <p:cBhvr>
                                        <p:cTn id="170"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3">
                                            <p:txEl>
                                              <p:pRg st="9" end="9"/>
                                            </p:txEl>
                                          </p:spTgt>
                                        </p:tgtEl>
                                      </p:cBhvr>
                                      <p:to x="100000" y="60000"/>
                                    </p:animScale>
                                    <p:animScale>
                                      <p:cBhvr>
                                        <p:cTn id="176" dur="166" decel="50000">
                                          <p:stCondLst>
                                            <p:cond delay="676"/>
                                          </p:stCondLst>
                                        </p:cTn>
                                        <p:tgtEl>
                                          <p:spTgt spid="3">
                                            <p:txEl>
                                              <p:pRg st="9" end="9"/>
                                            </p:txEl>
                                          </p:spTgt>
                                        </p:tgtEl>
                                      </p:cBhvr>
                                      <p:to x="100000" y="100000"/>
                                    </p:animScale>
                                    <p:animScale>
                                      <p:cBhvr>
                                        <p:cTn id="177" dur="26">
                                          <p:stCondLst>
                                            <p:cond delay="1312"/>
                                          </p:stCondLst>
                                        </p:cTn>
                                        <p:tgtEl>
                                          <p:spTgt spid="3">
                                            <p:txEl>
                                              <p:pRg st="9" end="9"/>
                                            </p:txEl>
                                          </p:spTgt>
                                        </p:tgtEl>
                                      </p:cBhvr>
                                      <p:to x="100000" y="80000"/>
                                    </p:animScale>
                                    <p:animScale>
                                      <p:cBhvr>
                                        <p:cTn id="178" dur="166" decel="50000">
                                          <p:stCondLst>
                                            <p:cond delay="1338"/>
                                          </p:stCondLst>
                                        </p:cTn>
                                        <p:tgtEl>
                                          <p:spTgt spid="3">
                                            <p:txEl>
                                              <p:pRg st="9" end="9"/>
                                            </p:txEl>
                                          </p:spTgt>
                                        </p:tgtEl>
                                      </p:cBhvr>
                                      <p:to x="100000" y="100000"/>
                                    </p:animScale>
                                    <p:animScale>
                                      <p:cBhvr>
                                        <p:cTn id="179" dur="26">
                                          <p:stCondLst>
                                            <p:cond delay="1642"/>
                                          </p:stCondLst>
                                        </p:cTn>
                                        <p:tgtEl>
                                          <p:spTgt spid="3">
                                            <p:txEl>
                                              <p:pRg st="9" end="9"/>
                                            </p:txEl>
                                          </p:spTgt>
                                        </p:tgtEl>
                                      </p:cBhvr>
                                      <p:to x="100000" y="90000"/>
                                    </p:animScale>
                                    <p:animScale>
                                      <p:cBhvr>
                                        <p:cTn id="180" dur="166" decel="50000">
                                          <p:stCondLst>
                                            <p:cond delay="1668"/>
                                          </p:stCondLst>
                                        </p:cTn>
                                        <p:tgtEl>
                                          <p:spTgt spid="3">
                                            <p:txEl>
                                              <p:pRg st="9" end="9"/>
                                            </p:txEl>
                                          </p:spTgt>
                                        </p:tgtEl>
                                      </p:cBhvr>
                                      <p:to x="100000" y="100000"/>
                                    </p:animScale>
                                    <p:animScale>
                                      <p:cBhvr>
                                        <p:cTn id="181" dur="26">
                                          <p:stCondLst>
                                            <p:cond delay="1808"/>
                                          </p:stCondLst>
                                        </p:cTn>
                                        <p:tgtEl>
                                          <p:spTgt spid="3">
                                            <p:txEl>
                                              <p:pRg st="9" end="9"/>
                                            </p:txEl>
                                          </p:spTgt>
                                        </p:tgtEl>
                                      </p:cBhvr>
                                      <p:to x="100000" y="95000"/>
                                    </p:animScale>
                                    <p:animScale>
                                      <p:cBhvr>
                                        <p:cTn id="182" dur="166" decel="50000">
                                          <p:stCondLst>
                                            <p:cond delay="1834"/>
                                          </p:stCondLst>
                                        </p:cTn>
                                        <p:tgtEl>
                                          <p:spTgt spid="3">
                                            <p:txEl>
                                              <p:p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3">
                                            <p:txEl>
                                              <p:pRg st="10" end="10"/>
                                            </p:txEl>
                                          </p:spTgt>
                                        </p:tgtEl>
                                        <p:attrNameLst>
                                          <p:attrName>style.visibility</p:attrName>
                                        </p:attrNameLst>
                                      </p:cBhvr>
                                      <p:to>
                                        <p:strVal val="visible"/>
                                      </p:to>
                                    </p:set>
                                    <p:animEffect transition="in" filter="wipe(down)">
                                      <p:cBhvr>
                                        <p:cTn id="187" dur="580">
                                          <p:stCondLst>
                                            <p:cond delay="0"/>
                                          </p:stCondLst>
                                        </p:cTn>
                                        <p:tgtEl>
                                          <p:spTgt spid="3">
                                            <p:txEl>
                                              <p:pRg st="10" end="10"/>
                                            </p:txEl>
                                          </p:spTgt>
                                        </p:tgtEl>
                                      </p:cBhvr>
                                    </p:animEffect>
                                    <p:anim calcmode="lin" valueType="num">
                                      <p:cBhvr>
                                        <p:cTn id="188"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3">
                                            <p:txEl>
                                              <p:pRg st="10" end="10"/>
                                            </p:txEl>
                                          </p:spTgt>
                                        </p:tgtEl>
                                      </p:cBhvr>
                                      <p:to x="100000" y="60000"/>
                                    </p:animScale>
                                    <p:animScale>
                                      <p:cBhvr>
                                        <p:cTn id="194" dur="166" decel="50000">
                                          <p:stCondLst>
                                            <p:cond delay="676"/>
                                          </p:stCondLst>
                                        </p:cTn>
                                        <p:tgtEl>
                                          <p:spTgt spid="3">
                                            <p:txEl>
                                              <p:pRg st="10" end="10"/>
                                            </p:txEl>
                                          </p:spTgt>
                                        </p:tgtEl>
                                      </p:cBhvr>
                                      <p:to x="100000" y="100000"/>
                                    </p:animScale>
                                    <p:animScale>
                                      <p:cBhvr>
                                        <p:cTn id="195" dur="26">
                                          <p:stCondLst>
                                            <p:cond delay="1312"/>
                                          </p:stCondLst>
                                        </p:cTn>
                                        <p:tgtEl>
                                          <p:spTgt spid="3">
                                            <p:txEl>
                                              <p:pRg st="10" end="10"/>
                                            </p:txEl>
                                          </p:spTgt>
                                        </p:tgtEl>
                                      </p:cBhvr>
                                      <p:to x="100000" y="80000"/>
                                    </p:animScale>
                                    <p:animScale>
                                      <p:cBhvr>
                                        <p:cTn id="196" dur="166" decel="50000">
                                          <p:stCondLst>
                                            <p:cond delay="1338"/>
                                          </p:stCondLst>
                                        </p:cTn>
                                        <p:tgtEl>
                                          <p:spTgt spid="3">
                                            <p:txEl>
                                              <p:pRg st="10" end="10"/>
                                            </p:txEl>
                                          </p:spTgt>
                                        </p:tgtEl>
                                      </p:cBhvr>
                                      <p:to x="100000" y="100000"/>
                                    </p:animScale>
                                    <p:animScale>
                                      <p:cBhvr>
                                        <p:cTn id="197" dur="26">
                                          <p:stCondLst>
                                            <p:cond delay="1642"/>
                                          </p:stCondLst>
                                        </p:cTn>
                                        <p:tgtEl>
                                          <p:spTgt spid="3">
                                            <p:txEl>
                                              <p:pRg st="10" end="10"/>
                                            </p:txEl>
                                          </p:spTgt>
                                        </p:tgtEl>
                                      </p:cBhvr>
                                      <p:to x="100000" y="90000"/>
                                    </p:animScale>
                                    <p:animScale>
                                      <p:cBhvr>
                                        <p:cTn id="198" dur="166" decel="50000">
                                          <p:stCondLst>
                                            <p:cond delay="1668"/>
                                          </p:stCondLst>
                                        </p:cTn>
                                        <p:tgtEl>
                                          <p:spTgt spid="3">
                                            <p:txEl>
                                              <p:pRg st="10" end="10"/>
                                            </p:txEl>
                                          </p:spTgt>
                                        </p:tgtEl>
                                      </p:cBhvr>
                                      <p:to x="100000" y="100000"/>
                                    </p:animScale>
                                    <p:animScale>
                                      <p:cBhvr>
                                        <p:cTn id="199" dur="26">
                                          <p:stCondLst>
                                            <p:cond delay="1808"/>
                                          </p:stCondLst>
                                        </p:cTn>
                                        <p:tgtEl>
                                          <p:spTgt spid="3">
                                            <p:txEl>
                                              <p:pRg st="10" end="10"/>
                                            </p:txEl>
                                          </p:spTgt>
                                        </p:tgtEl>
                                      </p:cBhvr>
                                      <p:to x="100000" y="95000"/>
                                    </p:animScale>
                                    <p:animScale>
                                      <p:cBhvr>
                                        <p:cTn id="200" dur="166" decel="50000">
                                          <p:stCondLst>
                                            <p:cond delay="1834"/>
                                          </p:stCondLst>
                                        </p:cTn>
                                        <p:tgtEl>
                                          <p:spTgt spid="3">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Deyimler</a:t>
            </a:r>
          </a:p>
        </p:txBody>
      </p:sp>
      <p:sp>
        <p:nvSpPr>
          <p:cNvPr id="3" name="İçerik Yer Tutucusu 2"/>
          <p:cNvSpPr>
            <a:spLocks noGrp="1"/>
          </p:cNvSpPr>
          <p:nvPr>
            <p:ph idx="1"/>
          </p:nvPr>
        </p:nvSpPr>
        <p:spPr/>
        <p:txBody>
          <a:bodyPr/>
          <a:lstStyle/>
          <a:p>
            <a:r>
              <a:rPr lang="tr-TR" b="1" dirty="0"/>
              <a:t>Deyim</a:t>
            </a:r>
            <a:r>
              <a:rPr lang="tr-TR" dirty="0"/>
              <a:t>, dil biliminde, kavramları, durumları hoşa giden bir anlatımla ya da özel bir yapı veya söz dizimi içinde belirten ve çoğunlukla gerçek anlamlarından ayrı anlamlara gelen sözcüklerden oluşan kalıplaşmış sözcük topluluğu ya da cümledir. İki veya daha çok sözcükten kurulu bir çeşit dil ifadesi olan deyimler, duygu ve düşünceleri dikkati çekecek biçimde anlatan ad, önad, belirteç, yalın ve birleşik eylem görünüşlü dilsel yapılardır. Ya tam bir tümcedirler ya da bir söz öbeğidirler.</a:t>
            </a:r>
          </a:p>
        </p:txBody>
      </p:sp>
    </p:spTree>
    <p:extLst>
      <p:ext uri="{BB962C8B-B14F-4D97-AF65-F5344CB8AC3E}">
        <p14:creationId xmlns:p14="http://schemas.microsoft.com/office/powerpoint/2010/main" val="15529992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Deyimlerden örnekler</a:t>
            </a:r>
          </a:p>
        </p:txBody>
      </p:sp>
      <p:sp>
        <p:nvSpPr>
          <p:cNvPr id="3" name="İçerik Yer Tutucusu 2"/>
          <p:cNvSpPr>
            <a:spLocks noGrp="1"/>
          </p:cNvSpPr>
          <p:nvPr>
            <p:ph idx="1"/>
          </p:nvPr>
        </p:nvSpPr>
        <p:spPr>
          <a:xfrm>
            <a:off x="770467" y="1283758"/>
            <a:ext cx="10515600" cy="5574242"/>
          </a:xfrm>
        </p:spPr>
        <p:txBody>
          <a:bodyPr>
            <a:normAutofit lnSpcReduction="10000"/>
          </a:bodyPr>
          <a:lstStyle/>
          <a:p>
            <a:r>
              <a:rPr lang="tr-TR" dirty="0"/>
              <a:t>altı alay üstü kalay</a:t>
            </a:r>
          </a:p>
          <a:p>
            <a:r>
              <a:rPr lang="tr-TR" dirty="0"/>
              <a:t>saka beygiri gibi</a:t>
            </a:r>
          </a:p>
          <a:p>
            <a:r>
              <a:rPr lang="tr-TR" dirty="0"/>
              <a:t>Tereciye tere satmak</a:t>
            </a:r>
          </a:p>
          <a:p>
            <a:r>
              <a:rPr lang="tr-TR" dirty="0"/>
              <a:t>Kılı kırk yarmak</a:t>
            </a:r>
          </a:p>
          <a:p>
            <a:r>
              <a:rPr lang="tr-TR" dirty="0"/>
              <a:t>Yerin dibine girmek</a:t>
            </a:r>
          </a:p>
          <a:p>
            <a:r>
              <a:rPr lang="tr-TR" dirty="0"/>
              <a:t>Küplere binmek</a:t>
            </a:r>
          </a:p>
          <a:p>
            <a:r>
              <a:rPr lang="tr-TR" dirty="0"/>
              <a:t>Deli divane olmak</a:t>
            </a:r>
          </a:p>
          <a:p>
            <a:r>
              <a:rPr lang="tr-TR" dirty="0"/>
              <a:t>Bir pire için yorgan yakmak</a:t>
            </a:r>
          </a:p>
          <a:p>
            <a:r>
              <a:rPr lang="tr-TR" dirty="0"/>
              <a:t>Saman altından su yürütmek</a:t>
            </a:r>
          </a:p>
          <a:p>
            <a:r>
              <a:rPr lang="tr-TR" dirty="0"/>
              <a:t>Suya götürüp susuz getirmek</a:t>
            </a:r>
          </a:p>
          <a:p>
            <a:r>
              <a:rPr lang="tr-TR" dirty="0"/>
              <a:t>Turşusunu kurmak</a:t>
            </a:r>
          </a:p>
          <a:p>
            <a:endParaRPr lang="tr-TR" dirty="0"/>
          </a:p>
          <a:p>
            <a:endParaRPr lang="tr-TR" dirty="0"/>
          </a:p>
        </p:txBody>
      </p:sp>
    </p:spTree>
    <p:extLst>
      <p:ext uri="{BB962C8B-B14F-4D97-AF65-F5344CB8AC3E}">
        <p14:creationId xmlns:p14="http://schemas.microsoft.com/office/powerpoint/2010/main" val="3796166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4"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2000"/>
                                        <p:tgtEl>
                                          <p:spTgt spid="3">
                                            <p:txEl>
                                              <p:pRg st="6" end="6"/>
                                            </p:txEl>
                                          </p:spTgt>
                                        </p:tgtEl>
                                      </p:cBhvr>
                                    </p:animEffect>
                                    <p:anim calcmode="lin" valueType="num">
                                      <p:cBhvr>
                                        <p:cTn id="50"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51"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58"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65"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2000"/>
                                        <p:tgtEl>
                                          <p:spTgt spid="3">
                                            <p:txEl>
                                              <p:pRg st="9" end="9"/>
                                            </p:txEl>
                                          </p:spTgt>
                                        </p:tgtEl>
                                      </p:cBhvr>
                                    </p:animEffect>
                                    <p:anim calcmode="lin" valueType="num">
                                      <p:cBhvr>
                                        <p:cTn id="71" dur="2000" fill="hold"/>
                                        <p:tgtEl>
                                          <p:spTgt spid="3">
                                            <p:txEl>
                                              <p:pRg st="9" end="9"/>
                                            </p:txEl>
                                          </p:spTgt>
                                        </p:tgtEl>
                                        <p:attrNameLst>
                                          <p:attrName>ppt_w</p:attrName>
                                        </p:attrNameLst>
                                      </p:cBhvr>
                                      <p:tavLst>
                                        <p:tav tm="0" fmla="#ppt_w*sin(2.5*pi*$)">
                                          <p:val>
                                            <p:fltVal val="0"/>
                                          </p:val>
                                        </p:tav>
                                        <p:tav tm="100000">
                                          <p:val>
                                            <p:fltVal val="1"/>
                                          </p:val>
                                        </p:tav>
                                      </p:tavLst>
                                    </p:anim>
                                    <p:anim calcmode="lin" valueType="num">
                                      <p:cBhvr>
                                        <p:cTn id="72" dur="2000" fill="hold"/>
                                        <p:tgtEl>
                                          <p:spTgt spid="3">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45"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2000"/>
                                        <p:tgtEl>
                                          <p:spTgt spid="3">
                                            <p:txEl>
                                              <p:pRg st="10" end="10"/>
                                            </p:txEl>
                                          </p:spTgt>
                                        </p:tgtEl>
                                      </p:cBhvr>
                                    </p:animEffect>
                                    <p:anim calcmode="lin" valueType="num">
                                      <p:cBhvr>
                                        <p:cTn id="78"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79"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Deyimler ve atasözleri arasındaki fark</a:t>
            </a:r>
          </a:p>
        </p:txBody>
      </p:sp>
      <p:sp>
        <p:nvSpPr>
          <p:cNvPr id="3" name="İçerik Yer Tutucusu 2"/>
          <p:cNvSpPr>
            <a:spLocks noGrp="1"/>
          </p:cNvSpPr>
          <p:nvPr>
            <p:ph idx="1"/>
          </p:nvPr>
        </p:nvSpPr>
        <p:spPr/>
        <p:txBody>
          <a:bodyPr>
            <a:normAutofit lnSpcReduction="10000"/>
          </a:bodyPr>
          <a:lstStyle/>
          <a:p>
            <a:r>
              <a:rPr lang="tr-TR" dirty="0"/>
              <a:t>Deyim, bir kavramı belirtmek için üretilmiş özel bir anlatım kalıbıdır; atasözleri ise genel kural belirtme niteliğine sahip sözlerdir.</a:t>
            </a:r>
          </a:p>
          <a:p>
            <a:r>
              <a:rPr lang="tr-TR" dirty="0"/>
              <a:t>Atasözünün amacı yol göstermek, ders ve öğüt vermek, ibret alınması için gerçekleri bildirmek iken, deyim herhangi bir kavramı çekici bir biçimde belirtmeyi, kolay anlaşılmayı sağlamayı amaçlar. Atasözleri gibi deyimlerin de dilin ortak kullanımına girme vasfı son derece yüksektir.</a:t>
            </a:r>
          </a:p>
          <a:p>
            <a:r>
              <a:rPr lang="tr-TR" dirty="0"/>
              <a:t>Adından da anlaşılacağı üzere; atasözleri deyimlere göre genellikle, ilk kullanımından çok daha uzun süre sonra dile yerleşmiş söz öbekleri / söz kalıplarıdır.</a:t>
            </a:r>
          </a:p>
          <a:p>
            <a:r>
              <a:rPr lang="tr-TR" dirty="0"/>
              <a:t>Her iki kavramın da tanımına giren bazı söz öbekleri bulunmaktadır.</a:t>
            </a:r>
          </a:p>
        </p:txBody>
      </p:sp>
    </p:spTree>
    <p:extLst>
      <p:ext uri="{BB962C8B-B14F-4D97-AF65-F5344CB8AC3E}">
        <p14:creationId xmlns:p14="http://schemas.microsoft.com/office/powerpoint/2010/main" val="7544056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73024" y="143446"/>
            <a:ext cx="10515600" cy="1325563"/>
          </a:xfrm>
        </p:spPr>
        <p:txBody>
          <a:bodyPr/>
          <a:lstStyle/>
          <a:p>
            <a:r>
              <a:rPr lang="tr-TR" dirty="0"/>
              <a:t>Başlıca Atasözü ve Deyim eserleri</a:t>
            </a:r>
          </a:p>
        </p:txBody>
      </p:sp>
      <p:sp>
        <p:nvSpPr>
          <p:cNvPr id="3" name="İçerik Yer Tutucusu 2"/>
          <p:cNvSpPr>
            <a:spLocks noGrp="1"/>
          </p:cNvSpPr>
          <p:nvPr>
            <p:ph idx="1"/>
          </p:nvPr>
        </p:nvSpPr>
        <p:spPr>
          <a:xfrm>
            <a:off x="353568" y="1469009"/>
            <a:ext cx="10515600" cy="4351338"/>
          </a:xfrm>
        </p:spPr>
        <p:txBody>
          <a:bodyPr/>
          <a:lstStyle/>
          <a:p>
            <a:r>
              <a:rPr lang="tr-TR" dirty="0"/>
              <a:t>Ömer Asım Aksoy’un atasözleri ve deyimler sözlüğü</a:t>
            </a:r>
          </a:p>
          <a:p>
            <a:r>
              <a:rPr lang="tr-TR" dirty="0"/>
              <a:t>Durub-ı Emsal-i Osmaniyye</a:t>
            </a:r>
          </a:p>
          <a:p>
            <a:r>
              <a:rPr lang="tr-TR" dirty="0"/>
              <a:t>Pendame </a:t>
            </a:r>
          </a:p>
          <a:p>
            <a:r>
              <a:rPr lang="tr-TR" dirty="0"/>
              <a:t>Atalar sözü destanı</a:t>
            </a:r>
          </a:p>
          <a:p>
            <a:r>
              <a:rPr lang="tr-TR" dirty="0"/>
              <a:t>Manzume-i Durub-ı Emsal</a:t>
            </a:r>
          </a:p>
          <a:p>
            <a:r>
              <a:rPr lang="tr-TR" dirty="0"/>
              <a:t>Manzum ve Musavver Durub-ı Emsal</a:t>
            </a:r>
          </a:p>
        </p:txBody>
      </p:sp>
    </p:spTree>
    <p:extLst>
      <p:ext uri="{BB962C8B-B14F-4D97-AF65-F5344CB8AC3E}">
        <p14:creationId xmlns:p14="http://schemas.microsoft.com/office/powerpoint/2010/main" val="13498150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Manzume-i Durub-ı Emsal</a:t>
            </a:r>
          </a:p>
        </p:txBody>
      </p:sp>
      <p:sp>
        <p:nvSpPr>
          <p:cNvPr id="3" name="İçerik Yer Tutucusu 2"/>
          <p:cNvSpPr>
            <a:spLocks noGrp="1"/>
          </p:cNvSpPr>
          <p:nvPr>
            <p:ph idx="1"/>
          </p:nvPr>
        </p:nvSpPr>
        <p:spPr/>
        <p:txBody>
          <a:bodyPr/>
          <a:lstStyle/>
          <a:p>
            <a:r>
              <a:rPr lang="tr-TR" dirty="0"/>
              <a:t>17. yy şairlerinden Edirneli Hıfzi tarafından yazılmıştır.</a:t>
            </a:r>
          </a:p>
          <a:p>
            <a:r>
              <a:rPr lang="tr-TR" dirty="0"/>
              <a:t>Divan şairlerine 616 atasözü ve deyim ihtiva eden mısraları bir araya toplamıştır.</a:t>
            </a:r>
          </a:p>
          <a:p>
            <a:r>
              <a:rPr lang="tr-TR" dirty="0"/>
              <a:t>Çok sayıda La edri sözü vardır</a:t>
            </a:r>
          </a:p>
        </p:txBody>
      </p:sp>
    </p:spTree>
    <p:extLst>
      <p:ext uri="{BB962C8B-B14F-4D97-AF65-F5344CB8AC3E}">
        <p14:creationId xmlns:p14="http://schemas.microsoft.com/office/powerpoint/2010/main" val="6924756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Durub-ı Emsal-i Osmaniyye</a:t>
            </a:r>
          </a:p>
        </p:txBody>
      </p:sp>
      <p:sp>
        <p:nvSpPr>
          <p:cNvPr id="3" name="İçerik Yer Tutucusu 2"/>
          <p:cNvSpPr>
            <a:spLocks noGrp="1"/>
          </p:cNvSpPr>
          <p:nvPr>
            <p:ph idx="1"/>
          </p:nvPr>
        </p:nvSpPr>
        <p:spPr/>
        <p:txBody>
          <a:bodyPr/>
          <a:lstStyle/>
          <a:p>
            <a:r>
              <a:rPr lang="tr-TR" dirty="0"/>
              <a:t>İbrahim Şinasi tarafından yazılmıştır.</a:t>
            </a:r>
          </a:p>
          <a:p>
            <a:r>
              <a:rPr lang="tr-TR" dirty="0"/>
              <a:t>İlk atasözleri kitabı niteliği taşıyan bir eserdir.</a:t>
            </a:r>
          </a:p>
          <a:p>
            <a:r>
              <a:rPr lang="tr-TR" dirty="0"/>
              <a:t>İçinde 1500 tane Osmanlı atasözü ve deyimi vardır.</a:t>
            </a:r>
          </a:p>
          <a:p>
            <a:r>
              <a:rPr lang="tr-TR" dirty="0"/>
              <a:t>Eserin ikinci baskısında bu sayı 2700’e çıkmaktadır.</a:t>
            </a:r>
          </a:p>
          <a:p>
            <a:endParaRPr lang="tr-TR" dirty="0"/>
          </a:p>
        </p:txBody>
      </p:sp>
    </p:spTree>
    <p:extLst>
      <p:ext uri="{BB962C8B-B14F-4D97-AF65-F5344CB8AC3E}">
        <p14:creationId xmlns:p14="http://schemas.microsoft.com/office/powerpoint/2010/main" val="7022327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8349</TotalTime>
  <Words>815</Words>
  <Application>Microsoft Office PowerPoint</Application>
  <PresentationFormat>Geniş ekran</PresentationFormat>
  <Paragraphs>104</Paragraphs>
  <Slides>16</Slides>
  <Notes>5</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16</vt:i4>
      </vt:variant>
    </vt:vector>
  </HeadingPairs>
  <TitlesOfParts>
    <vt:vector size="21" baseType="lpstr">
      <vt:lpstr>Arial</vt:lpstr>
      <vt:lpstr>Calibri</vt:lpstr>
      <vt:lpstr>Calibri Light</vt:lpstr>
      <vt:lpstr>Comic Sans MS</vt:lpstr>
      <vt:lpstr>Office Teması</vt:lpstr>
      <vt:lpstr>Atasözleri ve Deyimlerimiz</vt:lpstr>
      <vt:lpstr>Atasözleri </vt:lpstr>
      <vt:lpstr>Atasözlerinden örnekler</vt:lpstr>
      <vt:lpstr>Deyimler</vt:lpstr>
      <vt:lpstr>Deyimlerden örnekler</vt:lpstr>
      <vt:lpstr>Deyimler ve atasözleri arasındaki fark</vt:lpstr>
      <vt:lpstr>Başlıca Atasözü ve Deyim eserleri</vt:lpstr>
      <vt:lpstr>Manzume-i Durub-ı Emsal</vt:lpstr>
      <vt:lpstr>Durub-ı Emsal-i Osmaniyye</vt:lpstr>
      <vt:lpstr>Pendame </vt:lpstr>
      <vt:lpstr>Örnek Beyitler</vt:lpstr>
      <vt:lpstr>Atalar sözü destanı </vt:lpstr>
      <vt:lpstr>Örnek kıtalar</vt:lpstr>
      <vt:lpstr>Manzum ve musavver durub-ı emsal</vt:lpstr>
      <vt:lpstr>Sözlük </vt:lpstr>
      <vt:lpstr>Kaynakça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Atasözleri ve Deyimlerimiz</dc:title>
  <dc:creator>CAN HATAYLI</dc:creator>
  <cp:lastModifiedBy>SERKAN DEMİR</cp:lastModifiedBy>
  <cp:revision>34</cp:revision>
  <dcterms:created xsi:type="dcterms:W3CDTF">2021-03-11T08:44:27Z</dcterms:created>
  <dcterms:modified xsi:type="dcterms:W3CDTF">2022-02-22T10:44:02Z</dcterms:modified>
</cp:coreProperties>
</file>