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90"/>
  </p:notesMasterIdLst>
  <p:sldIdLst>
    <p:sldId id="256" r:id="rId4"/>
    <p:sldId id="341" r:id="rId5"/>
    <p:sldId id="258" r:id="rId6"/>
    <p:sldId id="259" r:id="rId7"/>
    <p:sldId id="260" r:id="rId8"/>
    <p:sldId id="257" r:id="rId9"/>
    <p:sldId id="261" r:id="rId10"/>
    <p:sldId id="262" r:id="rId11"/>
    <p:sldId id="266" r:id="rId12"/>
    <p:sldId id="267" r:id="rId13"/>
    <p:sldId id="263" r:id="rId14"/>
    <p:sldId id="264" r:id="rId15"/>
    <p:sldId id="265" r:id="rId16"/>
    <p:sldId id="268" r:id="rId17"/>
    <p:sldId id="269" r:id="rId18"/>
    <p:sldId id="270" r:id="rId19"/>
    <p:sldId id="271" r:id="rId20"/>
    <p:sldId id="272" r:id="rId21"/>
    <p:sldId id="273" r:id="rId22"/>
    <p:sldId id="274" r:id="rId23"/>
    <p:sldId id="275" r:id="rId24"/>
    <p:sldId id="277" r:id="rId25"/>
    <p:sldId id="313" r:id="rId26"/>
    <p:sldId id="322" r:id="rId27"/>
    <p:sldId id="323" r:id="rId28"/>
    <p:sldId id="324" r:id="rId29"/>
    <p:sldId id="325" r:id="rId30"/>
    <p:sldId id="339" r:id="rId31"/>
    <p:sldId id="279" r:id="rId32"/>
    <p:sldId id="278" r:id="rId33"/>
    <p:sldId id="280" r:id="rId34"/>
    <p:sldId id="276" r:id="rId35"/>
    <p:sldId id="291" r:id="rId36"/>
    <p:sldId id="290" r:id="rId37"/>
    <p:sldId id="289" r:id="rId38"/>
    <p:sldId id="281" r:id="rId39"/>
    <p:sldId id="282" r:id="rId40"/>
    <p:sldId id="283" r:id="rId41"/>
    <p:sldId id="284" r:id="rId42"/>
    <p:sldId id="285" r:id="rId43"/>
    <p:sldId id="286" r:id="rId44"/>
    <p:sldId id="287" r:id="rId45"/>
    <p:sldId id="293" r:id="rId46"/>
    <p:sldId id="288" r:id="rId47"/>
    <p:sldId id="292" r:id="rId48"/>
    <p:sldId id="337" r:id="rId49"/>
    <p:sldId id="338" r:id="rId50"/>
    <p:sldId id="295" r:id="rId51"/>
    <p:sldId id="294" r:id="rId52"/>
    <p:sldId id="296" r:id="rId53"/>
    <p:sldId id="297" r:id="rId54"/>
    <p:sldId id="298" r:id="rId55"/>
    <p:sldId id="299" r:id="rId56"/>
    <p:sldId id="300" r:id="rId57"/>
    <p:sldId id="301" r:id="rId58"/>
    <p:sldId id="302" r:id="rId59"/>
    <p:sldId id="303" r:id="rId60"/>
    <p:sldId id="304" r:id="rId61"/>
    <p:sldId id="305" r:id="rId62"/>
    <p:sldId id="306" r:id="rId63"/>
    <p:sldId id="307" r:id="rId64"/>
    <p:sldId id="308" r:id="rId65"/>
    <p:sldId id="309" r:id="rId66"/>
    <p:sldId id="310" r:id="rId67"/>
    <p:sldId id="311" r:id="rId68"/>
    <p:sldId id="312" r:id="rId69"/>
    <p:sldId id="326" r:id="rId70"/>
    <p:sldId id="314" r:id="rId71"/>
    <p:sldId id="327" r:id="rId72"/>
    <p:sldId id="328" r:id="rId73"/>
    <p:sldId id="329" r:id="rId74"/>
    <p:sldId id="330" r:id="rId75"/>
    <p:sldId id="331" r:id="rId76"/>
    <p:sldId id="332" r:id="rId77"/>
    <p:sldId id="333" r:id="rId78"/>
    <p:sldId id="334" r:id="rId79"/>
    <p:sldId id="335" r:id="rId80"/>
    <p:sldId id="336" r:id="rId81"/>
    <p:sldId id="315" r:id="rId82"/>
    <p:sldId id="316" r:id="rId83"/>
    <p:sldId id="317" r:id="rId84"/>
    <p:sldId id="318" r:id="rId85"/>
    <p:sldId id="319" r:id="rId86"/>
    <p:sldId id="320" r:id="rId87"/>
    <p:sldId id="321" r:id="rId88"/>
    <p:sldId id="340" r:id="rId8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003300"/>
    <a:srgbClr val="008000"/>
    <a:srgbClr val="0000FF"/>
    <a:srgbClr val="660033"/>
    <a:srgbClr val="000099"/>
    <a:srgbClr val="FF33CC"/>
    <a:srgbClr val="FF3300"/>
    <a:srgbClr val="00FF00"/>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notesMaster" Target="notesMasters/notesMaster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4DEF4F-91A3-457A-89B9-BE901664AFA2}" type="datetimeFigureOut">
              <a:rPr lang="tr-TR" smtClean="0"/>
              <a:t>16.11.2021</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4181EC-1E7A-4963-A25E-2DE015C985CD}" type="slidenum">
              <a:rPr lang="tr-TR" smtClean="0"/>
              <a:t>‹#›</a:t>
            </a:fld>
            <a:endParaRPr lang="tr-TR"/>
          </a:p>
        </p:txBody>
      </p:sp>
    </p:spTree>
    <p:extLst>
      <p:ext uri="{BB962C8B-B14F-4D97-AF65-F5344CB8AC3E}">
        <p14:creationId xmlns:p14="http://schemas.microsoft.com/office/powerpoint/2010/main" val="3634520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lvl1pPr>
              <a:defRPr/>
            </a:lvl1pPr>
          </a:lstStyle>
          <a:p>
            <a:pPr>
              <a:defRPr/>
            </a:pPr>
            <a:fld id="{97A179D2-D80F-4FBC-8E74-908421B222A1}"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5772204C-5ACD-47AE-830E-E181D20C925F}"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837748755"/>
      </p:ext>
    </p:extLst>
  </p:cSld>
  <p:clrMapOvr>
    <a:masterClrMapping/>
  </p:clrMapOvr>
  <p:transition spd="med">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92752CB6-88F9-4A7C-9BF2-0511FBCFD59D}"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6DC20B7E-FCB1-4229-98F7-FACDC3A95126}"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872031656"/>
      </p:ext>
    </p:extLst>
  </p:cSld>
  <p:clrMapOvr>
    <a:masterClrMapping/>
  </p:clrMapOvr>
  <p:transition spd="med">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CE2838C-A0F7-4B2F-A2BF-E2C30D2E0710}"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D293AC34-E1B0-4AEC-902A-F7F415A7B702}"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932708495"/>
      </p:ext>
    </p:extLst>
  </p:cSld>
  <p:clrMapOvr>
    <a:masterClrMapping/>
  </p:clrMapOvr>
  <p:transition spd="med">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3 Veri Yer Tutucusu"/>
          <p:cNvSpPr>
            <a:spLocks noGrp="1"/>
          </p:cNvSpPr>
          <p:nvPr>
            <p:ph type="dt" sz="half" idx="10"/>
          </p:nvPr>
        </p:nvSpPr>
        <p:spPr/>
        <p:txBody>
          <a:bodyPr/>
          <a:lstStyle>
            <a:lvl1pPr>
              <a:defRPr/>
            </a:lvl1pPr>
          </a:lstStyle>
          <a:p>
            <a:pPr>
              <a:defRPr/>
            </a:pPr>
            <a:fld id="{E557DADA-BF28-4C33-8F79-4B8DED6E5A16}" type="datetimeFigureOut">
              <a:rPr lang="tr-TR">
                <a:solidFill>
                  <a:prstClr val="black">
                    <a:tint val="75000"/>
                  </a:prstClr>
                </a:solidFill>
              </a:rPr>
              <a:pPr>
                <a:defRPr/>
              </a:pPr>
              <a:t>16.11.2021</a:t>
            </a:fld>
            <a:endParaRPr lang="tr-TR">
              <a:solidFill>
                <a:prstClr val="black">
                  <a:tint val="75000"/>
                </a:prstClr>
              </a:solidFill>
            </a:endParaRPr>
          </a:p>
        </p:txBody>
      </p:sp>
      <p:sp>
        <p:nvSpPr>
          <p:cNvPr id="6"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5 Slayt Numarası Yer Tutucusu"/>
          <p:cNvSpPr>
            <a:spLocks noGrp="1"/>
          </p:cNvSpPr>
          <p:nvPr>
            <p:ph type="sldNum" sz="quarter" idx="12"/>
          </p:nvPr>
        </p:nvSpPr>
        <p:spPr/>
        <p:txBody>
          <a:bodyPr/>
          <a:lstStyle>
            <a:lvl1pPr>
              <a:defRPr/>
            </a:lvl1pPr>
          </a:lstStyle>
          <a:p>
            <a:pPr>
              <a:defRPr/>
            </a:pPr>
            <a:fld id="{2FED85FA-D647-4FDB-9A23-243778CDAAB1}"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213565722"/>
      </p:ext>
    </p:extLst>
  </p:cSld>
  <p:clrMapOvr>
    <a:masterClrMapping/>
  </p:clrMapOvr>
  <p:transition spd="med">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3 Veri Yer Tutucusu"/>
          <p:cNvSpPr>
            <a:spLocks noGrp="1"/>
          </p:cNvSpPr>
          <p:nvPr>
            <p:ph type="dt" sz="half" idx="10"/>
          </p:nvPr>
        </p:nvSpPr>
        <p:spPr/>
        <p:txBody>
          <a:bodyPr/>
          <a:lstStyle>
            <a:lvl1pPr>
              <a:defRPr/>
            </a:lvl1pPr>
          </a:lstStyle>
          <a:p>
            <a:pPr>
              <a:defRPr/>
            </a:pPr>
            <a:fld id="{70F1ECB1-351D-43C4-A825-927DDAE6032C}" type="datetimeFigureOut">
              <a:rPr lang="tr-TR">
                <a:solidFill>
                  <a:prstClr val="black">
                    <a:tint val="75000"/>
                  </a:prstClr>
                </a:solidFill>
              </a:rPr>
              <a:pPr>
                <a:defRPr/>
              </a:pPr>
              <a:t>16.11.2021</a:t>
            </a:fld>
            <a:endParaRPr lang="tr-TR">
              <a:solidFill>
                <a:prstClr val="black">
                  <a:tint val="75000"/>
                </a:prstClr>
              </a:solidFill>
            </a:endParaRPr>
          </a:p>
        </p:txBody>
      </p:sp>
      <p:sp>
        <p:nvSpPr>
          <p:cNvPr id="8"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9" name="5 Slayt Numarası Yer Tutucusu"/>
          <p:cNvSpPr>
            <a:spLocks noGrp="1"/>
          </p:cNvSpPr>
          <p:nvPr>
            <p:ph type="sldNum" sz="quarter" idx="12"/>
          </p:nvPr>
        </p:nvSpPr>
        <p:spPr/>
        <p:txBody>
          <a:bodyPr/>
          <a:lstStyle>
            <a:lvl1pPr>
              <a:defRPr/>
            </a:lvl1pPr>
          </a:lstStyle>
          <a:p>
            <a:pPr>
              <a:defRPr/>
            </a:pPr>
            <a:fld id="{C9A3D963-7AD3-467C-90CB-7888134BAFE4}"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761198100"/>
      </p:ext>
    </p:extLst>
  </p:cSld>
  <p:clrMapOvr>
    <a:masterClrMapping/>
  </p:clrMapOvr>
  <p:transition spd="med">
    <p:wedg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3 Veri Yer Tutucusu"/>
          <p:cNvSpPr>
            <a:spLocks noGrp="1"/>
          </p:cNvSpPr>
          <p:nvPr>
            <p:ph type="dt" sz="half" idx="10"/>
          </p:nvPr>
        </p:nvSpPr>
        <p:spPr/>
        <p:txBody>
          <a:bodyPr/>
          <a:lstStyle>
            <a:lvl1pPr>
              <a:defRPr/>
            </a:lvl1pPr>
          </a:lstStyle>
          <a:p>
            <a:pPr>
              <a:defRPr/>
            </a:pPr>
            <a:fld id="{84EDB491-6C50-4F48-B8E7-73B0A4CC3552}" type="datetimeFigureOut">
              <a:rPr lang="tr-TR">
                <a:solidFill>
                  <a:prstClr val="black">
                    <a:tint val="75000"/>
                  </a:prstClr>
                </a:solidFill>
              </a:rPr>
              <a:pPr>
                <a:defRPr/>
              </a:pPr>
              <a:t>16.11.2021</a:t>
            </a:fld>
            <a:endParaRPr lang="tr-TR">
              <a:solidFill>
                <a:prstClr val="black">
                  <a:tint val="75000"/>
                </a:prstClr>
              </a:solidFill>
            </a:endParaRPr>
          </a:p>
        </p:txBody>
      </p:sp>
      <p:sp>
        <p:nvSpPr>
          <p:cNvPr id="4"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5" name="5 Slayt Numarası Yer Tutucusu"/>
          <p:cNvSpPr>
            <a:spLocks noGrp="1"/>
          </p:cNvSpPr>
          <p:nvPr>
            <p:ph type="sldNum" sz="quarter" idx="12"/>
          </p:nvPr>
        </p:nvSpPr>
        <p:spPr/>
        <p:txBody>
          <a:bodyPr/>
          <a:lstStyle>
            <a:lvl1pPr>
              <a:defRPr/>
            </a:lvl1pPr>
          </a:lstStyle>
          <a:p>
            <a:pPr>
              <a:defRPr/>
            </a:pPr>
            <a:fld id="{8D659FE9-A1F9-4578-87F4-98A426A09EF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729195047"/>
      </p:ext>
    </p:extLst>
  </p:cSld>
  <p:clrMapOvr>
    <a:masterClrMapping/>
  </p:clrMapOvr>
  <p:transition spd="med">
    <p:wedg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18D4E17D-7864-41B8-A15A-9E73671E7E9F}" type="datetimeFigureOut">
              <a:rPr lang="tr-TR">
                <a:solidFill>
                  <a:prstClr val="black">
                    <a:tint val="75000"/>
                  </a:prstClr>
                </a:solidFill>
              </a:rPr>
              <a:pPr>
                <a:defRPr/>
              </a:pPr>
              <a:t>16.11.2021</a:t>
            </a:fld>
            <a:endParaRPr lang="tr-TR">
              <a:solidFill>
                <a:prstClr val="black">
                  <a:tint val="75000"/>
                </a:prstClr>
              </a:solidFill>
            </a:endParaRPr>
          </a:p>
        </p:txBody>
      </p:sp>
      <p:sp>
        <p:nvSpPr>
          <p:cNvPr id="3"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4" name="5 Slayt Numarası Yer Tutucusu"/>
          <p:cNvSpPr>
            <a:spLocks noGrp="1"/>
          </p:cNvSpPr>
          <p:nvPr>
            <p:ph type="sldNum" sz="quarter" idx="12"/>
          </p:nvPr>
        </p:nvSpPr>
        <p:spPr/>
        <p:txBody>
          <a:bodyPr/>
          <a:lstStyle>
            <a:lvl1pPr>
              <a:defRPr/>
            </a:lvl1pPr>
          </a:lstStyle>
          <a:p>
            <a:pPr>
              <a:defRPr/>
            </a:pPr>
            <a:fld id="{DEA5F937-145C-4132-8625-5BE8C5BAECF3}"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07445673"/>
      </p:ext>
    </p:extLst>
  </p:cSld>
  <p:clrMapOvr>
    <a:masterClrMapping/>
  </p:clrMapOvr>
  <p:transition spd="med">
    <p:wedg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D2A8DA1-3C87-4196-A819-16DC1E52DBA6}" type="datetimeFigureOut">
              <a:rPr lang="tr-TR">
                <a:solidFill>
                  <a:prstClr val="black">
                    <a:tint val="75000"/>
                  </a:prstClr>
                </a:solidFill>
              </a:rPr>
              <a:pPr>
                <a:defRPr/>
              </a:pPr>
              <a:t>16.11.2021</a:t>
            </a:fld>
            <a:endParaRPr lang="tr-TR">
              <a:solidFill>
                <a:prstClr val="black">
                  <a:tint val="75000"/>
                </a:prstClr>
              </a:solidFill>
            </a:endParaRPr>
          </a:p>
        </p:txBody>
      </p:sp>
      <p:sp>
        <p:nvSpPr>
          <p:cNvPr id="6"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5 Slayt Numarası Yer Tutucusu"/>
          <p:cNvSpPr>
            <a:spLocks noGrp="1"/>
          </p:cNvSpPr>
          <p:nvPr>
            <p:ph type="sldNum" sz="quarter" idx="12"/>
          </p:nvPr>
        </p:nvSpPr>
        <p:spPr/>
        <p:txBody>
          <a:bodyPr/>
          <a:lstStyle>
            <a:lvl1pPr>
              <a:defRPr/>
            </a:lvl1pPr>
          </a:lstStyle>
          <a:p>
            <a:pPr>
              <a:defRPr/>
            </a:pPr>
            <a:fld id="{94B5BCEB-9B37-492C-8B02-639EAB254AF7}"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4236492590"/>
      </p:ext>
    </p:extLst>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9F6A4F24-734A-496E-BC32-057A55A34889}" type="datetimeFigureOut">
              <a:rPr lang="tr-TR">
                <a:solidFill>
                  <a:prstClr val="black">
                    <a:tint val="75000"/>
                  </a:prstClr>
                </a:solidFill>
              </a:rPr>
              <a:pPr>
                <a:defRPr/>
              </a:pPr>
              <a:t>16.11.2021</a:t>
            </a:fld>
            <a:endParaRPr lang="tr-TR">
              <a:solidFill>
                <a:prstClr val="black">
                  <a:tint val="75000"/>
                </a:prstClr>
              </a:solidFill>
            </a:endParaRPr>
          </a:p>
        </p:txBody>
      </p:sp>
      <p:sp>
        <p:nvSpPr>
          <p:cNvPr id="6"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5 Slayt Numarası Yer Tutucusu"/>
          <p:cNvSpPr>
            <a:spLocks noGrp="1"/>
          </p:cNvSpPr>
          <p:nvPr>
            <p:ph type="sldNum" sz="quarter" idx="12"/>
          </p:nvPr>
        </p:nvSpPr>
        <p:spPr/>
        <p:txBody>
          <a:bodyPr/>
          <a:lstStyle>
            <a:lvl1pPr>
              <a:defRPr/>
            </a:lvl1pPr>
          </a:lstStyle>
          <a:p>
            <a:pPr>
              <a:defRPr/>
            </a:pPr>
            <a:fld id="{B7B03CB2-DEE6-4BE7-AC93-31429E00D3E3}"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332466056"/>
      </p:ext>
    </p:extLst>
  </p:cSld>
  <p:clrMapOvr>
    <a:masterClrMapping/>
  </p:clrMapOvr>
  <p:transition spd="med">
    <p:wedg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E6CE4120-0333-4AF5-A48E-F8E9429921F2}"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60480DF8-5A53-4215-9925-68FB7917F64A}"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88360115"/>
      </p:ext>
    </p:extLst>
  </p:cSld>
  <p:clrMapOvr>
    <a:masterClrMapping/>
  </p:clrMapOvr>
  <p:transition spd="med">
    <p:wedg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F007C89A-3889-47BD-9727-36B0B2498E67}"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18ABC8FC-B812-45F2-9A82-1E0CEE0271E3}"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01256068"/>
      </p:ext>
    </p:extLst>
  </p:cSld>
  <p:clrMapOvr>
    <a:masterClrMapping/>
  </p:clrMapOvr>
  <p:transition spd="med">
    <p:wedg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66B9DCFF-8EFC-4E50-8EDB-BDC67CA0B367}" type="datetimeFigureOut">
              <a:rPr lang="tr-TR" smtClean="0"/>
              <a:pPr/>
              <a:t>16.11.2021</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solidFill>
                <a:srgbClr val="2DA2BF">
                  <a:tint val="20000"/>
                </a:srgbClr>
              </a:solidFill>
            </a:endParaRP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41ED1781-B885-49C6-BFBE-09DA6C6FB838}" type="slidenum">
              <a:rPr lang="tr-TR" smtClean="0"/>
              <a:pPr/>
              <a:t>‹#›</a:t>
            </a:fld>
            <a:endParaRPr lang="tr-TR"/>
          </a:p>
        </p:txBody>
      </p:sp>
    </p:spTree>
    <p:extLst>
      <p:ext uri="{BB962C8B-B14F-4D97-AF65-F5344CB8AC3E}">
        <p14:creationId xmlns:p14="http://schemas.microsoft.com/office/powerpoint/2010/main" val="20796582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5" name="4 Altbilgi Yer Tutucusu"/>
          <p:cNvSpPr>
            <a:spLocks noGrp="1"/>
          </p:cNvSpPr>
          <p:nvPr>
            <p:ph type="ftr" sz="quarter" idx="11"/>
          </p:nvPr>
        </p:nvSpPr>
        <p:spPr/>
        <p:txBody>
          <a:bodyPr/>
          <a:lstStyle/>
          <a:p>
            <a:endParaRPr lang="tr-TR">
              <a:solidFill>
                <a:prstClr val="black"/>
              </a:solidFill>
            </a:endParaRPr>
          </a:p>
        </p:txBody>
      </p:sp>
      <p:sp>
        <p:nvSpPr>
          <p:cNvPr id="6" name="5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
        <p:nvSpPr>
          <p:cNvPr id="7" name="6 Başlık"/>
          <p:cNvSpPr>
            <a:spLocks noGrp="1"/>
          </p:cNvSpPr>
          <p:nvPr>
            <p:ph type="title"/>
          </p:nvPr>
        </p:nvSpPr>
        <p:spPr/>
        <p:txBody>
          <a:bodyPr rtlCol="0"/>
          <a:lstStyle/>
          <a:p>
            <a:r>
              <a:rPr kumimoji="0" lang="tr-TR"/>
              <a:t>Asıl başlık stili için tıklatın</a:t>
            </a:r>
            <a:endParaRPr kumimoji="0" lang="en-US"/>
          </a:p>
        </p:txBody>
      </p:sp>
    </p:spTree>
    <p:extLst>
      <p:ext uri="{BB962C8B-B14F-4D97-AF65-F5344CB8AC3E}">
        <p14:creationId xmlns:p14="http://schemas.microsoft.com/office/powerpoint/2010/main" val="4062630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66B9DCFF-8EFC-4E50-8EDB-BDC67CA0B367}" type="datetimeFigureOut">
              <a:rPr lang="tr-TR" smtClean="0">
                <a:solidFill>
                  <a:prstClr val="white"/>
                </a:solidFill>
              </a:rPr>
              <a:pPr/>
              <a:t>16.11.2021</a:t>
            </a:fld>
            <a:endParaRPr lang="tr-TR">
              <a:solidFill>
                <a:prstClr val="white"/>
              </a:solidFill>
            </a:endParaRPr>
          </a:p>
        </p:txBody>
      </p:sp>
      <p:sp>
        <p:nvSpPr>
          <p:cNvPr id="5" name="4 Altbilgi Yer Tutucusu"/>
          <p:cNvSpPr>
            <a:spLocks noGrp="1"/>
          </p:cNvSpPr>
          <p:nvPr>
            <p:ph type="ftr" sz="quarter" idx="11"/>
          </p:nvPr>
        </p:nvSpPr>
        <p:spPr/>
        <p:txBody>
          <a:bodyPr/>
          <a:lstStyle/>
          <a:p>
            <a:endParaRPr lang="tr-TR">
              <a:solidFill>
                <a:prstClr val="white"/>
              </a:solidFill>
            </a:endParaRPr>
          </a:p>
        </p:txBody>
      </p:sp>
      <p:sp>
        <p:nvSpPr>
          <p:cNvPr id="6" name="5 Slayt Numarası Yer Tutucusu"/>
          <p:cNvSpPr>
            <a:spLocks noGrp="1"/>
          </p:cNvSpPr>
          <p:nvPr>
            <p:ph type="sldNum" sz="quarter" idx="12"/>
          </p:nvPr>
        </p:nvSpPr>
        <p:spPr/>
        <p:txBody>
          <a:bodyPr/>
          <a:lstStyle/>
          <a:p>
            <a:fld id="{41ED1781-B885-49C6-BFBE-09DA6C6FB838}" type="slidenum">
              <a:rPr lang="tr-TR" smtClean="0">
                <a:solidFill>
                  <a:prstClr val="white"/>
                </a:solidFill>
              </a:rPr>
              <a:pPr/>
              <a:t>‹#›</a:t>
            </a:fld>
            <a:endParaRPr lang="tr-TR">
              <a:solidFill>
                <a:prstClr val="white"/>
              </a:solidFill>
            </a:endParaRP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4092565942"/>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66B9DCFF-8EFC-4E50-8EDB-BDC67CA0B367}" type="datetimeFigureOut">
              <a:rPr lang="tr-TR" smtClean="0">
                <a:solidFill>
                  <a:prstClr val="white"/>
                </a:solidFill>
              </a:rPr>
              <a:pPr/>
              <a:t>16.11.2021</a:t>
            </a:fld>
            <a:endParaRPr lang="tr-TR">
              <a:solidFill>
                <a:prstClr val="white"/>
              </a:solidFill>
            </a:endParaRPr>
          </a:p>
        </p:txBody>
      </p:sp>
      <p:sp>
        <p:nvSpPr>
          <p:cNvPr id="6" name="5 Altbilgi Yer Tutucusu"/>
          <p:cNvSpPr>
            <a:spLocks noGrp="1"/>
          </p:cNvSpPr>
          <p:nvPr>
            <p:ph type="ftr" sz="quarter" idx="11"/>
          </p:nvPr>
        </p:nvSpPr>
        <p:spPr/>
        <p:txBody>
          <a:bodyPr/>
          <a:lstStyle/>
          <a:p>
            <a:endParaRPr lang="tr-TR">
              <a:solidFill>
                <a:prstClr val="white"/>
              </a:solidFill>
            </a:endParaRPr>
          </a:p>
        </p:txBody>
      </p:sp>
      <p:sp>
        <p:nvSpPr>
          <p:cNvPr id="7" name="6 Slayt Numarası Yer Tutucusu"/>
          <p:cNvSpPr>
            <a:spLocks noGrp="1"/>
          </p:cNvSpPr>
          <p:nvPr>
            <p:ph type="sldNum" sz="quarter" idx="12"/>
          </p:nvPr>
        </p:nvSpPr>
        <p:spPr/>
        <p:txBody>
          <a:bodyPr/>
          <a:lstStyle/>
          <a:p>
            <a:fld id="{41ED1781-B885-49C6-BFBE-09DA6C6FB838}" type="slidenum">
              <a:rPr lang="tr-TR" smtClean="0">
                <a:solidFill>
                  <a:prstClr val="white"/>
                </a:solidFill>
              </a:rPr>
              <a:pPr/>
              <a:t>‹#›</a:t>
            </a:fld>
            <a:endParaRPr lang="tr-TR">
              <a:solidFill>
                <a:prstClr val="white"/>
              </a:solidFill>
            </a:endParaRPr>
          </a:p>
        </p:txBody>
      </p:sp>
      <p:sp>
        <p:nvSpPr>
          <p:cNvPr id="8" name="7 Başlık"/>
          <p:cNvSpPr>
            <a:spLocks noGrp="1"/>
          </p:cNvSpPr>
          <p:nvPr>
            <p:ph type="title"/>
          </p:nvPr>
        </p:nvSpPr>
        <p:spPr/>
        <p:txBody>
          <a:bodyPr rtlCol="0"/>
          <a:lstStyle/>
          <a:p>
            <a:r>
              <a:rPr kumimoji="0" lang="tr-TR"/>
              <a:t>Asıl başlık stili için tıklatın</a:t>
            </a:r>
            <a:endParaRPr kumimoji="0" lang="en-US"/>
          </a:p>
        </p:txBody>
      </p:sp>
    </p:spTree>
    <p:extLst>
      <p:ext uri="{BB962C8B-B14F-4D97-AF65-F5344CB8AC3E}">
        <p14:creationId xmlns:p14="http://schemas.microsoft.com/office/powerpoint/2010/main" val="1254985264"/>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8" name="7 Altbilgi Yer Tutucusu"/>
          <p:cNvSpPr>
            <a:spLocks noGrp="1"/>
          </p:cNvSpPr>
          <p:nvPr>
            <p:ph type="ftr" sz="quarter" idx="11"/>
          </p:nvPr>
        </p:nvSpPr>
        <p:spPr/>
        <p:txBody>
          <a:bodyPr/>
          <a:lstStyle/>
          <a:p>
            <a:endParaRPr lang="tr-TR">
              <a:solidFill>
                <a:prstClr val="black"/>
              </a:solidFill>
            </a:endParaRPr>
          </a:p>
        </p:txBody>
      </p:sp>
      <p:sp>
        <p:nvSpPr>
          <p:cNvPr id="9" name="8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39631769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66B9DCFF-8EFC-4E50-8EDB-BDC67CA0B367}" type="datetimeFigureOut">
              <a:rPr lang="tr-TR" smtClean="0">
                <a:solidFill>
                  <a:prstClr val="white"/>
                </a:solidFill>
              </a:rPr>
              <a:pPr/>
              <a:t>16.11.2021</a:t>
            </a:fld>
            <a:endParaRPr lang="tr-TR">
              <a:solidFill>
                <a:prstClr val="white"/>
              </a:solidFill>
            </a:endParaRPr>
          </a:p>
        </p:txBody>
      </p:sp>
      <p:sp>
        <p:nvSpPr>
          <p:cNvPr id="4" name="3 Altbilgi Yer Tutucusu"/>
          <p:cNvSpPr>
            <a:spLocks noGrp="1"/>
          </p:cNvSpPr>
          <p:nvPr>
            <p:ph type="ftr" sz="quarter" idx="11"/>
          </p:nvPr>
        </p:nvSpPr>
        <p:spPr/>
        <p:txBody>
          <a:bodyPr/>
          <a:lstStyle/>
          <a:p>
            <a:endParaRPr lang="tr-TR">
              <a:solidFill>
                <a:prstClr val="white"/>
              </a:solidFill>
            </a:endParaRPr>
          </a:p>
        </p:txBody>
      </p:sp>
      <p:sp>
        <p:nvSpPr>
          <p:cNvPr id="5" name="4 Slayt Numarası Yer Tutucusu"/>
          <p:cNvSpPr>
            <a:spLocks noGrp="1"/>
          </p:cNvSpPr>
          <p:nvPr>
            <p:ph type="sldNum" sz="quarter" idx="12"/>
          </p:nvPr>
        </p:nvSpPr>
        <p:spPr/>
        <p:txBody>
          <a:bodyPr/>
          <a:lstStyle/>
          <a:p>
            <a:fld id="{41ED1781-B885-49C6-BFBE-09DA6C6FB838}" type="slidenum">
              <a:rPr lang="tr-TR" smtClean="0">
                <a:solidFill>
                  <a:prstClr val="white"/>
                </a:solidFill>
              </a:rPr>
              <a:pPr/>
              <a:t>‹#›</a:t>
            </a:fld>
            <a:endParaRPr lang="tr-TR">
              <a:solidFill>
                <a:prstClr val="white"/>
              </a:solidFill>
            </a:endParaRPr>
          </a:p>
        </p:txBody>
      </p:sp>
      <p:sp>
        <p:nvSpPr>
          <p:cNvPr id="6" name="5 Başlık"/>
          <p:cNvSpPr>
            <a:spLocks noGrp="1"/>
          </p:cNvSpPr>
          <p:nvPr>
            <p:ph type="title"/>
          </p:nvPr>
        </p:nvSpPr>
        <p:spPr/>
        <p:txBody>
          <a:bodyPr rtlCol="0"/>
          <a:lstStyle/>
          <a:p>
            <a:r>
              <a:rPr kumimoji="0" lang="tr-TR"/>
              <a:t>Asıl başlık stili için tıklatın</a:t>
            </a:r>
            <a:endParaRPr kumimoji="0" lang="en-US"/>
          </a:p>
        </p:txBody>
      </p:sp>
    </p:spTree>
    <p:extLst>
      <p:ext uri="{BB962C8B-B14F-4D97-AF65-F5344CB8AC3E}">
        <p14:creationId xmlns:p14="http://schemas.microsoft.com/office/powerpoint/2010/main" val="4064437637"/>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3" name="2 Altbilgi Yer Tutucusu"/>
          <p:cNvSpPr>
            <a:spLocks noGrp="1"/>
          </p:cNvSpPr>
          <p:nvPr>
            <p:ph type="ftr" sz="quarter" idx="11"/>
          </p:nvPr>
        </p:nvSpPr>
        <p:spPr/>
        <p:txBody>
          <a:bodyPr/>
          <a:lstStyle/>
          <a:p>
            <a:endParaRPr lang="tr-TR">
              <a:solidFill>
                <a:prstClr val="black"/>
              </a:solidFill>
            </a:endParaRPr>
          </a:p>
        </p:txBody>
      </p:sp>
      <p:sp>
        <p:nvSpPr>
          <p:cNvPr id="4" name="3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1983090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6" name="5 Altbilgi Yer Tutucusu"/>
          <p:cNvSpPr>
            <a:spLocks noGrp="1"/>
          </p:cNvSpPr>
          <p:nvPr>
            <p:ph type="ftr" sz="quarter" idx="11"/>
          </p:nvPr>
        </p:nvSpPr>
        <p:spPr/>
        <p:txBody>
          <a:bodyPr/>
          <a:lstStyle/>
          <a:p>
            <a:endParaRPr lang="tr-TR">
              <a:solidFill>
                <a:prstClr val="black"/>
              </a:solidFill>
            </a:endParaRPr>
          </a:p>
        </p:txBody>
      </p:sp>
      <p:sp>
        <p:nvSpPr>
          <p:cNvPr id="7" name="6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366822297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66B9DCFF-8EFC-4E50-8EDB-BDC67CA0B367}" type="datetimeFigureOut">
              <a:rPr lang="tr-TR" smtClean="0">
                <a:solidFill>
                  <a:prstClr val="white"/>
                </a:solidFill>
              </a:rPr>
              <a:pPr/>
              <a:t>16.11.2021</a:t>
            </a:fld>
            <a:endParaRPr lang="tr-TR">
              <a:solidFill>
                <a:prstClr val="white"/>
              </a:solidFill>
            </a:endParaRP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solidFill>
                <a:prstClr val="white"/>
              </a:solidFill>
            </a:endParaRP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41ED1781-B885-49C6-BFBE-09DA6C6FB838}" type="slidenum">
              <a:rPr lang="tr-TR" smtClean="0">
                <a:solidFill>
                  <a:prstClr val="white"/>
                </a:solidFill>
              </a:rPr>
              <a:pPr/>
              <a:t>‹#›</a:t>
            </a:fld>
            <a:endParaRPr lang="tr-TR">
              <a:solidFill>
                <a:prstClr val="white"/>
              </a:solidFill>
            </a:endParaRP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a:t>Asıl başlık stili için tıklatın</a:t>
            </a:r>
            <a:endParaRPr kumimoji="0" lang="en-US"/>
          </a:p>
        </p:txBody>
      </p:sp>
      <p:sp>
        <p:nvSpPr>
          <p:cNvPr id="8" name="7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8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2838792154"/>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5" name="4 Altbilgi Yer Tutucusu"/>
          <p:cNvSpPr>
            <a:spLocks noGrp="1"/>
          </p:cNvSpPr>
          <p:nvPr>
            <p:ph type="ftr" sz="quarter" idx="11"/>
          </p:nvPr>
        </p:nvSpPr>
        <p:spPr/>
        <p:txBody>
          <a:bodyPr/>
          <a:lstStyle/>
          <a:p>
            <a:endParaRPr lang="tr-TR">
              <a:solidFill>
                <a:prstClr val="black"/>
              </a:solidFill>
            </a:endParaRPr>
          </a:p>
        </p:txBody>
      </p:sp>
      <p:sp>
        <p:nvSpPr>
          <p:cNvPr id="6" name="5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28057341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66B9DCFF-8EFC-4E50-8EDB-BDC67CA0B367}" type="datetimeFigureOut">
              <a:rPr lang="tr-TR" smtClean="0">
                <a:solidFill>
                  <a:prstClr val="black"/>
                </a:solidFill>
              </a:rPr>
              <a:pPr/>
              <a:t>16.11.2021</a:t>
            </a:fld>
            <a:endParaRPr lang="tr-TR">
              <a:solidFill>
                <a:prstClr val="black"/>
              </a:solidFill>
            </a:endParaRPr>
          </a:p>
        </p:txBody>
      </p:sp>
      <p:sp>
        <p:nvSpPr>
          <p:cNvPr id="5" name="4 Altbilgi Yer Tutucusu"/>
          <p:cNvSpPr>
            <a:spLocks noGrp="1"/>
          </p:cNvSpPr>
          <p:nvPr>
            <p:ph type="ftr" sz="quarter" idx="11"/>
          </p:nvPr>
        </p:nvSpPr>
        <p:spPr/>
        <p:txBody>
          <a:bodyPr/>
          <a:lstStyle/>
          <a:p>
            <a:endParaRPr lang="tr-TR">
              <a:solidFill>
                <a:prstClr val="black"/>
              </a:solidFill>
            </a:endParaRPr>
          </a:p>
        </p:txBody>
      </p:sp>
      <p:sp>
        <p:nvSpPr>
          <p:cNvPr id="6" name="5 Slayt Numarası Yer Tutucusu"/>
          <p:cNvSpPr>
            <a:spLocks noGrp="1"/>
          </p:cNvSpPr>
          <p:nvPr>
            <p:ph type="sldNum" sz="quarter" idx="12"/>
          </p:nvPr>
        </p:nvSpPr>
        <p:spPr/>
        <p:txBody>
          <a:bodyPr/>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2221265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16.11.2021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16.11.2021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416502B-9548-4B26-8640-9291EEC7C4F6}" type="datetimeFigureOut">
              <a:rPr lang="tr-TR">
                <a:solidFill>
                  <a:prstClr val="black">
                    <a:tint val="75000"/>
                  </a:prstClr>
                </a:solidFill>
              </a:rPr>
              <a:pPr>
                <a:defRPr/>
              </a:pPr>
              <a:t>16.11.2021</a:t>
            </a:fld>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C1A78E83-92D6-434C-927E-C6E9311920CD}"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314783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edge/>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tr-TR"/>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6B9DCFF-8EFC-4E50-8EDB-BDC67CA0B367}" type="datetimeFigureOut">
              <a:rPr lang="tr-TR" smtClean="0">
                <a:solidFill>
                  <a:prstClr val="black"/>
                </a:solidFill>
              </a:rPr>
              <a:pPr/>
              <a:t>16.11.2021</a:t>
            </a:fld>
            <a:endParaRPr lang="tr-TR">
              <a:solidFill>
                <a:prstClr val="black"/>
              </a:solidFill>
            </a:endParaRP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solidFill>
                <a:prstClr val="black"/>
              </a:solidFill>
            </a:endParaRP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1ED1781-B885-49C6-BFBE-09DA6C6FB838}" type="slidenum">
              <a:rPr lang="tr-TR" smtClean="0">
                <a:solidFill>
                  <a:prstClr val="black"/>
                </a:solidFill>
              </a:rPr>
              <a:pPr/>
              <a:t>‹#›</a:t>
            </a:fld>
            <a:endParaRPr lang="tr-TR">
              <a:solidFill>
                <a:prstClr val="black"/>
              </a:solidFill>
            </a:endParaRPr>
          </a:p>
        </p:txBody>
      </p:sp>
    </p:spTree>
    <p:extLst>
      <p:ext uri="{BB962C8B-B14F-4D97-AF65-F5344CB8AC3E}">
        <p14:creationId xmlns:p14="http://schemas.microsoft.com/office/powerpoint/2010/main" val="40430747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0.wav"/></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28192"/>
            <a:ext cx="9144000" cy="646331"/>
          </a:xfrm>
          <a:prstGeom prst="rect">
            <a:avLst/>
          </a:prstGeom>
          <a:noFill/>
        </p:spPr>
        <p:txBody>
          <a:bodyPr wrap="square" lIns="91440" tIns="45720" rIns="91440" bIns="45720">
            <a:spAutoFit/>
          </a:bodyPr>
          <a:lstStyle/>
          <a:p>
            <a:pPr algn="ctr"/>
            <a:r>
              <a:rPr lang="tr-TR" sz="3600" b="1" dirty="0">
                <a:ln w="19050">
                  <a:solidFill>
                    <a:srgbClr val="1F497D">
                      <a:tint val="1000"/>
                    </a:srgbClr>
                  </a:solidFill>
                  <a:prstDash val="solid"/>
                </a:ln>
                <a:solidFill>
                  <a:srgbClr val="FF0000"/>
                </a:solidFill>
                <a:effectLst>
                  <a:outerShdw blurRad="50000" dist="50800" dir="7500000" algn="tl">
                    <a:srgbClr val="000000">
                      <a:shade val="5000"/>
                      <a:alpha val="35000"/>
                    </a:srgbClr>
                  </a:outerShdw>
                </a:effectLst>
                <a:latin typeface="Arial Black" pitchFamily="34" charset="0"/>
              </a:rPr>
              <a:t>DERS: </a:t>
            </a:r>
            <a:r>
              <a:rPr lang="tr-TR" sz="3600" b="1" dirty="0">
                <a:ln w="19050">
                  <a:solidFill>
                    <a:srgbClr val="1F497D">
                      <a:tint val="1000"/>
                    </a:srgbClr>
                  </a:solidFill>
                  <a:prstDash val="solid"/>
                </a:ln>
                <a:solidFill>
                  <a:prstClr val="black"/>
                </a:solidFill>
                <a:effectLst>
                  <a:outerShdw blurRad="50000" dist="50800" dir="7500000" algn="tl">
                    <a:srgbClr val="000000">
                      <a:shade val="5000"/>
                      <a:alpha val="35000"/>
                    </a:srgbClr>
                  </a:outerShdw>
                </a:effectLst>
                <a:latin typeface="Arial Black" pitchFamily="34" charset="0"/>
              </a:rPr>
              <a:t>TÜRKÇE</a:t>
            </a:r>
          </a:p>
        </p:txBody>
      </p:sp>
      <p:sp>
        <p:nvSpPr>
          <p:cNvPr id="5" name="Dikdörtgen 4"/>
          <p:cNvSpPr/>
          <p:nvPr/>
        </p:nvSpPr>
        <p:spPr>
          <a:xfrm>
            <a:off x="-18290" y="1092718"/>
            <a:ext cx="9144000" cy="1754326"/>
          </a:xfrm>
          <a:prstGeom prst="rect">
            <a:avLst/>
          </a:prstGeom>
          <a:noFill/>
        </p:spPr>
        <p:txBody>
          <a:bodyPr wrap="square" lIns="91440" tIns="45720" rIns="91440" bIns="45720">
            <a:spAutoFit/>
          </a:bodyPr>
          <a:lstStyle/>
          <a:p>
            <a:pPr algn="ctr"/>
            <a:endParaRPr lang="tr-TR" sz="5400" b="1" dirty="0">
              <a:ln w="19050">
                <a:solidFill>
                  <a:srgbClr val="1F497D">
                    <a:tint val="1000"/>
                  </a:srgbClr>
                </a:solidFill>
                <a:prstDash val="solid"/>
              </a:ln>
              <a:solidFill>
                <a:prstClr val="black"/>
              </a:solidFill>
              <a:effectLst>
                <a:outerShdw blurRad="50000" dist="50800" dir="7500000" algn="tl">
                  <a:srgbClr val="000000">
                    <a:shade val="5000"/>
                    <a:alpha val="35000"/>
                  </a:srgbClr>
                </a:outerShdw>
              </a:effectLst>
              <a:latin typeface="Arial Black" pitchFamily="34" charset="0"/>
            </a:endParaRPr>
          </a:p>
          <a:p>
            <a:pPr algn="ctr"/>
            <a:endParaRPr lang="tr-TR" sz="5400" b="1" dirty="0">
              <a:ln w="19050">
                <a:solidFill>
                  <a:srgbClr val="1F497D">
                    <a:tint val="1000"/>
                  </a:srgbClr>
                </a:solidFill>
                <a:prstDash val="solid"/>
              </a:ln>
              <a:solidFill>
                <a:prstClr val="black"/>
              </a:solidFill>
              <a:effectLst>
                <a:outerShdw blurRad="50000" dist="50800" dir="7500000" algn="tl">
                  <a:srgbClr val="000000">
                    <a:shade val="5000"/>
                    <a:alpha val="35000"/>
                  </a:srgbClr>
                </a:outerShdw>
              </a:effectLst>
              <a:latin typeface="Arial Black" pitchFamily="34" charset="0"/>
            </a:endParaRPr>
          </a:p>
        </p:txBody>
      </p:sp>
      <p:sp>
        <p:nvSpPr>
          <p:cNvPr id="2" name="Dikdörtgen 1"/>
          <p:cNvSpPr/>
          <p:nvPr/>
        </p:nvSpPr>
        <p:spPr>
          <a:xfrm>
            <a:off x="-18290" y="644495"/>
            <a:ext cx="13094782" cy="1200329"/>
          </a:xfrm>
          <a:prstGeom prst="rect">
            <a:avLst/>
          </a:prstGeom>
        </p:spPr>
        <p:txBody>
          <a:bodyPr wrap="square">
            <a:spAutoFit/>
          </a:bodyPr>
          <a:lstStyle/>
          <a:p>
            <a:r>
              <a:rPr lang="tr-TR" sz="3600" b="1" dirty="0">
                <a:ln w="19050">
                  <a:solidFill>
                    <a:srgbClr val="1F497D">
                      <a:tint val="1000"/>
                    </a:srgbClr>
                  </a:solidFill>
                  <a:prstDash val="solid"/>
                </a:ln>
                <a:solidFill>
                  <a:srgbClr val="FF0000"/>
                </a:solidFill>
                <a:effectLst>
                  <a:outerShdw blurRad="50000" dist="50800" dir="7500000" algn="tl">
                    <a:srgbClr val="000000">
                      <a:shade val="5000"/>
                      <a:alpha val="35000"/>
                    </a:srgbClr>
                  </a:outerShdw>
                </a:effectLst>
                <a:latin typeface="Arial Black" pitchFamily="34" charset="0"/>
              </a:rPr>
              <a:t>KONU: </a:t>
            </a:r>
            <a:r>
              <a:rPr lang="tr-TR" sz="3600" b="1" dirty="0">
                <a:solidFill>
                  <a:prstClr val="black"/>
                </a:solidFill>
                <a:latin typeface="Arial Black" pitchFamily="34" charset="0"/>
              </a:rPr>
              <a:t>ATASÖZLERİ, ÖZDEYİŞLER </a:t>
            </a:r>
          </a:p>
          <a:p>
            <a:r>
              <a:rPr lang="tr-TR" sz="3600" b="1" dirty="0">
                <a:solidFill>
                  <a:prstClr val="black"/>
                </a:solidFill>
                <a:latin typeface="Arial Black" pitchFamily="34" charset="0"/>
              </a:rPr>
              <a:t>                 VE DEYİMLER</a:t>
            </a:r>
            <a:endParaRPr lang="tr-TR" sz="3600" dirty="0">
              <a:solidFill>
                <a:prstClr val="black"/>
              </a:solidFill>
              <a:latin typeface="Arial Black" pitchFamily="34" charset="0"/>
            </a:endParaRPr>
          </a:p>
        </p:txBody>
      </p:sp>
      <p:sp>
        <p:nvSpPr>
          <p:cNvPr id="7" name="AutoShape 2" descr="https://vignette.wikia.nocookie.net/xenosaga/images/1/1e/Earth.png/revision/latest?cb=2014111116192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sp>
        <p:nvSpPr>
          <p:cNvPr id="8" name="AutoShape 4" descr="https://vignette.wikia.nocookie.net/xenosaga/images/1/1e/Earth.png/revision/latest?cb=20141111161920"/>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sp>
        <p:nvSpPr>
          <p:cNvPr id="9" name="AutoShape 7" descr="https://thumbs.dreamstime.com/b/globe-center-europe-781961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pic>
        <p:nvPicPr>
          <p:cNvPr id="1026" name="Picture 2" descr="https://www.neoldu.com/d/other/dede-korkutun-hikayele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1506" y="1844824"/>
            <a:ext cx="5715000" cy="4248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46260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images.slideplayer.biz.tr/27/9190052/slides/slide_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8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169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images.slideplayer.biz.tr/27/9190052/slides/slide_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2"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389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images.slideplayer.biz.tr/10/2922919/slides/slide_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504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images.slideplayer.biz.tr/27/9190052/slides/slide_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058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images.slideplayer.biz.tr/27/9190052/slides/slide_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88"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720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images.slideplayer.biz.tr/10/2922919/slides/slide_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8"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2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images.slideplayer.biz.tr/27/9190052/slides/slide_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093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ages.slideplayer.biz.tr/10/2922919/slides/slide_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66" y="-34994"/>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237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images.slideplayer.biz.tr/27/9190052/slides/slide_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390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images.slideplayer.biz.tr/10/2922919/slides/slide_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290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www.clipartmax.com/png/full/50-503305_child-pre-school-playgroup-education-admission-open-logo-png.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3" name="Dikdörtgen 2"/>
          <p:cNvSpPr/>
          <p:nvPr/>
        </p:nvSpPr>
        <p:spPr>
          <a:xfrm>
            <a:off x="2987824" y="204318"/>
            <a:ext cx="3404458" cy="646331"/>
          </a:xfrm>
          <a:prstGeom prst="rect">
            <a:avLst/>
          </a:prstGeom>
          <a:ln w="76200">
            <a:solidFill>
              <a:srgbClr val="FF0000"/>
            </a:solidFill>
          </a:ln>
        </p:spPr>
        <p:txBody>
          <a:bodyPr wrap="none">
            <a:spAutoFit/>
          </a:bodyPr>
          <a:lstStyle/>
          <a:p>
            <a:r>
              <a:rPr lang="tr-TR" sz="3600" b="1" dirty="0">
                <a:solidFill>
                  <a:srgbClr val="FF0000"/>
                </a:solidFill>
                <a:latin typeface="Arial Black" pitchFamily="34" charset="0"/>
              </a:rPr>
              <a:t>ATASÖZLERİ</a:t>
            </a:r>
            <a:endParaRPr lang="tr-TR" dirty="0">
              <a:solidFill>
                <a:srgbClr val="FF0000"/>
              </a:solidFill>
            </a:endParaRPr>
          </a:p>
        </p:txBody>
      </p:sp>
      <p:pic>
        <p:nvPicPr>
          <p:cNvPr id="20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11" y="1772816"/>
            <a:ext cx="3000375"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descr="https://i.ya-webdesign.com/images/child-cartoon-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592" y="379137"/>
            <a:ext cx="10726316" cy="7178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2849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s://www.seekpng.com/png/full/20-200280_student-national-university-of-sciences-and-technology-teache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pic>
        <p:nvPicPr>
          <p:cNvPr id="2056" name="Picture 8" descr="https://habazavr.ru/prezentaciya-uchitel-s-ukazkoj-u-doski/uchitel-s-ukazkoj-u-doski_0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144464"/>
            <a:ext cx="9753600" cy="7317879"/>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07975" y="160338"/>
            <a:ext cx="5920209" cy="3970318"/>
          </a:xfrm>
          <a:prstGeom prst="rect">
            <a:avLst/>
          </a:prstGeom>
        </p:spPr>
        <p:txBody>
          <a:bodyPr wrap="square">
            <a:spAutoFit/>
          </a:bodyPr>
          <a:lstStyle/>
          <a:p>
            <a:r>
              <a:rPr lang="tr-TR" sz="2800" b="1" dirty="0">
                <a:solidFill>
                  <a:srgbClr val="FF0000"/>
                </a:solidFill>
                <a:latin typeface="Open Sans"/>
              </a:rPr>
              <a:t>Akıl kişiye sermayedir: </a:t>
            </a:r>
            <a:r>
              <a:rPr lang="tr-TR" sz="2800" b="1" dirty="0">
                <a:solidFill>
                  <a:srgbClr val="FFFF00"/>
                </a:solidFill>
                <a:latin typeface="Open Sans"/>
              </a:rPr>
              <a:t>Kişinin yaptığı işte başarı sağlaması, aklını kullanması ile orantılıdır.</a:t>
            </a:r>
          </a:p>
          <a:p>
            <a:r>
              <a:rPr lang="tr-TR" sz="2800" b="1" dirty="0">
                <a:solidFill>
                  <a:srgbClr val="FF0000"/>
                </a:solidFill>
                <a:latin typeface="Open Sans"/>
              </a:rPr>
              <a:t>Yazın başı pişenin, kışın aşı pişer: </a:t>
            </a:r>
            <a:r>
              <a:rPr lang="tr-TR" sz="2800" b="1" dirty="0">
                <a:solidFill>
                  <a:srgbClr val="FFFF00"/>
                </a:solidFill>
                <a:latin typeface="Open Sans"/>
              </a:rPr>
              <a:t> </a:t>
            </a:r>
            <a:r>
              <a:rPr lang="tr-TR" sz="2800" b="1" dirty="0">
                <a:solidFill>
                  <a:srgbClr val="66CCFF"/>
                </a:solidFill>
                <a:latin typeface="Open Sans"/>
              </a:rPr>
              <a:t>Yazın o sıcağında durmayan, güneşe aldırmadan çalışıp kazanan, yiyeceğini hazırlayan kişi kışın rahat eder; hiç sıkıntı çekmez.</a:t>
            </a:r>
          </a:p>
        </p:txBody>
      </p:sp>
    </p:spTree>
    <p:extLst>
      <p:ext uri="{BB962C8B-B14F-4D97-AF65-F5344CB8AC3E}">
        <p14:creationId xmlns:p14="http://schemas.microsoft.com/office/powerpoint/2010/main" val="1285865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habazavr.ru/prezentaciya-uchitel-s-ukazkoj-u-doski/uchitel-s-ukazkoj-u-doski_0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670" y="-64650"/>
            <a:ext cx="9972181" cy="7526097"/>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107504" y="188640"/>
            <a:ext cx="8784976" cy="523220"/>
          </a:xfrm>
          <a:prstGeom prst="rect">
            <a:avLst/>
          </a:prstGeom>
        </p:spPr>
        <p:txBody>
          <a:bodyPr wrap="square">
            <a:spAutoFit/>
          </a:bodyPr>
          <a:lstStyle/>
          <a:p>
            <a:pPr lvl="0"/>
            <a:r>
              <a:rPr lang="tr-TR" sz="2800" b="1" dirty="0">
                <a:solidFill>
                  <a:srgbClr val="FF0000"/>
                </a:solidFill>
                <a:latin typeface="Open Sans"/>
              </a:rPr>
              <a:t>    Ne ekersen onu biçersin: </a:t>
            </a:r>
            <a:r>
              <a:rPr lang="tr-TR" sz="2800" b="1" dirty="0">
                <a:solidFill>
                  <a:srgbClr val="FFFF00"/>
                </a:solidFill>
                <a:latin typeface="Open Sans"/>
              </a:rPr>
              <a:t>Yaşamımızda bu gün</a:t>
            </a:r>
            <a:endParaRPr lang="tr-TR" sz="2800" b="1" dirty="0">
              <a:solidFill>
                <a:prstClr val="black"/>
              </a:solidFill>
            </a:endParaRPr>
          </a:p>
        </p:txBody>
      </p:sp>
      <p:sp>
        <p:nvSpPr>
          <p:cNvPr id="5" name="Dikdörtgen 4"/>
          <p:cNvSpPr/>
          <p:nvPr/>
        </p:nvSpPr>
        <p:spPr>
          <a:xfrm>
            <a:off x="899592" y="711860"/>
            <a:ext cx="7992888" cy="523220"/>
          </a:xfrm>
          <a:prstGeom prst="rect">
            <a:avLst/>
          </a:prstGeom>
        </p:spPr>
        <p:txBody>
          <a:bodyPr wrap="square">
            <a:spAutoFit/>
          </a:bodyPr>
          <a:lstStyle/>
          <a:p>
            <a:pPr lvl="0"/>
            <a:r>
              <a:rPr lang="tr-TR" sz="2800" b="1" dirty="0">
                <a:solidFill>
                  <a:srgbClr val="FFFF00"/>
                </a:solidFill>
                <a:latin typeface="Open Sans"/>
              </a:rPr>
              <a:t>nasıl davranır ve yatırım yaparsak  gelecekte</a:t>
            </a:r>
          </a:p>
        </p:txBody>
      </p:sp>
      <p:sp>
        <p:nvSpPr>
          <p:cNvPr id="6" name="Dikdörtgen 5"/>
          <p:cNvSpPr/>
          <p:nvPr/>
        </p:nvSpPr>
        <p:spPr>
          <a:xfrm>
            <a:off x="1287519" y="1556792"/>
            <a:ext cx="6831420" cy="1384995"/>
          </a:xfrm>
          <a:prstGeom prst="rect">
            <a:avLst/>
          </a:prstGeom>
        </p:spPr>
        <p:txBody>
          <a:bodyPr wrap="square">
            <a:spAutoFit/>
          </a:bodyPr>
          <a:lstStyle/>
          <a:p>
            <a:pPr lvl="0"/>
            <a:r>
              <a:rPr lang="tr-TR" sz="2800" b="1" dirty="0">
                <a:solidFill>
                  <a:srgbClr val="FF0000"/>
                </a:solidFill>
                <a:latin typeface="Open Sans"/>
              </a:rPr>
              <a:t>Bir elin nesi var , iki elin sesi var; </a:t>
            </a:r>
            <a:endParaRPr lang="tr-TR" sz="2800" b="1" dirty="0">
              <a:solidFill>
                <a:srgbClr val="555555"/>
              </a:solidFill>
              <a:latin typeface="Open Sans"/>
            </a:endParaRPr>
          </a:p>
          <a:p>
            <a:pPr lvl="0"/>
            <a:br>
              <a:rPr lang="tr-TR" sz="2800" b="1" dirty="0">
                <a:solidFill>
                  <a:prstClr val="black"/>
                </a:solidFill>
              </a:rPr>
            </a:br>
            <a:endParaRPr lang="tr-TR" sz="2800" b="1" dirty="0">
              <a:solidFill>
                <a:prstClr val="black"/>
              </a:solidFill>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047" y="1052736"/>
            <a:ext cx="2994025"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1814348" y="1987680"/>
            <a:ext cx="7056784" cy="954107"/>
          </a:xfrm>
          <a:prstGeom prst="rect">
            <a:avLst/>
          </a:prstGeom>
        </p:spPr>
        <p:txBody>
          <a:bodyPr wrap="square">
            <a:spAutoFit/>
          </a:bodyPr>
          <a:lstStyle/>
          <a:p>
            <a:r>
              <a:rPr lang="tr-TR" sz="2800" b="1" dirty="0">
                <a:solidFill>
                  <a:srgbClr val="FFFF00"/>
                </a:solidFill>
                <a:latin typeface="Open Sans"/>
              </a:rPr>
              <a:t>İnsanın gücü sınırlıdır. Bunun için büyük işlerin üstesinden tek başına gelemez. </a:t>
            </a:r>
            <a:endParaRPr lang="tr-TR" dirty="0"/>
          </a:p>
        </p:txBody>
      </p:sp>
      <p:sp>
        <p:nvSpPr>
          <p:cNvPr id="8" name="Dikdörtgen 7"/>
          <p:cNvSpPr/>
          <p:nvPr/>
        </p:nvSpPr>
        <p:spPr>
          <a:xfrm>
            <a:off x="974246" y="2914343"/>
            <a:ext cx="8328433" cy="1261884"/>
          </a:xfrm>
          <a:prstGeom prst="rect">
            <a:avLst/>
          </a:prstGeom>
        </p:spPr>
        <p:txBody>
          <a:bodyPr wrap="square">
            <a:spAutoFit/>
          </a:bodyPr>
          <a:lstStyle/>
          <a:p>
            <a:pPr lvl="0"/>
            <a:r>
              <a:rPr lang="tr-TR" sz="2400" b="1" dirty="0">
                <a:solidFill>
                  <a:srgbClr val="FFFF00"/>
                </a:solidFill>
                <a:latin typeface="Open Sans"/>
              </a:rPr>
              <a:t>Bu tür işleri başarabilmek için başkalarıyla işbirliğine, dayanışmaya girer. Güçleri birleştirerek zor işlerin altından böylelikle kalkar</a:t>
            </a:r>
            <a:r>
              <a:rPr lang="tr-TR" sz="2800" b="1" dirty="0">
                <a:solidFill>
                  <a:srgbClr val="555555"/>
                </a:solidFill>
                <a:latin typeface="Open Sans"/>
              </a:rPr>
              <a:t>.</a:t>
            </a:r>
            <a:endParaRPr lang="tr-TR" dirty="0">
              <a:solidFill>
                <a:prstClr val="black"/>
              </a:solidFill>
            </a:endParaRPr>
          </a:p>
        </p:txBody>
      </p:sp>
    </p:spTree>
    <p:extLst>
      <p:ext uri="{BB962C8B-B14F-4D97-AF65-F5344CB8AC3E}">
        <p14:creationId xmlns:p14="http://schemas.microsoft.com/office/powerpoint/2010/main" val="2654837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habazavr.ru/prezentaciya-uchitel-s-ukazkoj-u-doski/uchitel-s-ukazkoj-u-doski_0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3" y="-129182"/>
            <a:ext cx="9753600" cy="7146629"/>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403648" y="219125"/>
            <a:ext cx="7881392" cy="523220"/>
          </a:xfrm>
          <a:prstGeom prst="rect">
            <a:avLst/>
          </a:prstGeom>
        </p:spPr>
        <p:txBody>
          <a:bodyPr wrap="square">
            <a:spAutoFit/>
          </a:bodyPr>
          <a:lstStyle/>
          <a:p>
            <a:pPr marL="292100" indent="-292100">
              <a:buClr>
                <a:srgbClr val="FF388C"/>
              </a:buClr>
              <a:buSzPct val="70000"/>
              <a:defRPr/>
            </a:pPr>
            <a:endParaRPr lang="tr-TR" sz="2800" b="1" kern="0" dirty="0">
              <a:solidFill>
                <a:prstClr val="white"/>
              </a:solidFill>
            </a:endParaRPr>
          </a:p>
        </p:txBody>
      </p:sp>
      <p:sp>
        <p:nvSpPr>
          <p:cNvPr id="4" name="Dikdörtgen 3"/>
          <p:cNvSpPr/>
          <p:nvPr/>
        </p:nvSpPr>
        <p:spPr>
          <a:xfrm>
            <a:off x="1619672" y="270369"/>
            <a:ext cx="6840760" cy="523220"/>
          </a:xfrm>
          <a:prstGeom prst="rect">
            <a:avLst/>
          </a:prstGeom>
        </p:spPr>
        <p:txBody>
          <a:bodyPr wrap="square">
            <a:spAutoFit/>
          </a:bodyPr>
          <a:lstStyle/>
          <a:p>
            <a:pPr marL="292100" marR="0" lvl="0" indent="-292100" defTabSz="914400" eaLnBrk="1" fontAlgn="auto" latinLnBrk="0" hangingPunct="1">
              <a:lnSpc>
                <a:spcPct val="100000"/>
              </a:lnSpc>
              <a:spcBef>
                <a:spcPts val="0"/>
              </a:spcBef>
              <a:spcAft>
                <a:spcPts val="0"/>
              </a:spcAft>
              <a:buClr>
                <a:srgbClr val="FF388C"/>
              </a:buClr>
              <a:buSzPct val="70000"/>
              <a:buFontTx/>
              <a:buNone/>
              <a:tabLst/>
              <a:defRPr/>
            </a:pPr>
            <a:r>
              <a:rPr kumimoji="0" lang="tr-TR" sz="2800" b="1" i="0" u="none" strike="noStrike" kern="0" cap="none" spc="0" normalizeH="0" baseline="0" noProof="0" dirty="0">
                <a:ln>
                  <a:noFill/>
                </a:ln>
                <a:solidFill>
                  <a:prstClr val="white"/>
                </a:solidFill>
                <a:effectLst/>
                <a:uLnTx/>
                <a:uFillTx/>
              </a:rPr>
              <a:t>ÖFKEYLE KALKAN ZARARLA OTURUR</a:t>
            </a:r>
            <a:r>
              <a:rPr kumimoji="0" lang="tr-TR" sz="2800" b="1" i="0" u="none" strike="noStrike" kern="0" cap="none" spc="0" normalizeH="0" baseline="0" noProof="0" dirty="0">
                <a:ln>
                  <a:noFill/>
                </a:ln>
                <a:solidFill>
                  <a:prstClr val="white"/>
                </a:solidFill>
                <a:effectLst/>
                <a:uLnTx/>
                <a:uFillTx/>
                <a:latin typeface="Arial Narrow" pitchFamily="34" charset="0"/>
              </a:rPr>
              <a:t>.</a:t>
            </a:r>
          </a:p>
        </p:txBody>
      </p:sp>
      <p:pic>
        <p:nvPicPr>
          <p:cNvPr id="5" name="Picture 2" descr="agressie is als je gewelddadig bent of dreigt dat te worden met een mogelijk schadelijk effect"/>
          <p:cNvPicPr>
            <a:picLocks noChangeAspect="1" noChangeArrowheads="1"/>
          </p:cNvPicPr>
          <p:nvPr/>
        </p:nvPicPr>
        <p:blipFill>
          <a:blip r:embed="rId3"/>
          <a:srcRect/>
          <a:stretch>
            <a:fillRect/>
          </a:stretch>
        </p:blipFill>
        <p:spPr bwMode="auto">
          <a:xfrm>
            <a:off x="6516216" y="1729984"/>
            <a:ext cx="2153693" cy="2367205"/>
          </a:xfrm>
          <a:prstGeom prst="rect">
            <a:avLst/>
          </a:prstGeom>
          <a:noFill/>
        </p:spPr>
      </p:pic>
      <p:pic>
        <p:nvPicPr>
          <p:cNvPr id="6" name="Picture 4" descr="Onder agressie wordt meestal verstaan het gewelddadig handelen met het doel schade toe te brengen. Dikwijls gaat het om schade aan personen."/>
          <p:cNvPicPr>
            <a:picLocks noChangeAspect="1" noChangeArrowheads="1"/>
          </p:cNvPicPr>
          <p:nvPr/>
        </p:nvPicPr>
        <p:blipFill>
          <a:blip r:embed="rId4"/>
          <a:srcRect/>
          <a:stretch>
            <a:fillRect/>
          </a:stretch>
        </p:blipFill>
        <p:spPr bwMode="auto">
          <a:xfrm>
            <a:off x="1835696" y="864856"/>
            <a:ext cx="1555888" cy="1988079"/>
          </a:xfrm>
          <a:prstGeom prst="rect">
            <a:avLst/>
          </a:prstGeom>
          <a:noFill/>
        </p:spPr>
      </p:pic>
      <p:sp>
        <p:nvSpPr>
          <p:cNvPr id="7" name="Dikdörtgen 6"/>
          <p:cNvSpPr/>
          <p:nvPr/>
        </p:nvSpPr>
        <p:spPr>
          <a:xfrm>
            <a:off x="3563887" y="742345"/>
            <a:ext cx="5106021" cy="954107"/>
          </a:xfrm>
          <a:prstGeom prst="rect">
            <a:avLst/>
          </a:prstGeom>
        </p:spPr>
        <p:txBody>
          <a:bodyPr wrap="square">
            <a:spAutoFit/>
          </a:bodyPr>
          <a:lstStyle/>
          <a:p>
            <a:pPr marL="342900" marR="0" lvl="0" indent="-342900" defTabSz="914400" eaLnBrk="1" fontAlgn="auto" latinLnBrk="0" hangingPunct="1">
              <a:lnSpc>
                <a:spcPct val="100000"/>
              </a:lnSpc>
              <a:spcBef>
                <a:spcPct val="20000"/>
              </a:spcBef>
              <a:spcAft>
                <a:spcPts val="0"/>
              </a:spcAft>
              <a:buClrTx/>
              <a:buSzTx/>
              <a:buFontTx/>
              <a:buNone/>
              <a:tabLst/>
              <a:defRPr/>
            </a:pPr>
            <a:r>
              <a:rPr kumimoji="0" lang="tr-TR" sz="2800" b="1" i="0" u="none" strike="noStrike" kern="0" cap="none" spc="0" normalizeH="0" baseline="0" noProof="0" dirty="0">
                <a:ln>
                  <a:noFill/>
                </a:ln>
                <a:solidFill>
                  <a:srgbClr val="FF0000"/>
                </a:solidFill>
                <a:effectLst/>
                <a:uLnTx/>
                <a:uFillTx/>
              </a:rPr>
              <a:t>ANLAMI: </a:t>
            </a:r>
            <a:r>
              <a:rPr kumimoji="0" lang="tr-TR" sz="2800" b="1" i="0" u="none" strike="noStrike" kern="0" cap="none" spc="0" normalizeH="0" baseline="0" noProof="0" dirty="0">
                <a:ln>
                  <a:noFill/>
                </a:ln>
                <a:solidFill>
                  <a:srgbClr val="66CCFF"/>
                </a:solidFill>
                <a:effectLst/>
                <a:uLnTx/>
                <a:uFillTx/>
              </a:rPr>
              <a:t>ÖFKEYLE YAPACAĞIMIZ İŞLER ZARARIMIZA YOL AÇAR.</a:t>
            </a:r>
          </a:p>
        </p:txBody>
      </p:sp>
    </p:spTree>
    <p:extLst>
      <p:ext uri="{BB962C8B-B14F-4D97-AF65-F5344CB8AC3E}">
        <p14:creationId xmlns:p14="http://schemas.microsoft.com/office/powerpoint/2010/main" val="13678573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360" y="188640"/>
            <a:ext cx="9030135" cy="5693866"/>
          </a:xfrm>
          <a:prstGeom prst="rect">
            <a:avLst/>
          </a:prstGeom>
        </p:spPr>
        <p:txBody>
          <a:bodyPr wrap="square">
            <a:spAutoFit/>
          </a:bodyPr>
          <a:lstStyle/>
          <a:p>
            <a:pPr fontAlgn="base"/>
            <a:r>
              <a:rPr lang="tr-TR" sz="2800" b="1" dirty="0">
                <a:solidFill>
                  <a:srgbClr val="660033"/>
                </a:solidFill>
              </a:rPr>
              <a:t>El elden üstündür.</a:t>
            </a:r>
          </a:p>
          <a:p>
            <a:pPr fontAlgn="base"/>
            <a:endParaRPr lang="tr-TR" sz="2800" dirty="0">
              <a:solidFill>
                <a:srgbClr val="660033"/>
              </a:solidFill>
            </a:endParaRPr>
          </a:p>
          <a:p>
            <a:pPr fontAlgn="base"/>
            <a:r>
              <a:rPr lang="tr-TR" sz="2800" b="1" dirty="0">
                <a:solidFill>
                  <a:schemeClr val="accent2">
                    <a:lumMod val="75000"/>
                  </a:schemeClr>
                </a:solidFill>
              </a:rPr>
              <a:t>Bir kimse, kendisinden üstün olan bir başkasının da olabileceğini bilmeli; "hiç kimse bu işi benden daha iyi yapamaz" dememelidir.</a:t>
            </a:r>
          </a:p>
          <a:p>
            <a:pPr fontAlgn="base"/>
            <a:endParaRPr lang="tr-TR" sz="2800" dirty="0">
              <a:solidFill>
                <a:srgbClr val="14233A"/>
              </a:solidFill>
            </a:endParaRPr>
          </a:p>
          <a:p>
            <a:pPr fontAlgn="base"/>
            <a:r>
              <a:rPr lang="tr-TR" sz="2800" b="1" dirty="0">
                <a:solidFill>
                  <a:srgbClr val="000099"/>
                </a:solidFill>
              </a:rPr>
              <a:t>Fakirlik ayıp değil, tembellik ayıp.</a:t>
            </a:r>
          </a:p>
          <a:p>
            <a:pPr fontAlgn="base"/>
            <a:endParaRPr lang="tr-TR" sz="2800" dirty="0">
              <a:solidFill>
                <a:srgbClr val="000099"/>
              </a:solidFill>
            </a:endParaRPr>
          </a:p>
          <a:p>
            <a:pPr fontAlgn="base"/>
            <a:r>
              <a:rPr lang="tr-TR" sz="2800" b="1" dirty="0">
                <a:solidFill>
                  <a:srgbClr val="0070C0"/>
                </a:solidFill>
              </a:rPr>
              <a:t>İnsanın kusur ve eksiği, ahlâkî yönü varlıkla belirlenemez. Bu bakımdan yoksul olması, geçimini sağlamakta güçlük çekmesi utanılacak bir durum değildir. Asıl utanılacak durum ve davranış, gücü varken tembellik edip çalışmamak ve yoksul düşmektir.</a:t>
            </a:r>
            <a:endParaRPr lang="tr-TR" sz="2800" b="1" i="0" dirty="0">
              <a:solidFill>
                <a:srgbClr val="0070C0"/>
              </a:solidFill>
              <a:effectLst/>
            </a:endParaRPr>
          </a:p>
        </p:txBody>
      </p:sp>
    </p:spTree>
    <p:extLst>
      <p:ext uri="{BB962C8B-B14F-4D97-AF65-F5344CB8AC3E}">
        <p14:creationId xmlns:p14="http://schemas.microsoft.com/office/powerpoint/2010/main" val="2825158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89257"/>
            <a:ext cx="9036496" cy="727891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800" b="1" i="0" u="sng" strike="noStrike" kern="0" cap="none" spc="0" normalizeH="0" baseline="0" noProof="0" dirty="0">
                <a:ln>
                  <a:noFill/>
                </a:ln>
                <a:solidFill>
                  <a:srgbClr val="000099"/>
                </a:solidFill>
                <a:effectLst/>
                <a:uLnTx/>
                <a:uFillTx/>
              </a:rPr>
              <a:t>Büyük balık küçük balığı yutar.</a:t>
            </a:r>
          </a:p>
          <a:p>
            <a:pPr marL="0" marR="0" lvl="0" indent="0" defTabSz="914400" eaLnBrk="1" fontAlgn="auto" latinLnBrk="0" hangingPunct="1">
              <a:lnSpc>
                <a:spcPct val="100000"/>
              </a:lnSpc>
              <a:spcBef>
                <a:spcPts val="0"/>
              </a:spcBef>
              <a:spcAft>
                <a:spcPts val="0"/>
              </a:spcAft>
              <a:buClrTx/>
              <a:buSzTx/>
              <a:buFontTx/>
              <a:buNone/>
              <a:tabLst/>
              <a:defRPr/>
            </a:pPr>
            <a:endParaRPr kumimoji="0" lang="tr-TR" sz="2800" b="1" i="0" u="none" strike="noStrike" kern="0" cap="none" spc="0" normalizeH="0" baseline="0" noProof="0" dirty="0">
              <a:ln>
                <a:noFill/>
              </a:ln>
              <a:solidFill>
                <a:srgbClr val="000099"/>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tr-TR" sz="2800" b="1" i="0" u="none" strike="noStrike" kern="0" cap="none" spc="0" normalizeH="0" baseline="0" noProof="0" dirty="0">
                <a:ln>
                  <a:noFill/>
                </a:ln>
                <a:solidFill>
                  <a:srgbClr val="FF0000"/>
                </a:solidFill>
                <a:effectLst/>
                <a:uLnTx/>
                <a:uFillTx/>
              </a:rPr>
              <a:t>Açıklaması: </a:t>
            </a:r>
            <a:r>
              <a:rPr kumimoji="0" lang="tr-TR" sz="2800" b="1" i="0" u="none" strike="noStrike" kern="0" cap="none" spc="0" normalizeH="0" baseline="0" noProof="0" dirty="0">
                <a:ln>
                  <a:noFill/>
                </a:ln>
                <a:solidFill>
                  <a:srgbClr val="0000FF"/>
                </a:solidFill>
                <a:effectLst/>
                <a:uLnTx/>
                <a:uFillTx/>
              </a:rPr>
              <a:t>Güçlüler güçsüzleri ezerler.</a:t>
            </a:r>
          </a:p>
          <a:p>
            <a:pPr marL="0" marR="0" lvl="0" indent="0" defTabSz="914400" eaLnBrk="1" fontAlgn="auto" latinLnBrk="0" hangingPunct="1">
              <a:lnSpc>
                <a:spcPct val="100000"/>
              </a:lnSpc>
              <a:spcBef>
                <a:spcPts val="0"/>
              </a:spcBef>
              <a:spcAft>
                <a:spcPts val="0"/>
              </a:spcAft>
              <a:buClrTx/>
              <a:buSzTx/>
              <a:buFontTx/>
              <a:buNone/>
              <a:tabLst/>
              <a:defRPr/>
            </a:pPr>
            <a:endParaRPr kumimoji="0" lang="tr-TR" sz="2800" b="1" i="0" u="none" strike="noStrike" kern="0" cap="none" spc="0" normalizeH="0" baseline="0" noProof="0" dirty="0">
              <a:ln>
                <a:noFill/>
              </a:ln>
              <a:solidFill>
                <a:srgbClr val="0000FF"/>
              </a:solidFill>
              <a:effectLst/>
              <a:uLnTx/>
              <a:uFillTx/>
            </a:endParaRPr>
          </a:p>
          <a:p>
            <a:pPr lvl="0"/>
            <a:r>
              <a:rPr lang="tr-TR" sz="2400" b="1" u="sng" dirty="0">
                <a:solidFill>
                  <a:srgbClr val="7D3C4A">
                    <a:lumMod val="75000"/>
                  </a:srgbClr>
                </a:solidFill>
                <a:latin typeface="Kayra Aydin" pitchFamily="34" charset="0"/>
                <a:ea typeface="+mj-ea"/>
                <a:cs typeface="+mj-cs"/>
              </a:rPr>
              <a:t>Sütten ağzı yanan yoğurdu üfleyerek yer.</a:t>
            </a:r>
          </a:p>
          <a:p>
            <a:pPr lvl="0"/>
            <a:endParaRPr kumimoji="0" lang="tr-TR" sz="2400" b="1" i="0" u="none" strike="noStrike" kern="0" cap="none" spc="0" normalizeH="0" baseline="0" noProof="0" dirty="0">
              <a:ln>
                <a:noFill/>
              </a:ln>
              <a:solidFill>
                <a:srgbClr val="7D3C4A">
                  <a:lumMod val="75000"/>
                </a:srgbClr>
              </a:solidFill>
              <a:effectLst/>
              <a:uLnTx/>
              <a:uFillTx/>
              <a:ea typeface="+mj-ea"/>
              <a:cs typeface="+mj-cs"/>
            </a:endParaRPr>
          </a:p>
          <a:p>
            <a:pPr lvl="0"/>
            <a:r>
              <a:rPr lang="tr-TR" sz="2400" b="1" dirty="0">
                <a:solidFill>
                  <a:srgbClr val="FF0000"/>
                </a:solidFill>
                <a:latin typeface="Kayra Aydin" pitchFamily="34" charset="0"/>
              </a:rPr>
              <a:t>Açıklaması: </a:t>
            </a:r>
            <a:r>
              <a:rPr lang="tr-TR" sz="2400" b="1" dirty="0">
                <a:solidFill>
                  <a:srgbClr val="800080"/>
                </a:solidFill>
                <a:latin typeface="Kayra Aydin" pitchFamily="34" charset="0"/>
              </a:rPr>
              <a:t>Bir işten büyük zarara uğramış kişi, buna benzer bir iş yaparken büyük özen gösterir.</a:t>
            </a:r>
          </a:p>
          <a:p>
            <a:pPr lvl="0"/>
            <a:endParaRPr lang="tr-TR" sz="2400" b="1" dirty="0">
              <a:solidFill>
                <a:srgbClr val="800080"/>
              </a:solidFill>
              <a:latin typeface="Kayra Aydin" pitchFamily="34" charset="0"/>
            </a:endParaRPr>
          </a:p>
          <a:p>
            <a:pPr lvl="0"/>
            <a:r>
              <a:rPr lang="tr-TR" sz="2800" b="1" u="sng" dirty="0">
                <a:solidFill>
                  <a:srgbClr val="DA1F28">
                    <a:lumMod val="75000"/>
                  </a:srgbClr>
                </a:solidFill>
                <a:ea typeface="+mj-ea"/>
                <a:cs typeface="+mj-cs"/>
              </a:rPr>
              <a:t>Acele işe şeytan karışır.</a:t>
            </a:r>
          </a:p>
          <a:p>
            <a:pPr lvl="0"/>
            <a:endParaRPr lang="tr-TR" sz="2800" b="1" dirty="0">
              <a:solidFill>
                <a:srgbClr val="DA1F28">
                  <a:lumMod val="75000"/>
                </a:srgbClr>
              </a:solidFill>
              <a:effectLst>
                <a:outerShdw blurRad="31750" dist="25400" dir="5400000" algn="tl" rotWithShape="0">
                  <a:srgbClr val="000000">
                    <a:alpha val="25000"/>
                  </a:srgbClr>
                </a:outerShdw>
              </a:effectLst>
              <a:latin typeface="Lucida Sans Unicode"/>
              <a:ea typeface="+mj-ea"/>
              <a:cs typeface="+mj-cs"/>
            </a:endParaRPr>
          </a:p>
          <a:p>
            <a:pPr lvl="0"/>
            <a:r>
              <a:rPr lang="tr-TR" sz="2400" b="1" dirty="0">
                <a:solidFill>
                  <a:srgbClr val="FF0000"/>
                </a:solidFill>
                <a:latin typeface="Kayra Aydin" pitchFamily="34" charset="0"/>
              </a:rPr>
              <a:t>Açıklaması: </a:t>
            </a:r>
            <a:r>
              <a:rPr lang="tr-TR" sz="2400" b="1" dirty="0">
                <a:solidFill>
                  <a:srgbClr val="008000"/>
                </a:solidFill>
                <a:latin typeface="Kayra Aydin" pitchFamily="34" charset="0"/>
              </a:rPr>
              <a:t>Düşünüp taşınmadan, çabuk davranılarak yapılan işten iyi sonuç beklenmemelidir.; o iş ya bozuk ya da yanlış olur.</a:t>
            </a:r>
            <a:endParaRPr lang="tr-TR" sz="2400" b="1" dirty="0">
              <a:solidFill>
                <a:srgbClr val="008000"/>
              </a:solidFill>
              <a:latin typeface="Lucida Sans Unicode"/>
            </a:endParaRPr>
          </a:p>
          <a:p>
            <a:pPr lvl="0"/>
            <a:br>
              <a:rPr lang="tr-TR" sz="3700" b="1" dirty="0">
                <a:solidFill>
                  <a:srgbClr val="464646"/>
                </a:solidFill>
                <a:effectLst>
                  <a:outerShdw blurRad="31750" dist="25400" dir="5400000" algn="tl" rotWithShape="0">
                    <a:srgbClr val="000000">
                      <a:alpha val="25000"/>
                    </a:srgbClr>
                  </a:outerShdw>
                </a:effectLst>
                <a:latin typeface="Lucida Sans Unicode"/>
                <a:ea typeface="+mj-ea"/>
                <a:cs typeface="+mj-cs"/>
              </a:rPr>
            </a:br>
            <a:br>
              <a:rPr lang="tr-TR" b="1" dirty="0">
                <a:solidFill>
                  <a:srgbClr val="464646"/>
                </a:solidFill>
                <a:effectLst>
                  <a:outerShdw blurRad="31750" dist="25400" dir="5400000" algn="tl" rotWithShape="0">
                    <a:srgbClr val="000000">
                      <a:alpha val="25000"/>
                    </a:srgbClr>
                  </a:outerShdw>
                </a:effectLst>
                <a:latin typeface="Kayra Aydin" pitchFamily="34" charset="0"/>
                <a:ea typeface="+mj-ea"/>
                <a:cs typeface="+mj-cs"/>
              </a:rPr>
            </a:br>
            <a:endParaRPr lang="tr-TR" sz="2400" b="1" dirty="0">
              <a:solidFill>
                <a:srgbClr val="800080"/>
              </a:solidFill>
              <a:latin typeface="Kayra Aydin" pitchFamily="34" charset="0"/>
            </a:endParaRPr>
          </a:p>
          <a:p>
            <a:pPr lvl="0"/>
            <a:endParaRPr kumimoji="0" lang="tr-TR" sz="2800" b="1" i="0" u="none" strike="noStrike" kern="0" cap="none" spc="0" normalizeH="0" baseline="0" noProof="0" dirty="0">
              <a:ln>
                <a:noFill/>
              </a:ln>
              <a:solidFill>
                <a:srgbClr val="0000FF"/>
              </a:solidFill>
              <a:effectLst/>
              <a:uLnTx/>
              <a:uFillTx/>
            </a:endParaRPr>
          </a:p>
        </p:txBody>
      </p:sp>
    </p:spTree>
    <p:extLst>
      <p:ext uri="{BB962C8B-B14F-4D97-AF65-F5344CB8AC3E}">
        <p14:creationId xmlns:p14="http://schemas.microsoft.com/office/powerpoint/2010/main" val="20986034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32656"/>
            <a:ext cx="8784976" cy="5950347"/>
          </a:xfrm>
          <a:prstGeom prst="rect">
            <a:avLst/>
          </a:prstGeom>
        </p:spPr>
        <p:txBody>
          <a:bodyPr wrap="square">
            <a:spAutoFit/>
          </a:bodyPr>
          <a:lstStyle/>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r>
              <a:rPr kumimoji="0" lang="tr-TR" sz="2800" b="1" i="0" u="sng" strike="noStrike" kern="0" cap="none" spc="0" normalizeH="0" baseline="0" noProof="0" dirty="0">
                <a:ln>
                  <a:noFill/>
                </a:ln>
                <a:solidFill>
                  <a:srgbClr val="000099"/>
                </a:solidFill>
                <a:effectLst/>
                <a:uLnTx/>
                <a:uFillTx/>
              </a:rPr>
              <a:t>Denize düşen yılana sarılır.</a:t>
            </a:r>
          </a:p>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endParaRPr lang="tr-TR" sz="2800" kern="0" dirty="0">
              <a:solidFill>
                <a:prstClr val="black"/>
              </a:solidFill>
            </a:endParaRPr>
          </a:p>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r>
              <a:rPr kumimoji="0" lang="tr-TR" sz="2800" b="1" i="0" u="none" strike="noStrike" kern="0" cap="none" spc="0" normalizeH="0" baseline="0" noProof="0" dirty="0">
                <a:ln>
                  <a:noFill/>
                </a:ln>
                <a:solidFill>
                  <a:srgbClr val="FF0000"/>
                </a:solidFill>
                <a:effectLst/>
                <a:uLnTx/>
                <a:uFillTx/>
              </a:rPr>
              <a:t>Açıklaması: </a:t>
            </a:r>
            <a:r>
              <a:rPr kumimoji="0" lang="tr-TR" sz="2800" b="1" i="0" u="none" strike="noStrike" kern="0" cap="none" spc="0" normalizeH="0" baseline="0" noProof="0" dirty="0">
                <a:ln>
                  <a:noFill/>
                </a:ln>
                <a:solidFill>
                  <a:srgbClr val="800080"/>
                </a:solidFill>
                <a:effectLst/>
                <a:uLnTx/>
                <a:uFillTx/>
              </a:rPr>
              <a:t>Güç bir duruma  düşenlerin bundan</a:t>
            </a:r>
          </a:p>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r>
              <a:rPr kumimoji="0" lang="tr-TR" sz="2800" b="1" i="0" u="none" strike="noStrike" kern="0" cap="none" spc="0" normalizeH="0" baseline="0" noProof="0" dirty="0">
                <a:ln>
                  <a:noFill/>
                </a:ln>
                <a:solidFill>
                  <a:srgbClr val="800080"/>
                </a:solidFill>
                <a:effectLst/>
                <a:uLnTx/>
                <a:uFillTx/>
              </a:rPr>
              <a:t>kurtulmak</a:t>
            </a:r>
            <a:r>
              <a:rPr kumimoji="0" lang="tr-TR" sz="2800" b="1" i="0" u="none" strike="noStrike" kern="0" cap="none" spc="0" normalizeH="0" noProof="0" dirty="0">
                <a:ln>
                  <a:noFill/>
                </a:ln>
                <a:solidFill>
                  <a:srgbClr val="800080"/>
                </a:solidFill>
                <a:effectLst/>
                <a:uLnTx/>
                <a:uFillTx/>
              </a:rPr>
              <a:t> </a:t>
            </a:r>
            <a:r>
              <a:rPr kumimoji="0" lang="tr-TR" sz="2800" b="1" i="0" u="none" strike="noStrike" kern="0" cap="none" spc="0" normalizeH="0" baseline="0" noProof="0" dirty="0">
                <a:ln>
                  <a:noFill/>
                </a:ln>
                <a:solidFill>
                  <a:srgbClr val="800080"/>
                </a:solidFill>
                <a:effectLst/>
                <a:uLnTx/>
                <a:uFillTx/>
              </a:rPr>
              <a:t>için</a:t>
            </a:r>
            <a:r>
              <a:rPr kumimoji="0" lang="tr-TR" sz="2800" b="1" i="0" u="none" strike="noStrike" kern="0" cap="none" spc="0" normalizeH="0" noProof="0" dirty="0">
                <a:ln>
                  <a:noFill/>
                </a:ln>
                <a:solidFill>
                  <a:srgbClr val="800080"/>
                </a:solidFill>
                <a:effectLst/>
                <a:uLnTx/>
                <a:uFillTx/>
              </a:rPr>
              <a:t> </a:t>
            </a:r>
            <a:r>
              <a:rPr kumimoji="0" lang="tr-TR" sz="2800" b="1" i="0" u="none" strike="noStrike" kern="0" cap="none" spc="0" normalizeH="0" baseline="0" noProof="0" dirty="0">
                <a:ln>
                  <a:noFill/>
                </a:ln>
                <a:solidFill>
                  <a:srgbClr val="800080"/>
                </a:solidFill>
                <a:effectLst/>
                <a:uLnTx/>
                <a:uFillTx/>
              </a:rPr>
              <a:t>her türlü</a:t>
            </a:r>
            <a:r>
              <a:rPr kumimoji="0" lang="tr-TR" sz="2800" b="1" i="0" u="none" strike="noStrike" kern="0" cap="none" spc="0" normalizeH="0" noProof="0" dirty="0">
                <a:ln>
                  <a:noFill/>
                </a:ln>
                <a:solidFill>
                  <a:srgbClr val="800080"/>
                </a:solidFill>
                <a:effectLst/>
                <a:uLnTx/>
                <a:uFillTx/>
              </a:rPr>
              <a:t> </a:t>
            </a:r>
            <a:r>
              <a:rPr kumimoji="0" lang="tr-TR" sz="2800" b="1" i="0" u="none" strike="noStrike" kern="0" cap="none" spc="0" normalizeH="0" baseline="0" noProof="0" dirty="0">
                <a:ln>
                  <a:noFill/>
                </a:ln>
                <a:solidFill>
                  <a:srgbClr val="800080"/>
                </a:solidFill>
                <a:effectLst/>
                <a:uLnTx/>
                <a:uFillTx/>
              </a:rPr>
              <a:t>çareye başvurmaları olağandır.</a:t>
            </a:r>
          </a:p>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endParaRPr lang="tr-TR" sz="2800" b="1" kern="0" dirty="0">
              <a:solidFill>
                <a:srgbClr val="003300"/>
              </a:solidFill>
            </a:endParaRPr>
          </a:p>
          <a:p>
            <a:pPr lvl="0"/>
            <a:r>
              <a:rPr lang="tr-TR" sz="2800" b="1" u="sng" dirty="0">
                <a:solidFill>
                  <a:srgbClr val="003300"/>
                </a:solidFill>
              </a:rPr>
              <a:t>İyi adam lafının üstüne gelir.</a:t>
            </a:r>
          </a:p>
          <a:p>
            <a:pPr lvl="0"/>
            <a:endParaRPr lang="tr-TR" sz="2800" dirty="0">
              <a:solidFill>
                <a:srgbClr val="FF0000"/>
              </a:solidFill>
              <a:latin typeface="Kayra Aydin" pitchFamily="34" charset="0"/>
            </a:endParaRPr>
          </a:p>
          <a:p>
            <a:pPr lvl="0"/>
            <a:r>
              <a:rPr lang="tr-TR" sz="2800" b="1" dirty="0">
                <a:solidFill>
                  <a:srgbClr val="FF0000"/>
                </a:solidFill>
              </a:rPr>
              <a:t>Açıklaması: </a:t>
            </a:r>
            <a:r>
              <a:rPr lang="tr-TR" sz="2800" b="1" dirty="0">
                <a:solidFill>
                  <a:srgbClr val="008000"/>
                </a:solidFill>
              </a:rPr>
              <a:t>Çok sevdiğimiz yada beğendiğimiz insanların, kendi konusu konuşulurken aniden lafının üstüne gelmesini bu iyi kişiliği ile bağdaştırırız. Tamda o kişiden iyi konuşulması, onun karakterinin de iyi olması bu atasözünün söylenmesine neden olur.</a:t>
            </a:r>
          </a:p>
          <a:p>
            <a:pPr marL="365760" marR="0" lvl="0" indent="-256032" defTabSz="914400" eaLnBrk="1" fontAlgn="auto" latinLnBrk="0" hangingPunct="1">
              <a:lnSpc>
                <a:spcPct val="100000"/>
              </a:lnSpc>
              <a:spcBef>
                <a:spcPts val="400"/>
              </a:spcBef>
              <a:spcAft>
                <a:spcPts val="0"/>
              </a:spcAft>
              <a:buClr>
                <a:srgbClr val="2DA2BF"/>
              </a:buClr>
              <a:buSzPct val="68000"/>
              <a:buFontTx/>
              <a:buNone/>
              <a:tabLst/>
              <a:defRPr/>
            </a:pPr>
            <a:endParaRPr kumimoji="0" lang="tr-TR" sz="2800" b="1" i="0" u="none" strike="noStrike" kern="0" cap="none" spc="0" normalizeH="0" baseline="0" noProof="0" dirty="0">
              <a:ln>
                <a:noFill/>
              </a:ln>
              <a:solidFill>
                <a:srgbClr val="800080"/>
              </a:solidFill>
              <a:effectLst/>
              <a:uLnTx/>
              <a:uFillTx/>
            </a:endParaRPr>
          </a:p>
        </p:txBody>
      </p:sp>
    </p:spTree>
    <p:extLst>
      <p:ext uri="{BB962C8B-B14F-4D97-AF65-F5344CB8AC3E}">
        <p14:creationId xmlns:p14="http://schemas.microsoft.com/office/powerpoint/2010/main" val="2136975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fontScale="90000"/>
          </a:bodyPr>
          <a:lstStyle/>
          <a:p>
            <a:pPr algn="ctr"/>
            <a:r>
              <a:rPr lang="tr-TR" dirty="0">
                <a:solidFill>
                  <a:srgbClr val="FF0000"/>
                </a:solidFill>
                <a:latin typeface="Kayra Aydin" pitchFamily="34" charset="0"/>
              </a:rPr>
              <a:t>Aşağıdaki atasözlerini anlamları ile eşleştirelim.</a:t>
            </a:r>
          </a:p>
        </p:txBody>
      </p:sp>
      <p:sp>
        <p:nvSpPr>
          <p:cNvPr id="2" name="1 İçerik Yer Tutucusu"/>
          <p:cNvSpPr>
            <a:spLocks noGrp="1"/>
          </p:cNvSpPr>
          <p:nvPr>
            <p:ph sz="quarter" idx="2"/>
          </p:nvPr>
        </p:nvSpPr>
        <p:spPr>
          <a:xfrm>
            <a:off x="571472" y="1643050"/>
            <a:ext cx="4357718" cy="3941763"/>
          </a:xfrm>
        </p:spPr>
        <p:txBody>
          <a:bodyPr>
            <a:normAutofit/>
          </a:bodyPr>
          <a:lstStyle/>
          <a:p>
            <a:pPr>
              <a:buNone/>
            </a:pPr>
            <a:r>
              <a:rPr lang="tr-TR" sz="2200" dirty="0">
                <a:latin typeface="Kayra Aydin" pitchFamily="34" charset="0"/>
              </a:rPr>
              <a:t>Davulun sesi uzaktan hoş gelir.</a:t>
            </a:r>
          </a:p>
          <a:p>
            <a:pPr>
              <a:buNone/>
            </a:pPr>
            <a:endParaRPr lang="tr-TR" sz="2200" dirty="0">
              <a:latin typeface="Kayra Aydin" pitchFamily="34" charset="0"/>
            </a:endParaRPr>
          </a:p>
          <a:p>
            <a:pPr>
              <a:buNone/>
            </a:pPr>
            <a:r>
              <a:rPr lang="tr-TR" sz="2200" dirty="0">
                <a:latin typeface="Kayra Aydin" pitchFamily="34" charset="0"/>
              </a:rPr>
              <a:t>İki cambaz bir ipte oynamaz.</a:t>
            </a:r>
          </a:p>
          <a:p>
            <a:pPr>
              <a:buNone/>
            </a:pPr>
            <a:endParaRPr lang="tr-TR" sz="2200" dirty="0">
              <a:latin typeface="Kayra Aydin" pitchFamily="34" charset="0"/>
            </a:endParaRPr>
          </a:p>
          <a:p>
            <a:pPr>
              <a:buNone/>
            </a:pPr>
            <a:r>
              <a:rPr lang="tr-TR" sz="2200" dirty="0">
                <a:latin typeface="Kayra Aydin" pitchFamily="34" charset="0"/>
              </a:rPr>
              <a:t>İyi dost kara günde belli olur.</a:t>
            </a:r>
          </a:p>
          <a:p>
            <a:pPr>
              <a:buNone/>
            </a:pPr>
            <a:endParaRPr lang="tr-TR" sz="2200" dirty="0">
              <a:latin typeface="Kayra Aydin" pitchFamily="34" charset="0"/>
            </a:endParaRPr>
          </a:p>
          <a:p>
            <a:pPr>
              <a:buNone/>
            </a:pPr>
            <a:r>
              <a:rPr lang="tr-TR" sz="2200" dirty="0">
                <a:latin typeface="Kayra Aydin" pitchFamily="34" charset="0"/>
              </a:rPr>
              <a:t>Ağaç yaşken eğilir.</a:t>
            </a:r>
          </a:p>
        </p:txBody>
      </p:sp>
      <p:sp>
        <p:nvSpPr>
          <p:cNvPr id="6" name="5 İçerik Yer Tutucusu"/>
          <p:cNvSpPr>
            <a:spLocks noGrp="1"/>
          </p:cNvSpPr>
          <p:nvPr>
            <p:ph sz="quarter" idx="4"/>
          </p:nvPr>
        </p:nvSpPr>
        <p:spPr>
          <a:xfrm>
            <a:off x="4929190" y="1500174"/>
            <a:ext cx="4498975" cy="4699350"/>
          </a:xfrm>
        </p:spPr>
        <p:txBody>
          <a:bodyPr>
            <a:normAutofit/>
          </a:bodyPr>
          <a:lstStyle/>
          <a:p>
            <a:pPr>
              <a:buNone/>
            </a:pPr>
            <a:r>
              <a:rPr lang="tr-TR" sz="2200" dirty="0">
                <a:latin typeface="Kayra Aydin" pitchFamily="34" charset="0"/>
              </a:rPr>
              <a:t>Kurnazlıkta eşit olan kişiler aynı</a:t>
            </a:r>
          </a:p>
          <a:p>
            <a:pPr>
              <a:buNone/>
            </a:pPr>
            <a:r>
              <a:rPr lang="tr-TR" sz="2200" dirty="0">
                <a:latin typeface="Kayra Aydin" pitchFamily="34" charset="0"/>
              </a:rPr>
              <a:t>iş üzerinde birlikte çalışamazlar.</a:t>
            </a:r>
          </a:p>
          <a:p>
            <a:pPr>
              <a:buNone/>
            </a:pPr>
            <a:endParaRPr lang="tr-TR" sz="2200" dirty="0">
              <a:latin typeface="Kayra Aydin" pitchFamily="34" charset="0"/>
            </a:endParaRPr>
          </a:p>
          <a:p>
            <a:pPr>
              <a:buNone/>
            </a:pPr>
            <a:r>
              <a:rPr lang="tr-TR" sz="2200" dirty="0">
                <a:latin typeface="Kayra Aydin" pitchFamily="34" charset="0"/>
              </a:rPr>
              <a:t>İnsan küçük yaşta daha kolay</a:t>
            </a:r>
          </a:p>
          <a:p>
            <a:pPr>
              <a:buNone/>
            </a:pPr>
            <a:r>
              <a:rPr lang="tr-TR" sz="2200" dirty="0">
                <a:latin typeface="Kayra Aydin" pitchFamily="34" charset="0"/>
              </a:rPr>
              <a:t>eğitilir.</a:t>
            </a:r>
          </a:p>
          <a:p>
            <a:pPr>
              <a:buNone/>
            </a:pPr>
            <a:endParaRPr lang="tr-TR" sz="2200" dirty="0">
              <a:latin typeface="Kayra Aydin" pitchFamily="34" charset="0"/>
            </a:endParaRPr>
          </a:p>
          <a:p>
            <a:pPr>
              <a:buNone/>
            </a:pPr>
            <a:r>
              <a:rPr lang="tr-TR" sz="2200" dirty="0">
                <a:latin typeface="Kayra Aydin" pitchFamily="34" charset="0"/>
              </a:rPr>
              <a:t>Yakındakileri rahatsız eden kimi</a:t>
            </a:r>
          </a:p>
          <a:p>
            <a:pPr>
              <a:buNone/>
            </a:pPr>
            <a:r>
              <a:rPr lang="tr-TR" sz="2200" dirty="0">
                <a:latin typeface="Kayra Aydin" pitchFamily="34" charset="0"/>
              </a:rPr>
              <a:t>işler, uzakta olanlara kolay gelir.</a:t>
            </a:r>
          </a:p>
          <a:p>
            <a:pPr>
              <a:buNone/>
            </a:pPr>
            <a:endParaRPr lang="tr-TR" sz="2200" dirty="0">
              <a:latin typeface="Kayra Aydin" pitchFamily="34" charset="0"/>
            </a:endParaRPr>
          </a:p>
          <a:p>
            <a:pPr>
              <a:buNone/>
            </a:pPr>
            <a:r>
              <a:rPr lang="tr-TR" sz="2200" dirty="0">
                <a:latin typeface="Kayra Aydin" pitchFamily="34" charset="0"/>
              </a:rPr>
              <a:t>Zor zamanlarda yanımızda</a:t>
            </a:r>
          </a:p>
          <a:p>
            <a:pPr>
              <a:buNone/>
            </a:pPr>
            <a:r>
              <a:rPr lang="tr-TR" sz="2200" dirty="0">
                <a:latin typeface="Kayra Aydin" pitchFamily="34" charset="0"/>
              </a:rPr>
              <a:t>olanlar,gerçek dostlardır.</a:t>
            </a:r>
          </a:p>
        </p:txBody>
      </p:sp>
      <p:sp>
        <p:nvSpPr>
          <p:cNvPr id="8" name="7 Dikdörtgen"/>
          <p:cNvSpPr/>
          <p:nvPr/>
        </p:nvSpPr>
        <p:spPr>
          <a:xfrm>
            <a:off x="214282" y="1643050"/>
            <a:ext cx="428628" cy="357190"/>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tr-TR" dirty="0">
                <a:solidFill>
                  <a:prstClr val="black"/>
                </a:solidFill>
              </a:rPr>
              <a:t>1</a:t>
            </a:r>
          </a:p>
        </p:txBody>
      </p:sp>
      <p:sp>
        <p:nvSpPr>
          <p:cNvPr id="9" name="8 Dikdörtgen"/>
          <p:cNvSpPr/>
          <p:nvPr/>
        </p:nvSpPr>
        <p:spPr>
          <a:xfrm>
            <a:off x="214282" y="3143248"/>
            <a:ext cx="428628" cy="3571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dirty="0">
                <a:solidFill>
                  <a:prstClr val="white"/>
                </a:solidFill>
              </a:rPr>
              <a:t>3</a:t>
            </a:r>
          </a:p>
        </p:txBody>
      </p:sp>
      <p:sp>
        <p:nvSpPr>
          <p:cNvPr id="11" name="10 Dikdörtgen"/>
          <p:cNvSpPr/>
          <p:nvPr/>
        </p:nvSpPr>
        <p:spPr>
          <a:xfrm>
            <a:off x="214282" y="4000504"/>
            <a:ext cx="428628" cy="3571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tr-TR" dirty="0">
                <a:solidFill>
                  <a:prstClr val="white"/>
                </a:solidFill>
              </a:rPr>
              <a:t>4</a:t>
            </a:r>
          </a:p>
        </p:txBody>
      </p:sp>
      <p:sp>
        <p:nvSpPr>
          <p:cNvPr id="12" name="11 Dikdörtgen"/>
          <p:cNvSpPr/>
          <p:nvPr/>
        </p:nvSpPr>
        <p:spPr>
          <a:xfrm>
            <a:off x="4643438" y="1571612"/>
            <a:ext cx="428628" cy="35719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tr-TR" dirty="0">
                <a:solidFill>
                  <a:prstClr val="black"/>
                </a:solidFill>
              </a:rPr>
              <a:t>2</a:t>
            </a:r>
          </a:p>
        </p:txBody>
      </p:sp>
      <p:sp>
        <p:nvSpPr>
          <p:cNvPr id="13" name="12 Dikdörtgen"/>
          <p:cNvSpPr/>
          <p:nvPr/>
        </p:nvSpPr>
        <p:spPr>
          <a:xfrm>
            <a:off x="4643438" y="2643182"/>
            <a:ext cx="428628" cy="3571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tr-TR" dirty="0">
                <a:solidFill>
                  <a:prstClr val="white"/>
                </a:solidFill>
              </a:rPr>
              <a:t>4</a:t>
            </a:r>
          </a:p>
        </p:txBody>
      </p:sp>
      <p:sp>
        <p:nvSpPr>
          <p:cNvPr id="14" name="13 Dikdörtgen"/>
          <p:cNvSpPr/>
          <p:nvPr/>
        </p:nvSpPr>
        <p:spPr>
          <a:xfrm>
            <a:off x="4643438" y="3643314"/>
            <a:ext cx="428628" cy="357190"/>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tr-TR" dirty="0">
                <a:solidFill>
                  <a:prstClr val="black"/>
                </a:solidFill>
              </a:rPr>
              <a:t>1</a:t>
            </a:r>
          </a:p>
        </p:txBody>
      </p:sp>
      <p:sp>
        <p:nvSpPr>
          <p:cNvPr id="15" name="14 Dikdörtgen"/>
          <p:cNvSpPr/>
          <p:nvPr/>
        </p:nvSpPr>
        <p:spPr>
          <a:xfrm>
            <a:off x="4643438" y="4643446"/>
            <a:ext cx="428628" cy="3571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dirty="0">
                <a:solidFill>
                  <a:prstClr val="white"/>
                </a:solidFill>
              </a:rPr>
              <a:t>3</a:t>
            </a:r>
          </a:p>
        </p:txBody>
      </p:sp>
      <p:grpSp>
        <p:nvGrpSpPr>
          <p:cNvPr id="28" name="27 Grup"/>
          <p:cNvGrpSpPr/>
          <p:nvPr/>
        </p:nvGrpSpPr>
        <p:grpSpPr>
          <a:xfrm>
            <a:off x="214282" y="2428868"/>
            <a:ext cx="428628" cy="369332"/>
            <a:chOff x="214282" y="2428868"/>
            <a:chExt cx="428628" cy="369332"/>
          </a:xfrm>
        </p:grpSpPr>
        <p:sp>
          <p:nvSpPr>
            <p:cNvPr id="10" name="9 Dikdörtgen"/>
            <p:cNvSpPr/>
            <p:nvPr/>
          </p:nvSpPr>
          <p:spPr>
            <a:xfrm>
              <a:off x="214282" y="2428868"/>
              <a:ext cx="428628" cy="35719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solidFill>
                  <a:prstClr val="white"/>
                </a:solidFill>
              </a:endParaRPr>
            </a:p>
          </p:txBody>
        </p:sp>
        <p:sp>
          <p:nvSpPr>
            <p:cNvPr id="16" name="15 Metin kutusu"/>
            <p:cNvSpPr txBox="1"/>
            <p:nvPr/>
          </p:nvSpPr>
          <p:spPr>
            <a:xfrm>
              <a:off x="285720" y="2428868"/>
              <a:ext cx="330540" cy="369332"/>
            </a:xfrm>
            <a:prstGeom prst="rect">
              <a:avLst/>
            </a:prstGeom>
            <a:noFill/>
          </p:spPr>
          <p:txBody>
            <a:bodyPr wrap="none" rtlCol="0">
              <a:spAutoFit/>
            </a:bodyPr>
            <a:lstStyle/>
            <a:p>
              <a:r>
                <a:rPr lang="tr-TR" dirty="0">
                  <a:solidFill>
                    <a:prstClr val="black"/>
                  </a:solidFill>
                </a:rPr>
                <a:t>2</a:t>
              </a:r>
            </a:p>
          </p:txBody>
        </p:sp>
      </p:grpSp>
    </p:spTree>
    <p:extLst>
      <p:ext uri="{BB962C8B-B14F-4D97-AF65-F5344CB8AC3E}">
        <p14:creationId xmlns:p14="http://schemas.microsoft.com/office/powerpoint/2010/main" val="241003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diamond(in)">
                                      <p:cBhvr>
                                        <p:cTn id="14" dur="20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diamond(in)">
                                      <p:cBhvr>
                                        <p:cTn id="19" dur="2000"/>
                                        <p:tgtEl>
                                          <p:spTgt spid="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diamond(in)">
                                      <p:cBhvr>
                                        <p:cTn id="24" dur="2000"/>
                                        <p:tgtEl>
                                          <p:spTgt spid="2">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diamond(in)">
                                      <p:cBhvr>
                                        <p:cTn id="29" dur="2000"/>
                                        <p:tgtEl>
                                          <p:spTgt spid="2">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diamond(in)">
                                      <p:cBhvr>
                                        <p:cTn id="34" dur="20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animEffect transition="in" filter="diamond(in)">
                                      <p:cBhvr>
                                        <p:cTn id="39" dur="2000"/>
                                        <p:tgtEl>
                                          <p:spTgt spid="6">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diamond(in)">
                                      <p:cBhvr>
                                        <p:cTn id="44" dur="2000"/>
                                        <p:tgtEl>
                                          <p:spTgt spid="6">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Effect transition="in" filter="diamond(in)">
                                      <p:cBhvr>
                                        <p:cTn id="49" dur="2000"/>
                                        <p:tgtEl>
                                          <p:spTgt spid="6">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6">
                                            <p:txEl>
                                              <p:pRg st="6" end="6"/>
                                            </p:txEl>
                                          </p:spTgt>
                                        </p:tgtEl>
                                        <p:attrNameLst>
                                          <p:attrName>style.visibility</p:attrName>
                                        </p:attrNameLst>
                                      </p:cBhvr>
                                      <p:to>
                                        <p:strVal val="visible"/>
                                      </p:to>
                                    </p:set>
                                    <p:animEffect transition="in" filter="diamond(in)">
                                      <p:cBhvr>
                                        <p:cTn id="54" dur="2000"/>
                                        <p:tgtEl>
                                          <p:spTgt spid="6">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diamond(in)">
                                      <p:cBhvr>
                                        <p:cTn id="59" dur="2000"/>
                                        <p:tgtEl>
                                          <p:spTgt spid="6">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6">
                                            <p:txEl>
                                              <p:pRg st="9" end="9"/>
                                            </p:txEl>
                                          </p:spTgt>
                                        </p:tgtEl>
                                        <p:attrNameLst>
                                          <p:attrName>style.visibility</p:attrName>
                                        </p:attrNameLst>
                                      </p:cBhvr>
                                      <p:to>
                                        <p:strVal val="visible"/>
                                      </p:to>
                                    </p:set>
                                    <p:animEffect transition="in" filter="diamond(in)">
                                      <p:cBhvr>
                                        <p:cTn id="64" dur="2000"/>
                                        <p:tgtEl>
                                          <p:spTgt spid="6">
                                            <p:txEl>
                                              <p:pRg st="9" end="9"/>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grpId="0" nodeType="clickEffect">
                                  <p:stCondLst>
                                    <p:cond delay="0"/>
                                  </p:stCondLst>
                                  <p:childTnLst>
                                    <p:set>
                                      <p:cBhvr>
                                        <p:cTn id="68" dur="1" fill="hold">
                                          <p:stCondLst>
                                            <p:cond delay="0"/>
                                          </p:stCondLst>
                                        </p:cTn>
                                        <p:tgtEl>
                                          <p:spTgt spid="6">
                                            <p:txEl>
                                              <p:pRg st="10" end="10"/>
                                            </p:txEl>
                                          </p:spTgt>
                                        </p:tgtEl>
                                        <p:attrNameLst>
                                          <p:attrName>style.visibility</p:attrName>
                                        </p:attrNameLst>
                                      </p:cBhvr>
                                      <p:to>
                                        <p:strVal val="visible"/>
                                      </p:to>
                                    </p:set>
                                    <p:animEffect transition="in" filter="diamond(in)">
                                      <p:cBhvr>
                                        <p:cTn id="69" dur="2000"/>
                                        <p:tgtEl>
                                          <p:spTgt spid="6">
                                            <p:txEl>
                                              <p:pRg st="10" end="1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1"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770" decel="100000"/>
                                        <p:tgtEl>
                                          <p:spTgt spid="8"/>
                                        </p:tgtEl>
                                      </p:cBhvr>
                                    </p:animEffect>
                                    <p:animScale>
                                      <p:cBhvr>
                                        <p:cTn id="75" dur="770" decel="100000"/>
                                        <p:tgtEl>
                                          <p:spTgt spid="8"/>
                                        </p:tgtEl>
                                      </p:cBhvr>
                                      <p:from x="10000" y="10000"/>
                                      <p:to x="200000" y="450000"/>
                                    </p:animScale>
                                    <p:animScale>
                                      <p:cBhvr>
                                        <p:cTn id="76" dur="1230" accel="100000" fill="hold">
                                          <p:stCondLst>
                                            <p:cond delay="770"/>
                                          </p:stCondLst>
                                        </p:cTn>
                                        <p:tgtEl>
                                          <p:spTgt spid="8"/>
                                        </p:tgtEl>
                                      </p:cBhvr>
                                      <p:from x="200000" y="450000"/>
                                      <p:to x="100000" y="100000"/>
                                    </p:animScale>
                                    <p:set>
                                      <p:cBhvr>
                                        <p:cTn id="77" dur="770" fill="hold"/>
                                        <p:tgtEl>
                                          <p:spTgt spid="8"/>
                                        </p:tgtEl>
                                        <p:attrNameLst>
                                          <p:attrName>ppt_x</p:attrName>
                                        </p:attrNameLst>
                                      </p:cBhvr>
                                      <p:to>
                                        <p:strVal val="(0.5)"/>
                                      </p:to>
                                    </p:set>
                                    <p:anim from="(0.5)" to="(#ppt_x)" calcmode="lin" valueType="num">
                                      <p:cBhvr>
                                        <p:cTn id="78" dur="1230" accel="100000" fill="hold">
                                          <p:stCondLst>
                                            <p:cond delay="770"/>
                                          </p:stCondLst>
                                        </p:cTn>
                                        <p:tgtEl>
                                          <p:spTgt spid="8"/>
                                        </p:tgtEl>
                                        <p:attrNameLst>
                                          <p:attrName>ppt_x</p:attrName>
                                        </p:attrNameLst>
                                      </p:cBhvr>
                                    </p:anim>
                                    <p:set>
                                      <p:cBhvr>
                                        <p:cTn id="79" dur="770" fill="hold"/>
                                        <p:tgtEl>
                                          <p:spTgt spid="8"/>
                                        </p:tgtEl>
                                        <p:attrNameLst>
                                          <p:attrName>ppt_y</p:attrName>
                                        </p:attrNameLst>
                                      </p:cBhvr>
                                      <p:to>
                                        <p:strVal val="(#ppt_y+0.4)"/>
                                      </p:to>
                                    </p:set>
                                    <p:anim from="(#ppt_y+0.4)" to="(#ppt_y)" calcmode="lin" valueType="num">
                                      <p:cBhvr>
                                        <p:cTn id="80" dur="1230" accel="100000" fill="hold">
                                          <p:stCondLst>
                                            <p:cond delay="770"/>
                                          </p:stCondLst>
                                        </p:cTn>
                                        <p:tgtEl>
                                          <p:spTgt spid="8"/>
                                        </p:tgtEl>
                                        <p:attrNameLst>
                                          <p:attrName>ppt_y</p:attrName>
                                        </p:attrNameLst>
                                      </p:cBhvr>
                                    </p:anim>
                                  </p:childTnLst>
                                </p:cTn>
                              </p:par>
                            </p:childTnLst>
                          </p:cTn>
                        </p:par>
                      </p:childTnLst>
                    </p:cTn>
                  </p:par>
                  <p:par>
                    <p:cTn id="81" fill="hold">
                      <p:stCondLst>
                        <p:cond delay="indefinite"/>
                      </p:stCondLst>
                      <p:childTnLst>
                        <p:par>
                          <p:cTn id="82" fill="hold">
                            <p:stCondLst>
                              <p:cond delay="0"/>
                            </p:stCondLst>
                            <p:childTnLst>
                              <p:par>
                                <p:cTn id="83" presetID="51" presetClass="entr" presetSubtype="0"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770" decel="100000"/>
                                        <p:tgtEl>
                                          <p:spTgt spid="14"/>
                                        </p:tgtEl>
                                      </p:cBhvr>
                                    </p:animEffect>
                                    <p:animScale>
                                      <p:cBhvr>
                                        <p:cTn id="86" dur="770" decel="100000"/>
                                        <p:tgtEl>
                                          <p:spTgt spid="14"/>
                                        </p:tgtEl>
                                      </p:cBhvr>
                                      <p:from x="10000" y="10000"/>
                                      <p:to x="200000" y="450000"/>
                                    </p:animScale>
                                    <p:animScale>
                                      <p:cBhvr>
                                        <p:cTn id="87" dur="1230" accel="100000" fill="hold">
                                          <p:stCondLst>
                                            <p:cond delay="770"/>
                                          </p:stCondLst>
                                        </p:cTn>
                                        <p:tgtEl>
                                          <p:spTgt spid="14"/>
                                        </p:tgtEl>
                                      </p:cBhvr>
                                      <p:from x="200000" y="450000"/>
                                      <p:to x="100000" y="100000"/>
                                    </p:animScale>
                                    <p:set>
                                      <p:cBhvr>
                                        <p:cTn id="88" dur="770" fill="hold"/>
                                        <p:tgtEl>
                                          <p:spTgt spid="14"/>
                                        </p:tgtEl>
                                        <p:attrNameLst>
                                          <p:attrName>ppt_x</p:attrName>
                                        </p:attrNameLst>
                                      </p:cBhvr>
                                      <p:to>
                                        <p:strVal val="(0.5)"/>
                                      </p:to>
                                    </p:set>
                                    <p:anim from="(0.5)" to="(#ppt_x)" calcmode="lin" valueType="num">
                                      <p:cBhvr>
                                        <p:cTn id="89" dur="1230" accel="100000" fill="hold">
                                          <p:stCondLst>
                                            <p:cond delay="770"/>
                                          </p:stCondLst>
                                        </p:cTn>
                                        <p:tgtEl>
                                          <p:spTgt spid="14"/>
                                        </p:tgtEl>
                                        <p:attrNameLst>
                                          <p:attrName>ppt_x</p:attrName>
                                        </p:attrNameLst>
                                      </p:cBhvr>
                                    </p:anim>
                                    <p:set>
                                      <p:cBhvr>
                                        <p:cTn id="90" dur="770" fill="hold"/>
                                        <p:tgtEl>
                                          <p:spTgt spid="14"/>
                                        </p:tgtEl>
                                        <p:attrNameLst>
                                          <p:attrName>ppt_y</p:attrName>
                                        </p:attrNameLst>
                                      </p:cBhvr>
                                      <p:to>
                                        <p:strVal val="(#ppt_y+0.4)"/>
                                      </p:to>
                                    </p:set>
                                    <p:anim from="(#ppt_y+0.4)" to="(#ppt_y)" calcmode="lin" valueType="num">
                                      <p:cBhvr>
                                        <p:cTn id="91" dur="1230" accel="100000" fill="hold">
                                          <p:stCondLst>
                                            <p:cond delay="770"/>
                                          </p:stCondLst>
                                        </p:cTn>
                                        <p:tgtEl>
                                          <p:spTgt spid="14"/>
                                        </p:tgtEl>
                                        <p:attrNameLst>
                                          <p:attrName>ppt_y</p:attrName>
                                        </p:attrNameLst>
                                      </p:cBhvr>
                                    </p:anim>
                                  </p:childTnLst>
                                </p:cTn>
                              </p:par>
                            </p:childTnLst>
                          </p:cTn>
                        </p:par>
                      </p:childTnLst>
                    </p:cTn>
                  </p:par>
                  <p:par>
                    <p:cTn id="92" fill="hold">
                      <p:stCondLst>
                        <p:cond delay="indefinite"/>
                      </p:stCondLst>
                      <p:childTnLst>
                        <p:par>
                          <p:cTn id="93" fill="hold">
                            <p:stCondLst>
                              <p:cond delay="0"/>
                            </p:stCondLst>
                            <p:childTnLst>
                              <p:par>
                                <p:cTn id="94" presetID="51" presetClass="entr" presetSubtype="0" fill="hold" nodeType="click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770" decel="100000"/>
                                        <p:tgtEl>
                                          <p:spTgt spid="28"/>
                                        </p:tgtEl>
                                      </p:cBhvr>
                                    </p:animEffect>
                                    <p:animScale>
                                      <p:cBhvr>
                                        <p:cTn id="97" dur="770" decel="100000"/>
                                        <p:tgtEl>
                                          <p:spTgt spid="28"/>
                                        </p:tgtEl>
                                      </p:cBhvr>
                                      <p:from x="10000" y="10000"/>
                                      <p:to x="200000" y="450000"/>
                                    </p:animScale>
                                    <p:animScale>
                                      <p:cBhvr>
                                        <p:cTn id="98" dur="1230" accel="100000" fill="hold">
                                          <p:stCondLst>
                                            <p:cond delay="770"/>
                                          </p:stCondLst>
                                        </p:cTn>
                                        <p:tgtEl>
                                          <p:spTgt spid="28"/>
                                        </p:tgtEl>
                                      </p:cBhvr>
                                      <p:from x="200000" y="450000"/>
                                      <p:to x="100000" y="100000"/>
                                    </p:animScale>
                                    <p:set>
                                      <p:cBhvr>
                                        <p:cTn id="99" dur="770" fill="hold"/>
                                        <p:tgtEl>
                                          <p:spTgt spid="28"/>
                                        </p:tgtEl>
                                        <p:attrNameLst>
                                          <p:attrName>ppt_x</p:attrName>
                                        </p:attrNameLst>
                                      </p:cBhvr>
                                      <p:to>
                                        <p:strVal val="(0.5)"/>
                                      </p:to>
                                    </p:set>
                                    <p:anim from="(0.5)" to="(#ppt_x)" calcmode="lin" valueType="num">
                                      <p:cBhvr>
                                        <p:cTn id="100" dur="1230" accel="100000" fill="hold">
                                          <p:stCondLst>
                                            <p:cond delay="770"/>
                                          </p:stCondLst>
                                        </p:cTn>
                                        <p:tgtEl>
                                          <p:spTgt spid="28"/>
                                        </p:tgtEl>
                                        <p:attrNameLst>
                                          <p:attrName>ppt_x</p:attrName>
                                        </p:attrNameLst>
                                      </p:cBhvr>
                                    </p:anim>
                                    <p:set>
                                      <p:cBhvr>
                                        <p:cTn id="101" dur="770" fill="hold"/>
                                        <p:tgtEl>
                                          <p:spTgt spid="28"/>
                                        </p:tgtEl>
                                        <p:attrNameLst>
                                          <p:attrName>ppt_y</p:attrName>
                                        </p:attrNameLst>
                                      </p:cBhvr>
                                      <p:to>
                                        <p:strVal val="(#ppt_y+0.4)"/>
                                      </p:to>
                                    </p:set>
                                    <p:anim from="(#ppt_y+0.4)" to="(#ppt_y)" calcmode="lin" valueType="num">
                                      <p:cBhvr>
                                        <p:cTn id="102" dur="1230" accel="100000" fill="hold">
                                          <p:stCondLst>
                                            <p:cond delay="770"/>
                                          </p:stCondLst>
                                        </p:cTn>
                                        <p:tgtEl>
                                          <p:spTgt spid="28"/>
                                        </p:tgtEl>
                                        <p:attrNameLst>
                                          <p:attrName>ppt_y</p:attrName>
                                        </p:attrNameLst>
                                      </p:cBhvr>
                                    </p:anim>
                                  </p:childTnLst>
                                </p:cTn>
                              </p:par>
                            </p:childTnLst>
                          </p:cTn>
                        </p:par>
                      </p:childTnLst>
                    </p:cTn>
                  </p:par>
                  <p:par>
                    <p:cTn id="103" fill="hold">
                      <p:stCondLst>
                        <p:cond delay="indefinite"/>
                      </p:stCondLst>
                      <p:childTnLst>
                        <p:par>
                          <p:cTn id="104" fill="hold">
                            <p:stCondLst>
                              <p:cond delay="0"/>
                            </p:stCondLst>
                            <p:childTnLst>
                              <p:par>
                                <p:cTn id="105" presetID="51" presetClass="entr" presetSubtype="0" fill="hold" grpId="0" nodeType="click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fade">
                                      <p:cBhvr>
                                        <p:cTn id="107" dur="770" decel="100000"/>
                                        <p:tgtEl>
                                          <p:spTgt spid="12"/>
                                        </p:tgtEl>
                                      </p:cBhvr>
                                    </p:animEffect>
                                    <p:animScale>
                                      <p:cBhvr>
                                        <p:cTn id="108" dur="770" decel="100000"/>
                                        <p:tgtEl>
                                          <p:spTgt spid="12"/>
                                        </p:tgtEl>
                                      </p:cBhvr>
                                      <p:from x="10000" y="10000"/>
                                      <p:to x="200000" y="450000"/>
                                    </p:animScale>
                                    <p:animScale>
                                      <p:cBhvr>
                                        <p:cTn id="109" dur="1230" accel="100000" fill="hold">
                                          <p:stCondLst>
                                            <p:cond delay="770"/>
                                          </p:stCondLst>
                                        </p:cTn>
                                        <p:tgtEl>
                                          <p:spTgt spid="12"/>
                                        </p:tgtEl>
                                      </p:cBhvr>
                                      <p:from x="200000" y="450000"/>
                                      <p:to x="100000" y="100000"/>
                                    </p:animScale>
                                    <p:set>
                                      <p:cBhvr>
                                        <p:cTn id="110" dur="770" fill="hold"/>
                                        <p:tgtEl>
                                          <p:spTgt spid="12"/>
                                        </p:tgtEl>
                                        <p:attrNameLst>
                                          <p:attrName>ppt_x</p:attrName>
                                        </p:attrNameLst>
                                      </p:cBhvr>
                                      <p:to>
                                        <p:strVal val="(0.5)"/>
                                      </p:to>
                                    </p:set>
                                    <p:anim from="(0.5)" to="(#ppt_x)" calcmode="lin" valueType="num">
                                      <p:cBhvr>
                                        <p:cTn id="111" dur="1230" accel="100000" fill="hold">
                                          <p:stCondLst>
                                            <p:cond delay="770"/>
                                          </p:stCondLst>
                                        </p:cTn>
                                        <p:tgtEl>
                                          <p:spTgt spid="12"/>
                                        </p:tgtEl>
                                        <p:attrNameLst>
                                          <p:attrName>ppt_x</p:attrName>
                                        </p:attrNameLst>
                                      </p:cBhvr>
                                    </p:anim>
                                    <p:set>
                                      <p:cBhvr>
                                        <p:cTn id="112" dur="770" fill="hold"/>
                                        <p:tgtEl>
                                          <p:spTgt spid="12"/>
                                        </p:tgtEl>
                                        <p:attrNameLst>
                                          <p:attrName>ppt_y</p:attrName>
                                        </p:attrNameLst>
                                      </p:cBhvr>
                                      <p:to>
                                        <p:strVal val="(#ppt_y+0.4)"/>
                                      </p:to>
                                    </p:set>
                                    <p:anim from="(#ppt_y+0.4)" to="(#ppt_y)" calcmode="lin" valueType="num">
                                      <p:cBhvr>
                                        <p:cTn id="113" dur="1230" accel="100000" fill="hold">
                                          <p:stCondLst>
                                            <p:cond delay="770"/>
                                          </p:stCondLst>
                                        </p:cTn>
                                        <p:tgtEl>
                                          <p:spTgt spid="12"/>
                                        </p:tgtEl>
                                        <p:attrNameLst>
                                          <p:attrName>ppt_y</p:attrName>
                                        </p:attrNameLst>
                                      </p:cBhvr>
                                    </p:anim>
                                  </p:childTnLst>
                                </p:cTn>
                              </p:par>
                            </p:childTnLst>
                          </p:cTn>
                        </p:par>
                      </p:childTnLst>
                    </p:cTn>
                  </p:par>
                  <p:par>
                    <p:cTn id="114" fill="hold">
                      <p:stCondLst>
                        <p:cond delay="indefinite"/>
                      </p:stCondLst>
                      <p:childTnLst>
                        <p:par>
                          <p:cTn id="115" fill="hold">
                            <p:stCondLst>
                              <p:cond delay="0"/>
                            </p:stCondLst>
                            <p:childTnLst>
                              <p:par>
                                <p:cTn id="116" presetID="51" presetClass="entr" presetSubtype="0" fill="hold" grpId="0" nodeType="clickEffect">
                                  <p:stCondLst>
                                    <p:cond delay="0"/>
                                  </p:stCondLst>
                                  <p:childTnLst>
                                    <p:set>
                                      <p:cBhvr>
                                        <p:cTn id="117" dur="1" fill="hold">
                                          <p:stCondLst>
                                            <p:cond delay="0"/>
                                          </p:stCondLst>
                                        </p:cTn>
                                        <p:tgtEl>
                                          <p:spTgt spid="9"/>
                                        </p:tgtEl>
                                        <p:attrNameLst>
                                          <p:attrName>style.visibility</p:attrName>
                                        </p:attrNameLst>
                                      </p:cBhvr>
                                      <p:to>
                                        <p:strVal val="visible"/>
                                      </p:to>
                                    </p:set>
                                    <p:animEffect transition="in" filter="fade">
                                      <p:cBhvr>
                                        <p:cTn id="118" dur="770" decel="100000"/>
                                        <p:tgtEl>
                                          <p:spTgt spid="9"/>
                                        </p:tgtEl>
                                      </p:cBhvr>
                                    </p:animEffect>
                                    <p:animScale>
                                      <p:cBhvr>
                                        <p:cTn id="119" dur="770" decel="100000"/>
                                        <p:tgtEl>
                                          <p:spTgt spid="9"/>
                                        </p:tgtEl>
                                      </p:cBhvr>
                                      <p:from x="10000" y="10000"/>
                                      <p:to x="200000" y="450000"/>
                                    </p:animScale>
                                    <p:animScale>
                                      <p:cBhvr>
                                        <p:cTn id="120" dur="1230" accel="100000" fill="hold">
                                          <p:stCondLst>
                                            <p:cond delay="770"/>
                                          </p:stCondLst>
                                        </p:cTn>
                                        <p:tgtEl>
                                          <p:spTgt spid="9"/>
                                        </p:tgtEl>
                                      </p:cBhvr>
                                      <p:from x="200000" y="450000"/>
                                      <p:to x="100000" y="100000"/>
                                    </p:animScale>
                                    <p:set>
                                      <p:cBhvr>
                                        <p:cTn id="121" dur="770" fill="hold"/>
                                        <p:tgtEl>
                                          <p:spTgt spid="9"/>
                                        </p:tgtEl>
                                        <p:attrNameLst>
                                          <p:attrName>ppt_x</p:attrName>
                                        </p:attrNameLst>
                                      </p:cBhvr>
                                      <p:to>
                                        <p:strVal val="(0.5)"/>
                                      </p:to>
                                    </p:set>
                                    <p:anim from="(0.5)" to="(#ppt_x)" calcmode="lin" valueType="num">
                                      <p:cBhvr>
                                        <p:cTn id="122" dur="1230" accel="100000" fill="hold">
                                          <p:stCondLst>
                                            <p:cond delay="770"/>
                                          </p:stCondLst>
                                        </p:cTn>
                                        <p:tgtEl>
                                          <p:spTgt spid="9"/>
                                        </p:tgtEl>
                                        <p:attrNameLst>
                                          <p:attrName>ppt_x</p:attrName>
                                        </p:attrNameLst>
                                      </p:cBhvr>
                                    </p:anim>
                                    <p:set>
                                      <p:cBhvr>
                                        <p:cTn id="123" dur="770" fill="hold"/>
                                        <p:tgtEl>
                                          <p:spTgt spid="9"/>
                                        </p:tgtEl>
                                        <p:attrNameLst>
                                          <p:attrName>ppt_y</p:attrName>
                                        </p:attrNameLst>
                                      </p:cBhvr>
                                      <p:to>
                                        <p:strVal val="(#ppt_y+0.4)"/>
                                      </p:to>
                                    </p:set>
                                    <p:anim from="(#ppt_y+0.4)" to="(#ppt_y)" calcmode="lin" valueType="num">
                                      <p:cBhvr>
                                        <p:cTn id="124" dur="1230" accel="100000" fill="hold">
                                          <p:stCondLst>
                                            <p:cond delay="770"/>
                                          </p:stCondLst>
                                        </p:cTn>
                                        <p:tgtEl>
                                          <p:spTgt spid="9"/>
                                        </p:tgtEl>
                                        <p:attrNameLst>
                                          <p:attrName>ppt_y</p:attrName>
                                        </p:attrNameLst>
                                      </p:cBhvr>
                                    </p:anim>
                                  </p:childTnLst>
                                </p:cTn>
                              </p:par>
                            </p:childTnLst>
                          </p:cTn>
                        </p:par>
                      </p:childTnLst>
                    </p:cTn>
                  </p:par>
                  <p:par>
                    <p:cTn id="125" fill="hold">
                      <p:stCondLst>
                        <p:cond delay="indefinite"/>
                      </p:stCondLst>
                      <p:childTnLst>
                        <p:par>
                          <p:cTn id="126" fill="hold">
                            <p:stCondLst>
                              <p:cond delay="0"/>
                            </p:stCondLst>
                            <p:childTnLst>
                              <p:par>
                                <p:cTn id="127" presetID="51" presetClass="entr" presetSubtype="0"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fade">
                                      <p:cBhvr>
                                        <p:cTn id="129" dur="770" decel="100000"/>
                                        <p:tgtEl>
                                          <p:spTgt spid="15"/>
                                        </p:tgtEl>
                                      </p:cBhvr>
                                    </p:animEffect>
                                    <p:animScale>
                                      <p:cBhvr>
                                        <p:cTn id="130" dur="770" decel="100000"/>
                                        <p:tgtEl>
                                          <p:spTgt spid="15"/>
                                        </p:tgtEl>
                                      </p:cBhvr>
                                      <p:from x="10000" y="10000"/>
                                      <p:to x="200000" y="450000"/>
                                    </p:animScale>
                                    <p:animScale>
                                      <p:cBhvr>
                                        <p:cTn id="131" dur="1230" accel="100000" fill="hold">
                                          <p:stCondLst>
                                            <p:cond delay="770"/>
                                          </p:stCondLst>
                                        </p:cTn>
                                        <p:tgtEl>
                                          <p:spTgt spid="15"/>
                                        </p:tgtEl>
                                      </p:cBhvr>
                                      <p:from x="200000" y="450000"/>
                                      <p:to x="100000" y="100000"/>
                                    </p:animScale>
                                    <p:set>
                                      <p:cBhvr>
                                        <p:cTn id="132" dur="770" fill="hold"/>
                                        <p:tgtEl>
                                          <p:spTgt spid="15"/>
                                        </p:tgtEl>
                                        <p:attrNameLst>
                                          <p:attrName>ppt_x</p:attrName>
                                        </p:attrNameLst>
                                      </p:cBhvr>
                                      <p:to>
                                        <p:strVal val="(0.5)"/>
                                      </p:to>
                                    </p:set>
                                    <p:anim from="(0.5)" to="(#ppt_x)" calcmode="lin" valueType="num">
                                      <p:cBhvr>
                                        <p:cTn id="133" dur="1230" accel="100000" fill="hold">
                                          <p:stCondLst>
                                            <p:cond delay="770"/>
                                          </p:stCondLst>
                                        </p:cTn>
                                        <p:tgtEl>
                                          <p:spTgt spid="15"/>
                                        </p:tgtEl>
                                        <p:attrNameLst>
                                          <p:attrName>ppt_x</p:attrName>
                                        </p:attrNameLst>
                                      </p:cBhvr>
                                    </p:anim>
                                    <p:set>
                                      <p:cBhvr>
                                        <p:cTn id="134" dur="770" fill="hold"/>
                                        <p:tgtEl>
                                          <p:spTgt spid="15"/>
                                        </p:tgtEl>
                                        <p:attrNameLst>
                                          <p:attrName>ppt_y</p:attrName>
                                        </p:attrNameLst>
                                      </p:cBhvr>
                                      <p:to>
                                        <p:strVal val="(#ppt_y+0.4)"/>
                                      </p:to>
                                    </p:set>
                                    <p:anim from="(#ppt_y+0.4)" to="(#ppt_y)" calcmode="lin" valueType="num">
                                      <p:cBhvr>
                                        <p:cTn id="135" dur="1230" accel="100000" fill="hold">
                                          <p:stCondLst>
                                            <p:cond delay="770"/>
                                          </p:stCondLst>
                                        </p:cTn>
                                        <p:tgtEl>
                                          <p:spTgt spid="15"/>
                                        </p:tgtEl>
                                        <p:attrNameLst>
                                          <p:attrName>ppt_y</p:attrName>
                                        </p:attrNameLst>
                                      </p:cBhvr>
                                    </p:anim>
                                  </p:childTnLst>
                                </p:cTn>
                              </p:par>
                            </p:childTnLst>
                          </p:cTn>
                        </p:par>
                      </p:childTnLst>
                    </p:cTn>
                  </p:par>
                  <p:par>
                    <p:cTn id="136" fill="hold">
                      <p:stCondLst>
                        <p:cond delay="indefinite"/>
                      </p:stCondLst>
                      <p:childTnLst>
                        <p:par>
                          <p:cTn id="137" fill="hold">
                            <p:stCondLst>
                              <p:cond delay="0"/>
                            </p:stCondLst>
                            <p:childTnLst>
                              <p:par>
                                <p:cTn id="138" presetID="51" presetClass="entr" presetSubtype="0" fill="hold" grpId="0" nodeType="clickEffect">
                                  <p:stCondLst>
                                    <p:cond delay="0"/>
                                  </p:stCondLst>
                                  <p:childTnLst>
                                    <p:set>
                                      <p:cBhvr>
                                        <p:cTn id="139" dur="1" fill="hold">
                                          <p:stCondLst>
                                            <p:cond delay="0"/>
                                          </p:stCondLst>
                                        </p:cTn>
                                        <p:tgtEl>
                                          <p:spTgt spid="11"/>
                                        </p:tgtEl>
                                        <p:attrNameLst>
                                          <p:attrName>style.visibility</p:attrName>
                                        </p:attrNameLst>
                                      </p:cBhvr>
                                      <p:to>
                                        <p:strVal val="visible"/>
                                      </p:to>
                                    </p:set>
                                    <p:animEffect transition="in" filter="fade">
                                      <p:cBhvr>
                                        <p:cTn id="140" dur="770" decel="100000"/>
                                        <p:tgtEl>
                                          <p:spTgt spid="11"/>
                                        </p:tgtEl>
                                      </p:cBhvr>
                                    </p:animEffect>
                                    <p:animScale>
                                      <p:cBhvr>
                                        <p:cTn id="141" dur="770" decel="100000"/>
                                        <p:tgtEl>
                                          <p:spTgt spid="11"/>
                                        </p:tgtEl>
                                      </p:cBhvr>
                                      <p:from x="10000" y="10000"/>
                                      <p:to x="200000" y="450000"/>
                                    </p:animScale>
                                    <p:animScale>
                                      <p:cBhvr>
                                        <p:cTn id="142" dur="1230" accel="100000" fill="hold">
                                          <p:stCondLst>
                                            <p:cond delay="770"/>
                                          </p:stCondLst>
                                        </p:cTn>
                                        <p:tgtEl>
                                          <p:spTgt spid="11"/>
                                        </p:tgtEl>
                                      </p:cBhvr>
                                      <p:from x="200000" y="450000"/>
                                      <p:to x="100000" y="100000"/>
                                    </p:animScale>
                                    <p:set>
                                      <p:cBhvr>
                                        <p:cTn id="143" dur="770" fill="hold"/>
                                        <p:tgtEl>
                                          <p:spTgt spid="11"/>
                                        </p:tgtEl>
                                        <p:attrNameLst>
                                          <p:attrName>ppt_x</p:attrName>
                                        </p:attrNameLst>
                                      </p:cBhvr>
                                      <p:to>
                                        <p:strVal val="(0.5)"/>
                                      </p:to>
                                    </p:set>
                                    <p:anim from="(0.5)" to="(#ppt_x)" calcmode="lin" valueType="num">
                                      <p:cBhvr>
                                        <p:cTn id="144" dur="1230" accel="100000" fill="hold">
                                          <p:stCondLst>
                                            <p:cond delay="770"/>
                                          </p:stCondLst>
                                        </p:cTn>
                                        <p:tgtEl>
                                          <p:spTgt spid="11"/>
                                        </p:tgtEl>
                                        <p:attrNameLst>
                                          <p:attrName>ppt_x</p:attrName>
                                        </p:attrNameLst>
                                      </p:cBhvr>
                                    </p:anim>
                                    <p:set>
                                      <p:cBhvr>
                                        <p:cTn id="145" dur="770" fill="hold"/>
                                        <p:tgtEl>
                                          <p:spTgt spid="11"/>
                                        </p:tgtEl>
                                        <p:attrNameLst>
                                          <p:attrName>ppt_y</p:attrName>
                                        </p:attrNameLst>
                                      </p:cBhvr>
                                      <p:to>
                                        <p:strVal val="(#ppt_y+0.4)"/>
                                      </p:to>
                                    </p:set>
                                    <p:anim from="(#ppt_y+0.4)" to="(#ppt_y)" calcmode="lin" valueType="num">
                                      <p:cBhvr>
                                        <p:cTn id="146" dur="1230" accel="100000" fill="hold">
                                          <p:stCondLst>
                                            <p:cond delay="770"/>
                                          </p:stCondLst>
                                        </p:cTn>
                                        <p:tgtEl>
                                          <p:spTgt spid="11"/>
                                        </p:tgtEl>
                                        <p:attrNameLst>
                                          <p:attrName>ppt_y</p:attrName>
                                        </p:attrNameLst>
                                      </p:cBhvr>
                                    </p:anim>
                                  </p:childTnLst>
                                </p:cTn>
                              </p:par>
                            </p:childTnLst>
                          </p:cTn>
                        </p:par>
                      </p:childTnLst>
                    </p:cTn>
                  </p:par>
                  <p:par>
                    <p:cTn id="147" fill="hold">
                      <p:stCondLst>
                        <p:cond delay="indefinite"/>
                      </p:stCondLst>
                      <p:childTnLst>
                        <p:par>
                          <p:cTn id="148" fill="hold">
                            <p:stCondLst>
                              <p:cond delay="0"/>
                            </p:stCondLst>
                            <p:childTnLst>
                              <p:par>
                                <p:cTn id="149" presetID="51" presetClass="entr" presetSubtype="0" fill="hold" grpId="0" nodeType="click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fade">
                                      <p:cBhvr>
                                        <p:cTn id="151" dur="770" decel="100000"/>
                                        <p:tgtEl>
                                          <p:spTgt spid="13"/>
                                        </p:tgtEl>
                                      </p:cBhvr>
                                    </p:animEffect>
                                    <p:animScale>
                                      <p:cBhvr>
                                        <p:cTn id="152" dur="770" decel="100000"/>
                                        <p:tgtEl>
                                          <p:spTgt spid="13"/>
                                        </p:tgtEl>
                                      </p:cBhvr>
                                      <p:from x="10000" y="10000"/>
                                      <p:to x="200000" y="450000"/>
                                    </p:animScale>
                                    <p:animScale>
                                      <p:cBhvr>
                                        <p:cTn id="153" dur="1230" accel="100000" fill="hold">
                                          <p:stCondLst>
                                            <p:cond delay="770"/>
                                          </p:stCondLst>
                                        </p:cTn>
                                        <p:tgtEl>
                                          <p:spTgt spid="13"/>
                                        </p:tgtEl>
                                      </p:cBhvr>
                                      <p:from x="200000" y="450000"/>
                                      <p:to x="100000" y="100000"/>
                                    </p:animScale>
                                    <p:set>
                                      <p:cBhvr>
                                        <p:cTn id="154" dur="770" fill="hold"/>
                                        <p:tgtEl>
                                          <p:spTgt spid="13"/>
                                        </p:tgtEl>
                                        <p:attrNameLst>
                                          <p:attrName>ppt_x</p:attrName>
                                        </p:attrNameLst>
                                      </p:cBhvr>
                                      <p:to>
                                        <p:strVal val="(0.5)"/>
                                      </p:to>
                                    </p:set>
                                    <p:anim from="(0.5)" to="(#ppt_x)" calcmode="lin" valueType="num">
                                      <p:cBhvr>
                                        <p:cTn id="155" dur="1230" accel="100000" fill="hold">
                                          <p:stCondLst>
                                            <p:cond delay="770"/>
                                          </p:stCondLst>
                                        </p:cTn>
                                        <p:tgtEl>
                                          <p:spTgt spid="13"/>
                                        </p:tgtEl>
                                        <p:attrNameLst>
                                          <p:attrName>ppt_x</p:attrName>
                                        </p:attrNameLst>
                                      </p:cBhvr>
                                    </p:anim>
                                    <p:set>
                                      <p:cBhvr>
                                        <p:cTn id="156" dur="770" fill="hold"/>
                                        <p:tgtEl>
                                          <p:spTgt spid="13"/>
                                        </p:tgtEl>
                                        <p:attrNameLst>
                                          <p:attrName>ppt_y</p:attrName>
                                        </p:attrNameLst>
                                      </p:cBhvr>
                                      <p:to>
                                        <p:strVal val="(#ppt_y+0.4)"/>
                                      </p:to>
                                    </p:set>
                                    <p:anim from="(#ppt_y+0.4)" to="(#ppt_y)" calcmode="lin" valueType="num">
                                      <p:cBhvr>
                                        <p:cTn id="157" dur="1230" accel="100000" fill="hold">
                                          <p:stCondLst>
                                            <p:cond delay="770"/>
                                          </p:stCondLst>
                                        </p:cTn>
                                        <p:tgtEl>
                                          <p:spTgt spid="1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build="p"/>
      <p:bldP spid="8" grpId="0" animBg="1"/>
      <p:bldP spid="9" grpId="0" animBg="1"/>
      <p:bldP spid="11" grpId="0" animBg="1"/>
      <p:bldP spid="12" grpId="0" animBg="1"/>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Başlık"/>
          <p:cNvSpPr>
            <a:spLocks noGrp="1"/>
          </p:cNvSpPr>
          <p:nvPr>
            <p:ph type="title"/>
          </p:nvPr>
        </p:nvSpPr>
        <p:spPr/>
        <p:txBody>
          <a:bodyPr>
            <a:noAutofit/>
          </a:bodyPr>
          <a:lstStyle/>
          <a:p>
            <a:r>
              <a:rPr lang="tr-TR" sz="3600" b="1" dirty="0">
                <a:solidFill>
                  <a:srgbClr val="FF0000"/>
                </a:solidFill>
                <a:latin typeface="Kayra Aydin" pitchFamily="34" charset="0"/>
              </a:rPr>
              <a:t>Karışık olarak verilen sözcüklerden atasözleri oluşturunuz.</a:t>
            </a:r>
          </a:p>
        </p:txBody>
      </p:sp>
      <p:sp>
        <p:nvSpPr>
          <p:cNvPr id="11" name="10 İçerik Yer Tutucusu"/>
          <p:cNvSpPr>
            <a:spLocks noGrp="1"/>
          </p:cNvSpPr>
          <p:nvPr>
            <p:ph idx="1"/>
          </p:nvPr>
        </p:nvSpPr>
        <p:spPr>
          <a:xfrm>
            <a:off x="457200" y="1600200"/>
            <a:ext cx="8435280" cy="4781128"/>
          </a:xfrm>
        </p:spPr>
        <p:txBody>
          <a:bodyPr>
            <a:normAutofit fontScale="70000" lnSpcReduction="20000"/>
          </a:bodyPr>
          <a:lstStyle/>
          <a:p>
            <a:r>
              <a:rPr lang="tr-TR" b="1" dirty="0">
                <a:latin typeface="Kayra Aydin" pitchFamily="34" charset="0"/>
              </a:rPr>
              <a:t>kalkan/oturur/zararla/öfkeyle</a:t>
            </a:r>
          </a:p>
          <a:p>
            <a:pPr>
              <a:buNone/>
            </a:pPr>
            <a:r>
              <a:rPr lang="tr-TR" b="1" dirty="0">
                <a:latin typeface="Kayra Aydin" pitchFamily="34" charset="0"/>
              </a:rPr>
              <a:t>   </a:t>
            </a:r>
            <a:r>
              <a:rPr lang="tr-TR" b="1" dirty="0">
                <a:solidFill>
                  <a:srgbClr val="000099"/>
                </a:solidFill>
                <a:latin typeface="Kayra Aydin" pitchFamily="34" charset="0"/>
              </a:rPr>
              <a:t>Öfkeyle kalkan zararla oturur.</a:t>
            </a:r>
          </a:p>
          <a:p>
            <a:pPr>
              <a:buNone/>
            </a:pPr>
            <a:endParaRPr lang="tr-TR" b="1" dirty="0">
              <a:solidFill>
                <a:srgbClr val="000099"/>
              </a:solidFill>
              <a:latin typeface="Kayra Aydin" pitchFamily="34" charset="0"/>
            </a:endParaRPr>
          </a:p>
          <a:p>
            <a:r>
              <a:rPr lang="tr-TR" b="1" dirty="0">
                <a:latin typeface="Kayra Aydin" pitchFamily="34" charset="0"/>
              </a:rPr>
              <a:t>tavuk/ sanır/ darı/ kendini/aç /ambarında</a:t>
            </a:r>
          </a:p>
          <a:p>
            <a:pPr>
              <a:buNone/>
            </a:pPr>
            <a:r>
              <a:rPr lang="tr-TR" b="1" dirty="0">
                <a:latin typeface="Kayra Aydin" pitchFamily="34" charset="0"/>
              </a:rPr>
              <a:t>  </a:t>
            </a:r>
            <a:r>
              <a:rPr lang="tr-TR" b="1" dirty="0">
                <a:solidFill>
                  <a:srgbClr val="000099"/>
                </a:solidFill>
                <a:latin typeface="Kayra Aydin" pitchFamily="34" charset="0"/>
              </a:rPr>
              <a:t>Aç tavuk kendini darı ambarında sanır</a:t>
            </a:r>
            <a:r>
              <a:rPr lang="tr-TR" b="1" dirty="0">
                <a:solidFill>
                  <a:srgbClr val="FF0000"/>
                </a:solidFill>
                <a:latin typeface="Kayra Aydin" pitchFamily="34" charset="0"/>
              </a:rPr>
              <a:t>.</a:t>
            </a:r>
          </a:p>
          <a:p>
            <a:pPr>
              <a:buNone/>
            </a:pPr>
            <a:endParaRPr lang="tr-TR" b="1" dirty="0">
              <a:solidFill>
                <a:srgbClr val="FF0000"/>
              </a:solidFill>
              <a:latin typeface="Kayra Aydin" pitchFamily="34" charset="0"/>
            </a:endParaRPr>
          </a:p>
          <a:p>
            <a:r>
              <a:rPr lang="tr-TR" b="1" dirty="0">
                <a:latin typeface="Kayra Aydin" pitchFamily="34" charset="0"/>
              </a:rPr>
              <a:t>taşlarlar/ ağacı/ veren/ meyve</a:t>
            </a:r>
          </a:p>
          <a:p>
            <a:pPr>
              <a:buNone/>
            </a:pPr>
            <a:r>
              <a:rPr lang="tr-TR" b="1" dirty="0">
                <a:solidFill>
                  <a:srgbClr val="FF0000"/>
                </a:solidFill>
                <a:latin typeface="Kayra Aydin" pitchFamily="34" charset="0"/>
              </a:rPr>
              <a:t>  </a:t>
            </a:r>
            <a:r>
              <a:rPr lang="tr-TR" b="1" dirty="0">
                <a:solidFill>
                  <a:srgbClr val="000099"/>
                </a:solidFill>
                <a:latin typeface="Kayra Aydin" pitchFamily="34" charset="0"/>
              </a:rPr>
              <a:t>Meyve veren ağacı taşlarlar.</a:t>
            </a:r>
          </a:p>
          <a:p>
            <a:pPr>
              <a:buNone/>
            </a:pPr>
            <a:endParaRPr lang="tr-TR" b="1" dirty="0">
              <a:solidFill>
                <a:srgbClr val="000099"/>
              </a:solidFill>
              <a:latin typeface="Kayra Aydin" pitchFamily="34" charset="0"/>
            </a:endParaRPr>
          </a:p>
          <a:p>
            <a:r>
              <a:rPr lang="tr-TR" b="1" dirty="0">
                <a:latin typeface="Kayra Aydin" pitchFamily="34" charset="0"/>
              </a:rPr>
              <a:t>doğar/ birlikten / kuvvet</a:t>
            </a:r>
          </a:p>
          <a:p>
            <a:pPr>
              <a:buNone/>
            </a:pPr>
            <a:r>
              <a:rPr lang="tr-TR" b="1" dirty="0">
                <a:latin typeface="Kayra Aydin" pitchFamily="34" charset="0"/>
              </a:rPr>
              <a:t>  </a:t>
            </a:r>
            <a:r>
              <a:rPr lang="tr-TR" b="1" dirty="0">
                <a:solidFill>
                  <a:srgbClr val="000099"/>
                </a:solidFill>
                <a:latin typeface="Kayra Aydin" pitchFamily="34" charset="0"/>
              </a:rPr>
              <a:t>Birlikten kuvvet doğar.</a:t>
            </a:r>
          </a:p>
          <a:p>
            <a:pPr>
              <a:buNone/>
            </a:pPr>
            <a:endParaRPr lang="tr-TR" b="1" dirty="0">
              <a:solidFill>
                <a:srgbClr val="FF0000"/>
              </a:solidFill>
              <a:latin typeface="Kayra Aydin" pitchFamily="34" charset="0"/>
            </a:endParaRPr>
          </a:p>
          <a:p>
            <a:r>
              <a:rPr lang="tr-TR" b="1" dirty="0">
                <a:latin typeface="Kayra Aydin" pitchFamily="34" charset="0"/>
              </a:rPr>
              <a:t>vermez/ dibine/ ışık / mum</a:t>
            </a:r>
          </a:p>
          <a:p>
            <a:pPr>
              <a:buNone/>
            </a:pPr>
            <a:r>
              <a:rPr lang="tr-TR" b="1" dirty="0">
                <a:solidFill>
                  <a:srgbClr val="FF0000"/>
                </a:solidFill>
                <a:latin typeface="Kayra Aydin" pitchFamily="34" charset="0"/>
              </a:rPr>
              <a:t>  </a:t>
            </a:r>
            <a:r>
              <a:rPr lang="tr-TR" b="1" dirty="0">
                <a:solidFill>
                  <a:srgbClr val="000099"/>
                </a:solidFill>
                <a:latin typeface="Kayra Aydin" pitchFamily="34" charset="0"/>
              </a:rPr>
              <a:t>Mum dibine ışık vermez.</a:t>
            </a:r>
          </a:p>
          <a:p>
            <a:pPr>
              <a:buNone/>
            </a:pPr>
            <a:endParaRPr lang="tr-TR" dirty="0">
              <a:solidFill>
                <a:srgbClr val="FF0000"/>
              </a:solidFill>
              <a:latin typeface="Kayra Aydin"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196752"/>
            <a:ext cx="4416549" cy="345512"/>
          </a:xfrm>
          <a:prstGeom prst="rect">
            <a:avLst/>
          </a:prstGeom>
          <a:ln/>
        </p:spPr>
        <p:style>
          <a:lnRef idx="2">
            <a:schemeClr val="dk1"/>
          </a:lnRef>
          <a:fillRef idx="1">
            <a:schemeClr val="lt1"/>
          </a:fillRef>
          <a:effectRef idx="0">
            <a:schemeClr val="dk1"/>
          </a:effectRef>
          <a:fontRef idx="minor">
            <a:schemeClr val="dk1"/>
          </a:fontRef>
        </p:style>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904" y="2132856"/>
            <a:ext cx="5112568" cy="345512"/>
          </a:xfrm>
          <a:prstGeom prst="rect">
            <a:avLst/>
          </a:prstGeom>
          <a:ln/>
        </p:spPr>
        <p:style>
          <a:lnRef idx="2">
            <a:schemeClr val="dk1"/>
          </a:lnRef>
          <a:fillRef idx="1">
            <a:schemeClr val="lt1"/>
          </a:fillRef>
          <a:effectRef idx="0">
            <a:schemeClr val="dk1"/>
          </a:effectRef>
          <a:fontRef idx="minor">
            <a:schemeClr val="dk1"/>
          </a:fontRef>
        </p:style>
      </p:pic>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005064"/>
            <a:ext cx="4416549" cy="345512"/>
          </a:xfrm>
          <a:prstGeom prst="rect">
            <a:avLst/>
          </a:prstGeom>
          <a:ln/>
        </p:spPr>
        <p:style>
          <a:lnRef idx="2">
            <a:schemeClr val="dk1"/>
          </a:lnRef>
          <a:fillRef idx="1">
            <a:schemeClr val="lt1"/>
          </a:fillRef>
          <a:effectRef idx="0">
            <a:schemeClr val="dk1"/>
          </a:effectRef>
          <a:fontRef idx="minor">
            <a:schemeClr val="dk1"/>
          </a:fontRef>
        </p:style>
      </p:pic>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423" y="5013176"/>
            <a:ext cx="4416549" cy="345512"/>
          </a:xfrm>
          <a:prstGeom prst="rect">
            <a:avLst/>
          </a:prstGeom>
          <a:ln/>
        </p:spPr>
        <p:style>
          <a:lnRef idx="2">
            <a:schemeClr val="dk1"/>
          </a:lnRef>
          <a:fillRef idx="1">
            <a:schemeClr val="lt1"/>
          </a:fillRef>
          <a:effectRef idx="0">
            <a:schemeClr val="dk1"/>
          </a:effectRef>
          <a:fontRef idx="minor">
            <a:schemeClr val="dk1"/>
          </a:fontRef>
        </p:style>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187" y="6021288"/>
            <a:ext cx="4416549" cy="345512"/>
          </a:xfrm>
          <a:prstGeom prst="rect">
            <a:avLst/>
          </a:prstGeom>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5853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iterate type="lt">
                                    <p:tmPct val="5000"/>
                                  </p:iterate>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p:cTn id="22" dur="10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11">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11">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11">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iterate type="lt">
                                    <p:tmPct val="5000"/>
                                  </p:iterate>
                                  <p:childTnLst>
                                    <p:set>
                                      <p:cBhvr>
                                        <p:cTn id="29" dur="1" fill="hold">
                                          <p:stCondLst>
                                            <p:cond delay="0"/>
                                          </p:stCondLst>
                                        </p:cTn>
                                        <p:tgtEl>
                                          <p:spTgt spid="11">
                                            <p:txEl>
                                              <p:pRg st="3" end="3"/>
                                            </p:txEl>
                                          </p:spTgt>
                                        </p:tgtEl>
                                        <p:attrNameLst>
                                          <p:attrName>style.visibility</p:attrName>
                                        </p:attrNameLst>
                                      </p:cBhvr>
                                      <p:to>
                                        <p:strVal val="visible"/>
                                      </p:to>
                                    </p:set>
                                    <p:anim calcmode="lin" valueType="num">
                                      <p:cBhvr>
                                        <p:cTn id="30" dur="10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11">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11">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1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iterate type="lt">
                                    <p:tmPct val="5000"/>
                                  </p:iterate>
                                  <p:childTnLst>
                                    <p:set>
                                      <p:cBhvr>
                                        <p:cTn id="37" dur="1" fill="hold">
                                          <p:stCondLst>
                                            <p:cond delay="0"/>
                                          </p:stCondLst>
                                        </p:cTn>
                                        <p:tgtEl>
                                          <p:spTgt spid="11">
                                            <p:txEl>
                                              <p:pRg st="4" end="4"/>
                                            </p:txEl>
                                          </p:spTgt>
                                        </p:tgtEl>
                                        <p:attrNameLst>
                                          <p:attrName>style.visibility</p:attrName>
                                        </p:attrNameLst>
                                      </p:cBhvr>
                                      <p:to>
                                        <p:strVal val="visible"/>
                                      </p:to>
                                    </p:set>
                                    <p:anim calcmode="lin" valueType="num">
                                      <p:cBhvr>
                                        <p:cTn id="38" dur="1000" fill="hold"/>
                                        <p:tgtEl>
                                          <p:spTgt spid="11">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11">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11">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11">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grpId="0" nodeType="clickEffect">
                                  <p:stCondLst>
                                    <p:cond delay="0"/>
                                  </p:stCondLst>
                                  <p:iterate type="lt">
                                    <p:tmPct val="5000"/>
                                  </p:iterate>
                                  <p:childTnLst>
                                    <p:set>
                                      <p:cBhvr>
                                        <p:cTn id="45" dur="1" fill="hold">
                                          <p:stCondLst>
                                            <p:cond delay="0"/>
                                          </p:stCondLst>
                                        </p:cTn>
                                        <p:tgtEl>
                                          <p:spTgt spid="11">
                                            <p:txEl>
                                              <p:pRg st="6" end="6"/>
                                            </p:txEl>
                                          </p:spTgt>
                                        </p:tgtEl>
                                        <p:attrNameLst>
                                          <p:attrName>style.visibility</p:attrName>
                                        </p:attrNameLst>
                                      </p:cBhvr>
                                      <p:to>
                                        <p:strVal val="visible"/>
                                      </p:to>
                                    </p:set>
                                    <p:anim calcmode="lin" valueType="num">
                                      <p:cBhvr>
                                        <p:cTn id="46" dur="1000" fill="hold"/>
                                        <p:tgtEl>
                                          <p:spTgt spid="11">
                                            <p:txEl>
                                              <p:pRg st="6" end="6"/>
                                            </p:txEl>
                                          </p:spTgt>
                                        </p:tgtEl>
                                        <p:attrNameLst>
                                          <p:attrName>ppt_w</p:attrName>
                                        </p:attrNameLst>
                                      </p:cBhvr>
                                      <p:tavLst>
                                        <p:tav tm="0">
                                          <p:val>
                                            <p:fltVal val="0"/>
                                          </p:val>
                                        </p:tav>
                                        <p:tav tm="100000">
                                          <p:val>
                                            <p:strVal val="#ppt_w"/>
                                          </p:val>
                                        </p:tav>
                                      </p:tavLst>
                                    </p:anim>
                                    <p:anim calcmode="lin" valueType="num">
                                      <p:cBhvr>
                                        <p:cTn id="47" dur="1000" fill="hold"/>
                                        <p:tgtEl>
                                          <p:spTgt spid="11">
                                            <p:txEl>
                                              <p:pRg st="6" end="6"/>
                                            </p:txEl>
                                          </p:spTgt>
                                        </p:tgtEl>
                                        <p:attrNameLst>
                                          <p:attrName>ppt_h</p:attrName>
                                        </p:attrNameLst>
                                      </p:cBhvr>
                                      <p:tavLst>
                                        <p:tav tm="0">
                                          <p:val>
                                            <p:fltVal val="0"/>
                                          </p:val>
                                        </p:tav>
                                        <p:tav tm="100000">
                                          <p:val>
                                            <p:strVal val="#ppt_h"/>
                                          </p:val>
                                        </p:tav>
                                      </p:tavLst>
                                    </p:anim>
                                    <p:anim calcmode="lin" valueType="num">
                                      <p:cBhvr>
                                        <p:cTn id="48" dur="1000" fill="hold"/>
                                        <p:tgtEl>
                                          <p:spTgt spid="11">
                                            <p:txEl>
                                              <p:pRg st="6" end="6"/>
                                            </p:txEl>
                                          </p:spTgt>
                                        </p:tgtEl>
                                        <p:attrNameLst>
                                          <p:attrName>style.rotation</p:attrName>
                                        </p:attrNameLst>
                                      </p:cBhvr>
                                      <p:tavLst>
                                        <p:tav tm="0">
                                          <p:val>
                                            <p:fltVal val="90"/>
                                          </p:val>
                                        </p:tav>
                                        <p:tav tm="100000">
                                          <p:val>
                                            <p:fltVal val="0"/>
                                          </p:val>
                                        </p:tav>
                                      </p:tavLst>
                                    </p:anim>
                                    <p:animEffect transition="in" filter="fade">
                                      <p:cBhvr>
                                        <p:cTn id="49" dur="1000"/>
                                        <p:tgtEl>
                                          <p:spTgt spid="11">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iterate type="lt">
                                    <p:tmPct val="5000"/>
                                  </p:iterate>
                                  <p:childTnLst>
                                    <p:set>
                                      <p:cBhvr>
                                        <p:cTn id="53" dur="1" fill="hold">
                                          <p:stCondLst>
                                            <p:cond delay="0"/>
                                          </p:stCondLst>
                                        </p:cTn>
                                        <p:tgtEl>
                                          <p:spTgt spid="11">
                                            <p:txEl>
                                              <p:pRg st="7" end="7"/>
                                            </p:txEl>
                                          </p:spTgt>
                                        </p:tgtEl>
                                        <p:attrNameLst>
                                          <p:attrName>style.visibility</p:attrName>
                                        </p:attrNameLst>
                                      </p:cBhvr>
                                      <p:to>
                                        <p:strVal val="visible"/>
                                      </p:to>
                                    </p:set>
                                    <p:anim calcmode="lin" valueType="num">
                                      <p:cBhvr>
                                        <p:cTn id="54" dur="1000" fill="hold"/>
                                        <p:tgtEl>
                                          <p:spTgt spid="11">
                                            <p:txEl>
                                              <p:pRg st="7" end="7"/>
                                            </p:txEl>
                                          </p:spTgt>
                                        </p:tgtEl>
                                        <p:attrNameLst>
                                          <p:attrName>ppt_w</p:attrName>
                                        </p:attrNameLst>
                                      </p:cBhvr>
                                      <p:tavLst>
                                        <p:tav tm="0">
                                          <p:val>
                                            <p:fltVal val="0"/>
                                          </p:val>
                                        </p:tav>
                                        <p:tav tm="100000">
                                          <p:val>
                                            <p:strVal val="#ppt_w"/>
                                          </p:val>
                                        </p:tav>
                                      </p:tavLst>
                                    </p:anim>
                                    <p:anim calcmode="lin" valueType="num">
                                      <p:cBhvr>
                                        <p:cTn id="55" dur="1000" fill="hold"/>
                                        <p:tgtEl>
                                          <p:spTgt spid="11">
                                            <p:txEl>
                                              <p:pRg st="7" end="7"/>
                                            </p:txEl>
                                          </p:spTgt>
                                        </p:tgtEl>
                                        <p:attrNameLst>
                                          <p:attrName>ppt_h</p:attrName>
                                        </p:attrNameLst>
                                      </p:cBhvr>
                                      <p:tavLst>
                                        <p:tav tm="0">
                                          <p:val>
                                            <p:fltVal val="0"/>
                                          </p:val>
                                        </p:tav>
                                        <p:tav tm="100000">
                                          <p:val>
                                            <p:strVal val="#ppt_h"/>
                                          </p:val>
                                        </p:tav>
                                      </p:tavLst>
                                    </p:anim>
                                    <p:anim calcmode="lin" valueType="num">
                                      <p:cBhvr>
                                        <p:cTn id="56" dur="1000" fill="hold"/>
                                        <p:tgtEl>
                                          <p:spTgt spid="11">
                                            <p:txEl>
                                              <p:pRg st="7" end="7"/>
                                            </p:txEl>
                                          </p:spTgt>
                                        </p:tgtEl>
                                        <p:attrNameLst>
                                          <p:attrName>style.rotation</p:attrName>
                                        </p:attrNameLst>
                                      </p:cBhvr>
                                      <p:tavLst>
                                        <p:tav tm="0">
                                          <p:val>
                                            <p:fltVal val="90"/>
                                          </p:val>
                                        </p:tav>
                                        <p:tav tm="100000">
                                          <p:val>
                                            <p:fltVal val="0"/>
                                          </p:val>
                                        </p:tav>
                                      </p:tavLst>
                                    </p:anim>
                                    <p:animEffect transition="in" filter="fade">
                                      <p:cBhvr>
                                        <p:cTn id="57" dur="1000"/>
                                        <p:tgtEl>
                                          <p:spTgt spid="11">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grpId="0" nodeType="clickEffect">
                                  <p:stCondLst>
                                    <p:cond delay="0"/>
                                  </p:stCondLst>
                                  <p:iterate type="lt">
                                    <p:tmPct val="5000"/>
                                  </p:iterate>
                                  <p:childTnLst>
                                    <p:set>
                                      <p:cBhvr>
                                        <p:cTn id="61" dur="1" fill="hold">
                                          <p:stCondLst>
                                            <p:cond delay="0"/>
                                          </p:stCondLst>
                                        </p:cTn>
                                        <p:tgtEl>
                                          <p:spTgt spid="11">
                                            <p:txEl>
                                              <p:pRg st="9" end="9"/>
                                            </p:txEl>
                                          </p:spTgt>
                                        </p:tgtEl>
                                        <p:attrNameLst>
                                          <p:attrName>style.visibility</p:attrName>
                                        </p:attrNameLst>
                                      </p:cBhvr>
                                      <p:to>
                                        <p:strVal val="visible"/>
                                      </p:to>
                                    </p:set>
                                    <p:anim calcmode="lin" valueType="num">
                                      <p:cBhvr>
                                        <p:cTn id="62" dur="1000" fill="hold"/>
                                        <p:tgtEl>
                                          <p:spTgt spid="11">
                                            <p:txEl>
                                              <p:pRg st="9" end="9"/>
                                            </p:txEl>
                                          </p:spTgt>
                                        </p:tgtEl>
                                        <p:attrNameLst>
                                          <p:attrName>ppt_w</p:attrName>
                                        </p:attrNameLst>
                                      </p:cBhvr>
                                      <p:tavLst>
                                        <p:tav tm="0">
                                          <p:val>
                                            <p:fltVal val="0"/>
                                          </p:val>
                                        </p:tav>
                                        <p:tav tm="100000">
                                          <p:val>
                                            <p:strVal val="#ppt_w"/>
                                          </p:val>
                                        </p:tav>
                                      </p:tavLst>
                                    </p:anim>
                                    <p:anim calcmode="lin" valueType="num">
                                      <p:cBhvr>
                                        <p:cTn id="63" dur="1000" fill="hold"/>
                                        <p:tgtEl>
                                          <p:spTgt spid="11">
                                            <p:txEl>
                                              <p:pRg st="9" end="9"/>
                                            </p:txEl>
                                          </p:spTgt>
                                        </p:tgtEl>
                                        <p:attrNameLst>
                                          <p:attrName>ppt_h</p:attrName>
                                        </p:attrNameLst>
                                      </p:cBhvr>
                                      <p:tavLst>
                                        <p:tav tm="0">
                                          <p:val>
                                            <p:fltVal val="0"/>
                                          </p:val>
                                        </p:tav>
                                        <p:tav tm="100000">
                                          <p:val>
                                            <p:strVal val="#ppt_h"/>
                                          </p:val>
                                        </p:tav>
                                      </p:tavLst>
                                    </p:anim>
                                    <p:anim calcmode="lin" valueType="num">
                                      <p:cBhvr>
                                        <p:cTn id="64" dur="1000" fill="hold"/>
                                        <p:tgtEl>
                                          <p:spTgt spid="11">
                                            <p:txEl>
                                              <p:pRg st="9" end="9"/>
                                            </p:txEl>
                                          </p:spTgt>
                                        </p:tgtEl>
                                        <p:attrNameLst>
                                          <p:attrName>style.rotation</p:attrName>
                                        </p:attrNameLst>
                                      </p:cBhvr>
                                      <p:tavLst>
                                        <p:tav tm="0">
                                          <p:val>
                                            <p:fltVal val="90"/>
                                          </p:val>
                                        </p:tav>
                                        <p:tav tm="100000">
                                          <p:val>
                                            <p:fltVal val="0"/>
                                          </p:val>
                                        </p:tav>
                                      </p:tavLst>
                                    </p:anim>
                                    <p:animEffect transition="in" filter="fade">
                                      <p:cBhvr>
                                        <p:cTn id="65" dur="1000"/>
                                        <p:tgtEl>
                                          <p:spTgt spid="11">
                                            <p:txEl>
                                              <p:pRg st="9" end="9"/>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grpId="0" nodeType="clickEffect">
                                  <p:stCondLst>
                                    <p:cond delay="0"/>
                                  </p:stCondLst>
                                  <p:iterate type="lt">
                                    <p:tmPct val="5000"/>
                                  </p:iterate>
                                  <p:childTnLst>
                                    <p:set>
                                      <p:cBhvr>
                                        <p:cTn id="69" dur="1" fill="hold">
                                          <p:stCondLst>
                                            <p:cond delay="0"/>
                                          </p:stCondLst>
                                        </p:cTn>
                                        <p:tgtEl>
                                          <p:spTgt spid="11">
                                            <p:txEl>
                                              <p:pRg st="10" end="10"/>
                                            </p:txEl>
                                          </p:spTgt>
                                        </p:tgtEl>
                                        <p:attrNameLst>
                                          <p:attrName>style.visibility</p:attrName>
                                        </p:attrNameLst>
                                      </p:cBhvr>
                                      <p:to>
                                        <p:strVal val="visible"/>
                                      </p:to>
                                    </p:set>
                                    <p:anim calcmode="lin" valueType="num">
                                      <p:cBhvr>
                                        <p:cTn id="70" dur="1000" fill="hold"/>
                                        <p:tgtEl>
                                          <p:spTgt spid="11">
                                            <p:txEl>
                                              <p:pRg st="10" end="10"/>
                                            </p:txEl>
                                          </p:spTgt>
                                        </p:tgtEl>
                                        <p:attrNameLst>
                                          <p:attrName>ppt_w</p:attrName>
                                        </p:attrNameLst>
                                      </p:cBhvr>
                                      <p:tavLst>
                                        <p:tav tm="0">
                                          <p:val>
                                            <p:fltVal val="0"/>
                                          </p:val>
                                        </p:tav>
                                        <p:tav tm="100000">
                                          <p:val>
                                            <p:strVal val="#ppt_w"/>
                                          </p:val>
                                        </p:tav>
                                      </p:tavLst>
                                    </p:anim>
                                    <p:anim calcmode="lin" valueType="num">
                                      <p:cBhvr>
                                        <p:cTn id="71" dur="1000" fill="hold"/>
                                        <p:tgtEl>
                                          <p:spTgt spid="11">
                                            <p:txEl>
                                              <p:pRg st="10" end="10"/>
                                            </p:txEl>
                                          </p:spTgt>
                                        </p:tgtEl>
                                        <p:attrNameLst>
                                          <p:attrName>ppt_h</p:attrName>
                                        </p:attrNameLst>
                                      </p:cBhvr>
                                      <p:tavLst>
                                        <p:tav tm="0">
                                          <p:val>
                                            <p:fltVal val="0"/>
                                          </p:val>
                                        </p:tav>
                                        <p:tav tm="100000">
                                          <p:val>
                                            <p:strVal val="#ppt_h"/>
                                          </p:val>
                                        </p:tav>
                                      </p:tavLst>
                                    </p:anim>
                                    <p:anim calcmode="lin" valueType="num">
                                      <p:cBhvr>
                                        <p:cTn id="72" dur="1000" fill="hold"/>
                                        <p:tgtEl>
                                          <p:spTgt spid="11">
                                            <p:txEl>
                                              <p:pRg st="10" end="10"/>
                                            </p:txEl>
                                          </p:spTgt>
                                        </p:tgtEl>
                                        <p:attrNameLst>
                                          <p:attrName>style.rotation</p:attrName>
                                        </p:attrNameLst>
                                      </p:cBhvr>
                                      <p:tavLst>
                                        <p:tav tm="0">
                                          <p:val>
                                            <p:fltVal val="90"/>
                                          </p:val>
                                        </p:tav>
                                        <p:tav tm="100000">
                                          <p:val>
                                            <p:fltVal val="0"/>
                                          </p:val>
                                        </p:tav>
                                      </p:tavLst>
                                    </p:anim>
                                    <p:animEffect transition="in" filter="fade">
                                      <p:cBhvr>
                                        <p:cTn id="73" dur="1000"/>
                                        <p:tgtEl>
                                          <p:spTgt spid="11">
                                            <p:txEl>
                                              <p:pRg st="10" end="1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grpId="0" nodeType="clickEffect">
                                  <p:stCondLst>
                                    <p:cond delay="0"/>
                                  </p:stCondLst>
                                  <p:iterate type="lt">
                                    <p:tmPct val="5000"/>
                                  </p:iterate>
                                  <p:childTnLst>
                                    <p:set>
                                      <p:cBhvr>
                                        <p:cTn id="77" dur="1" fill="hold">
                                          <p:stCondLst>
                                            <p:cond delay="0"/>
                                          </p:stCondLst>
                                        </p:cTn>
                                        <p:tgtEl>
                                          <p:spTgt spid="11">
                                            <p:txEl>
                                              <p:pRg st="12" end="12"/>
                                            </p:txEl>
                                          </p:spTgt>
                                        </p:tgtEl>
                                        <p:attrNameLst>
                                          <p:attrName>style.visibility</p:attrName>
                                        </p:attrNameLst>
                                      </p:cBhvr>
                                      <p:to>
                                        <p:strVal val="visible"/>
                                      </p:to>
                                    </p:set>
                                    <p:anim calcmode="lin" valueType="num">
                                      <p:cBhvr>
                                        <p:cTn id="78" dur="1000" fill="hold"/>
                                        <p:tgtEl>
                                          <p:spTgt spid="11">
                                            <p:txEl>
                                              <p:pRg st="12" end="12"/>
                                            </p:txEl>
                                          </p:spTgt>
                                        </p:tgtEl>
                                        <p:attrNameLst>
                                          <p:attrName>ppt_w</p:attrName>
                                        </p:attrNameLst>
                                      </p:cBhvr>
                                      <p:tavLst>
                                        <p:tav tm="0">
                                          <p:val>
                                            <p:fltVal val="0"/>
                                          </p:val>
                                        </p:tav>
                                        <p:tav tm="100000">
                                          <p:val>
                                            <p:strVal val="#ppt_w"/>
                                          </p:val>
                                        </p:tav>
                                      </p:tavLst>
                                    </p:anim>
                                    <p:anim calcmode="lin" valueType="num">
                                      <p:cBhvr>
                                        <p:cTn id="79" dur="1000" fill="hold"/>
                                        <p:tgtEl>
                                          <p:spTgt spid="11">
                                            <p:txEl>
                                              <p:pRg st="12" end="12"/>
                                            </p:txEl>
                                          </p:spTgt>
                                        </p:tgtEl>
                                        <p:attrNameLst>
                                          <p:attrName>ppt_h</p:attrName>
                                        </p:attrNameLst>
                                      </p:cBhvr>
                                      <p:tavLst>
                                        <p:tav tm="0">
                                          <p:val>
                                            <p:fltVal val="0"/>
                                          </p:val>
                                        </p:tav>
                                        <p:tav tm="100000">
                                          <p:val>
                                            <p:strVal val="#ppt_h"/>
                                          </p:val>
                                        </p:tav>
                                      </p:tavLst>
                                    </p:anim>
                                    <p:anim calcmode="lin" valueType="num">
                                      <p:cBhvr>
                                        <p:cTn id="80" dur="1000" fill="hold"/>
                                        <p:tgtEl>
                                          <p:spTgt spid="11">
                                            <p:txEl>
                                              <p:pRg st="12" end="12"/>
                                            </p:txEl>
                                          </p:spTgt>
                                        </p:tgtEl>
                                        <p:attrNameLst>
                                          <p:attrName>style.rotation</p:attrName>
                                        </p:attrNameLst>
                                      </p:cBhvr>
                                      <p:tavLst>
                                        <p:tav tm="0">
                                          <p:val>
                                            <p:fltVal val="90"/>
                                          </p:val>
                                        </p:tav>
                                        <p:tav tm="100000">
                                          <p:val>
                                            <p:fltVal val="0"/>
                                          </p:val>
                                        </p:tav>
                                      </p:tavLst>
                                    </p:anim>
                                    <p:animEffect transition="in" filter="fade">
                                      <p:cBhvr>
                                        <p:cTn id="81" dur="1000"/>
                                        <p:tgtEl>
                                          <p:spTgt spid="11">
                                            <p:txEl>
                                              <p:pRg st="12" end="1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grpId="0" nodeType="clickEffect">
                                  <p:stCondLst>
                                    <p:cond delay="0"/>
                                  </p:stCondLst>
                                  <p:iterate type="lt">
                                    <p:tmPct val="5000"/>
                                  </p:iterate>
                                  <p:childTnLst>
                                    <p:set>
                                      <p:cBhvr>
                                        <p:cTn id="85" dur="1" fill="hold">
                                          <p:stCondLst>
                                            <p:cond delay="0"/>
                                          </p:stCondLst>
                                        </p:cTn>
                                        <p:tgtEl>
                                          <p:spTgt spid="11">
                                            <p:txEl>
                                              <p:pRg st="13" end="13"/>
                                            </p:txEl>
                                          </p:spTgt>
                                        </p:tgtEl>
                                        <p:attrNameLst>
                                          <p:attrName>style.visibility</p:attrName>
                                        </p:attrNameLst>
                                      </p:cBhvr>
                                      <p:to>
                                        <p:strVal val="visible"/>
                                      </p:to>
                                    </p:set>
                                    <p:anim calcmode="lin" valueType="num">
                                      <p:cBhvr>
                                        <p:cTn id="86" dur="1000" fill="hold"/>
                                        <p:tgtEl>
                                          <p:spTgt spid="11">
                                            <p:txEl>
                                              <p:pRg st="13" end="13"/>
                                            </p:txEl>
                                          </p:spTgt>
                                        </p:tgtEl>
                                        <p:attrNameLst>
                                          <p:attrName>ppt_w</p:attrName>
                                        </p:attrNameLst>
                                      </p:cBhvr>
                                      <p:tavLst>
                                        <p:tav tm="0">
                                          <p:val>
                                            <p:fltVal val="0"/>
                                          </p:val>
                                        </p:tav>
                                        <p:tav tm="100000">
                                          <p:val>
                                            <p:strVal val="#ppt_w"/>
                                          </p:val>
                                        </p:tav>
                                      </p:tavLst>
                                    </p:anim>
                                    <p:anim calcmode="lin" valueType="num">
                                      <p:cBhvr>
                                        <p:cTn id="87" dur="1000" fill="hold"/>
                                        <p:tgtEl>
                                          <p:spTgt spid="11">
                                            <p:txEl>
                                              <p:pRg st="13" end="13"/>
                                            </p:txEl>
                                          </p:spTgt>
                                        </p:tgtEl>
                                        <p:attrNameLst>
                                          <p:attrName>ppt_h</p:attrName>
                                        </p:attrNameLst>
                                      </p:cBhvr>
                                      <p:tavLst>
                                        <p:tav tm="0">
                                          <p:val>
                                            <p:fltVal val="0"/>
                                          </p:val>
                                        </p:tav>
                                        <p:tav tm="100000">
                                          <p:val>
                                            <p:strVal val="#ppt_h"/>
                                          </p:val>
                                        </p:tav>
                                      </p:tavLst>
                                    </p:anim>
                                    <p:anim calcmode="lin" valueType="num">
                                      <p:cBhvr>
                                        <p:cTn id="88" dur="1000" fill="hold"/>
                                        <p:tgtEl>
                                          <p:spTgt spid="11">
                                            <p:txEl>
                                              <p:pRg st="13" end="13"/>
                                            </p:txEl>
                                          </p:spTgt>
                                        </p:tgtEl>
                                        <p:attrNameLst>
                                          <p:attrName>style.rotation</p:attrName>
                                        </p:attrNameLst>
                                      </p:cBhvr>
                                      <p:tavLst>
                                        <p:tav tm="0">
                                          <p:val>
                                            <p:fltVal val="90"/>
                                          </p:val>
                                        </p:tav>
                                        <p:tav tm="100000">
                                          <p:val>
                                            <p:fltVal val="0"/>
                                          </p:val>
                                        </p:tav>
                                      </p:tavLst>
                                    </p:anim>
                                    <p:animEffect transition="in" filter="fade">
                                      <p:cBhvr>
                                        <p:cTn id="89" dur="1000"/>
                                        <p:tgtEl>
                                          <p:spTgt spid="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descr="https://www.nicepng.com/png/full/250-2503605_picture-freeuse-stock-cartoons-vector-kid-children-vecto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3082" name="Picture 10" descr="https://img.pixers.pics/pho_wat(s3:700/FO/56/58/20/82/700_FO56582082_46cae81701bfe2329a07c26898a4db7f.jpg,668,700,cms:2018/10/5bd1b6b8d04b8_220x50-watermark.png,over,448,650,jpg)/cikartmalar-oglan-ve-kiz-bir-kitap-uzerinde-ucan.j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9660"/>
            <a:ext cx="7416824" cy="6667500"/>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2339752" y="332656"/>
            <a:ext cx="3639201" cy="923330"/>
          </a:xfrm>
          <a:prstGeom prst="rect">
            <a:avLst/>
          </a:prstGeom>
          <a:ln w="38100">
            <a:solidFill>
              <a:srgbClr val="0000FF"/>
            </a:solidFill>
          </a:ln>
        </p:spPr>
        <p:txBody>
          <a:bodyPr wrap="none">
            <a:spAutoFit/>
          </a:bodyPr>
          <a:lstStyle/>
          <a:p>
            <a:pPr lvl="0" algn="ctr">
              <a:defRPr/>
            </a:pPr>
            <a:r>
              <a:rPr lang="tr-TR" sz="5400" b="1" dirty="0">
                <a:ln w="17780" cmpd="sng">
                  <a:solidFill>
                    <a:srgbClr val="FFFFFF"/>
                  </a:solidFill>
                  <a:prstDash val="solid"/>
                  <a:miter lim="800000"/>
                </a:ln>
                <a:solidFill>
                  <a:srgbClr val="0000FF"/>
                </a:solidFill>
                <a:effectLst>
                  <a:outerShdw blurRad="50800" algn="tl" rotWithShape="0">
                    <a:srgbClr val="000000"/>
                  </a:outerShdw>
                </a:effectLst>
                <a:cs typeface="Arial" charset="0"/>
              </a:rPr>
              <a:t>ÖZDEYİŞLER</a:t>
            </a:r>
          </a:p>
        </p:txBody>
      </p:sp>
    </p:spTree>
    <p:extLst>
      <p:ext uri="{BB962C8B-B14F-4D97-AF65-F5344CB8AC3E}">
        <p14:creationId xmlns:p14="http://schemas.microsoft.com/office/powerpoint/2010/main" val="3266501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64520" y="4293096"/>
            <a:ext cx="8496944" cy="1815882"/>
          </a:xfrm>
          <a:prstGeom prst="rect">
            <a:avLst/>
          </a:prstGeom>
        </p:spPr>
        <p:txBody>
          <a:bodyPr wrap="square">
            <a:spAutoFit/>
          </a:bodyPr>
          <a:lstStyle/>
          <a:p>
            <a:r>
              <a:rPr lang="tr-TR" sz="2800" b="1" i="1" u="sng" dirty="0">
                <a:solidFill>
                  <a:srgbClr val="FF0000"/>
                </a:solidFill>
                <a:latin typeface="Arial"/>
                <a:ea typeface="Times New Roman"/>
              </a:rPr>
              <a:t>Özdeyiş: </a:t>
            </a:r>
            <a:r>
              <a:rPr lang="tr-TR" sz="2800" b="1" i="1" dirty="0">
                <a:solidFill>
                  <a:srgbClr val="000099"/>
                </a:solidFill>
                <a:latin typeface="Arial"/>
                <a:ea typeface="Times New Roman"/>
              </a:rPr>
              <a:t>Bir düşünceyi, bir duyguyu, bir</a:t>
            </a:r>
            <a:r>
              <a:rPr lang="tr-TR" sz="2800" b="1" i="1" dirty="0">
                <a:solidFill>
                  <a:srgbClr val="FF0000"/>
                </a:solidFill>
                <a:latin typeface="Arial"/>
                <a:ea typeface="Times New Roman"/>
              </a:rPr>
              <a:t> </a:t>
            </a:r>
            <a:r>
              <a:rPr lang="tr-TR" sz="2800" b="1" i="1" dirty="0">
                <a:solidFill>
                  <a:srgbClr val="000099"/>
                </a:solidFill>
                <a:latin typeface="Arial"/>
                <a:ea typeface="Times New Roman"/>
              </a:rPr>
              <a:t>ilkeyi kısa ve etkili bir biçimde anlatan, kim tarafından söylendiği belli olan sözlere </a:t>
            </a:r>
            <a:r>
              <a:rPr lang="tr-TR" sz="2800" b="1" i="1" dirty="0">
                <a:solidFill>
                  <a:srgbClr val="FF0000"/>
                </a:solidFill>
                <a:latin typeface="Arial"/>
                <a:ea typeface="Times New Roman"/>
              </a:rPr>
              <a:t>(vecize) özdeyiş </a:t>
            </a:r>
            <a:r>
              <a:rPr lang="tr-TR" sz="2800" b="1" i="1" dirty="0">
                <a:solidFill>
                  <a:srgbClr val="000099"/>
                </a:solidFill>
                <a:latin typeface="Arial"/>
                <a:ea typeface="Times New Roman"/>
              </a:rPr>
              <a:t>denir.</a:t>
            </a:r>
            <a:endParaRPr lang="tr-TR" sz="2800" dirty="0">
              <a:solidFill>
                <a:srgbClr val="000099"/>
              </a:solidFill>
            </a:endParaRPr>
          </a:p>
        </p:txBody>
      </p:sp>
      <p:pic>
        <p:nvPicPr>
          <p:cNvPr id="2052" name="Picture 4" descr="https://im0-tub-tr.yandex.net/i?id=305d47582da803b5a0d25bb44ccb7237&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504" y="548680"/>
            <a:ext cx="8758975" cy="2919660"/>
          </a:xfrm>
          <a:prstGeom prst="rect">
            <a:avLst/>
          </a:prstGeom>
          <a:noFill/>
          <a:ln w="762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98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habazavr.ru/prezentaciya-uchitel-s-ukazkoj-u-doski/uchitel-s-ukazkoj-u-doski_0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3" y="-129182"/>
            <a:ext cx="9753600" cy="7146629"/>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403648" y="219125"/>
            <a:ext cx="7881392" cy="2246769"/>
          </a:xfrm>
          <a:prstGeom prst="rect">
            <a:avLst/>
          </a:prstGeom>
        </p:spPr>
        <p:txBody>
          <a:bodyPr wrap="square">
            <a:spAutoFit/>
          </a:bodyPr>
          <a:lstStyle/>
          <a:p>
            <a:pPr marL="292100" lvl="0" indent="-292100">
              <a:buClr>
                <a:srgbClr val="FF388C"/>
              </a:buClr>
              <a:buSzPct val="70000"/>
              <a:defRPr/>
            </a:pPr>
            <a:r>
              <a:rPr lang="tr-TR" sz="2800" b="1" u="sng" kern="0" dirty="0">
                <a:solidFill>
                  <a:srgbClr val="FF0000"/>
                </a:solidFill>
              </a:rPr>
              <a:t>Atasözleri: </a:t>
            </a:r>
            <a:r>
              <a:rPr lang="tr-TR" sz="2800" b="1" kern="0" dirty="0">
                <a:solidFill>
                  <a:schemeClr val="bg1"/>
                </a:solidFill>
              </a:rPr>
              <a:t>Geçmişten günümüze gelen, ataları-</a:t>
            </a:r>
          </a:p>
          <a:p>
            <a:pPr marL="292100" lvl="0" indent="-292100">
              <a:buClr>
                <a:srgbClr val="FF388C"/>
              </a:buClr>
              <a:buSzPct val="70000"/>
              <a:defRPr/>
            </a:pPr>
            <a:r>
              <a:rPr lang="tr-TR" sz="2800" b="1" kern="0" dirty="0" err="1">
                <a:solidFill>
                  <a:schemeClr val="bg1"/>
                </a:solidFill>
              </a:rPr>
              <a:t>mızın</a:t>
            </a:r>
            <a:r>
              <a:rPr lang="tr-TR" sz="2800" b="1" kern="0" dirty="0">
                <a:solidFill>
                  <a:schemeClr val="bg1"/>
                </a:solidFill>
              </a:rPr>
              <a:t> uzun deneyimlerini, tecrübelerini kısa ve </a:t>
            </a:r>
          </a:p>
          <a:p>
            <a:pPr marL="292100" lvl="0" indent="-292100">
              <a:buClr>
                <a:srgbClr val="FF388C"/>
              </a:buClr>
              <a:buSzPct val="70000"/>
              <a:defRPr/>
            </a:pPr>
            <a:r>
              <a:rPr lang="tr-TR" sz="2800" b="1" kern="0" dirty="0">
                <a:solidFill>
                  <a:schemeClr val="bg1"/>
                </a:solidFill>
              </a:rPr>
              <a:t>özlü olarak ifade eden, toplum tarafından</a:t>
            </a:r>
          </a:p>
          <a:p>
            <a:pPr marL="292100" lvl="0" indent="-292100">
              <a:buClr>
                <a:srgbClr val="FF388C"/>
              </a:buClr>
              <a:buSzPct val="70000"/>
              <a:defRPr/>
            </a:pPr>
            <a:r>
              <a:rPr lang="tr-TR" sz="2800" b="1" kern="0" dirty="0">
                <a:solidFill>
                  <a:schemeClr val="bg1"/>
                </a:solidFill>
              </a:rPr>
              <a:t>benimsenen kalıplaşmış sözlere</a:t>
            </a:r>
            <a:r>
              <a:rPr lang="tr-TR" sz="2800" b="1" kern="0" dirty="0">
                <a:solidFill>
                  <a:srgbClr val="000099"/>
                </a:solidFill>
              </a:rPr>
              <a:t> </a:t>
            </a:r>
            <a:r>
              <a:rPr lang="tr-TR" sz="2800" b="1" u="sng" kern="0" dirty="0">
                <a:solidFill>
                  <a:srgbClr val="FF0000"/>
                </a:solidFill>
              </a:rPr>
              <a:t>atasözleri</a:t>
            </a:r>
            <a:r>
              <a:rPr lang="tr-TR" sz="2800" b="1" kern="0" dirty="0">
                <a:solidFill>
                  <a:srgbClr val="000099"/>
                </a:solidFill>
              </a:rPr>
              <a:t> </a:t>
            </a:r>
          </a:p>
          <a:p>
            <a:pPr marL="292100" lvl="0" indent="-292100">
              <a:buClr>
                <a:srgbClr val="FF388C"/>
              </a:buClr>
              <a:buSzPct val="70000"/>
              <a:defRPr/>
            </a:pPr>
            <a:r>
              <a:rPr lang="tr-TR" sz="2800" b="1" kern="0" dirty="0">
                <a:solidFill>
                  <a:schemeClr val="bg1"/>
                </a:solidFill>
              </a:rPr>
              <a:t>denir.</a:t>
            </a:r>
          </a:p>
        </p:txBody>
      </p:sp>
    </p:spTree>
    <p:extLst>
      <p:ext uri="{BB962C8B-B14F-4D97-AF65-F5344CB8AC3E}">
        <p14:creationId xmlns:p14="http://schemas.microsoft.com/office/powerpoint/2010/main" val="31228234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476672"/>
            <a:ext cx="8352928" cy="2677656"/>
          </a:xfrm>
          <a:prstGeom prst="rect">
            <a:avLst/>
          </a:prstGeom>
        </p:spPr>
        <p:txBody>
          <a:bodyPr wrap="square">
            <a:spAutoFit/>
          </a:bodyPr>
          <a:lstStyle/>
          <a:p>
            <a:r>
              <a:rPr lang="tr-TR" sz="2400" b="1" dirty="0">
                <a:solidFill>
                  <a:srgbClr val="FF0000"/>
                </a:solidFill>
                <a:latin typeface="TMSans"/>
              </a:rPr>
              <a:t>Özdeyişlerin özellikleri</a:t>
            </a:r>
            <a:br>
              <a:rPr lang="tr-TR" sz="2400" b="1" dirty="0"/>
            </a:br>
            <a:r>
              <a:rPr lang="tr-TR" sz="2400" b="1" dirty="0">
                <a:solidFill>
                  <a:srgbClr val="FF0000"/>
                </a:solidFill>
                <a:latin typeface="TMSans"/>
              </a:rPr>
              <a:t>1. </a:t>
            </a:r>
            <a:r>
              <a:rPr lang="tr-TR" sz="2400" b="1" dirty="0">
                <a:latin typeface="TMSans"/>
              </a:rPr>
              <a:t>Özdeyişler, kısa ve özlü sözlerdir.</a:t>
            </a:r>
            <a:br>
              <a:rPr lang="tr-TR" sz="2400" b="1" dirty="0"/>
            </a:br>
            <a:r>
              <a:rPr lang="tr-TR" sz="2400" b="1" dirty="0">
                <a:solidFill>
                  <a:srgbClr val="FF0000"/>
                </a:solidFill>
                <a:latin typeface="TMSans"/>
              </a:rPr>
              <a:t>2. </a:t>
            </a:r>
            <a:r>
              <a:rPr lang="tr-TR" sz="2400" b="1" dirty="0">
                <a:latin typeface="TMSans"/>
              </a:rPr>
              <a:t>Doğruyu, güzeli  söylemektedir.</a:t>
            </a:r>
            <a:br>
              <a:rPr lang="tr-TR" sz="2400" b="1" dirty="0"/>
            </a:br>
            <a:r>
              <a:rPr lang="tr-TR" sz="2400" b="1" dirty="0">
                <a:solidFill>
                  <a:srgbClr val="FF0000"/>
                </a:solidFill>
                <a:latin typeface="TMSans"/>
              </a:rPr>
              <a:t>3. </a:t>
            </a:r>
            <a:r>
              <a:rPr lang="tr-TR" sz="2400" b="1" dirty="0">
                <a:latin typeface="TMSans"/>
              </a:rPr>
              <a:t>Bir yargıyı bildirmektedir.</a:t>
            </a:r>
          </a:p>
          <a:p>
            <a:r>
              <a:rPr lang="tr-TR" sz="2400" b="1" dirty="0">
                <a:solidFill>
                  <a:srgbClr val="FF0000"/>
                </a:solidFill>
                <a:latin typeface="Ubuntu"/>
              </a:rPr>
              <a:t>4. </a:t>
            </a:r>
            <a:r>
              <a:rPr lang="tr-TR" sz="2400" b="1" dirty="0">
                <a:latin typeface="Ubuntu"/>
              </a:rPr>
              <a:t>Söyleyeni belli sözlerdir.</a:t>
            </a:r>
          </a:p>
          <a:p>
            <a:br>
              <a:rPr lang="tr-TR" sz="2400" dirty="0">
                <a:solidFill>
                  <a:srgbClr val="FF0000"/>
                </a:solidFill>
              </a:rPr>
            </a:br>
            <a:endParaRPr lang="tr-TR" sz="2400" dirty="0">
              <a:solidFill>
                <a:srgbClr val="FF0000"/>
              </a:solidFill>
            </a:endParaRPr>
          </a:p>
        </p:txBody>
      </p:sp>
      <p:pic>
        <p:nvPicPr>
          <p:cNvPr id="22530" name="Picture 2" descr="https://im0-tub-ru.yandex.net/i?id=f322e074c79b29284e17feacbc482efd&amp;ref=rim&amp;n=33&amp;w=282&amp;h=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080" y="2572880"/>
            <a:ext cx="7657376" cy="3868515"/>
          </a:xfrm>
          <a:prstGeom prst="rect">
            <a:avLst/>
          </a:prstGeom>
        </p:spPr>
        <p:style>
          <a:lnRef idx="2">
            <a:schemeClr val="dk1"/>
          </a:lnRef>
          <a:fillRef idx="1">
            <a:schemeClr val="lt1"/>
          </a:fillRef>
          <a:effectRef idx="0">
            <a:schemeClr val="dk1"/>
          </a:effectRef>
          <a:fontRef idx="minor">
            <a:schemeClr val="dk1"/>
          </a:fontRef>
        </p:style>
      </p:pic>
      <p:sp>
        <p:nvSpPr>
          <p:cNvPr id="3" name="Dikdörtgen 2"/>
          <p:cNvSpPr/>
          <p:nvPr/>
        </p:nvSpPr>
        <p:spPr>
          <a:xfrm>
            <a:off x="8455883" y="4365104"/>
            <a:ext cx="441146" cy="646331"/>
          </a:xfrm>
          <a:prstGeom prst="rect">
            <a:avLst/>
          </a:prstGeom>
        </p:spPr>
        <p:txBody>
          <a:bodyPr wrap="none">
            <a:spAutoFit/>
          </a:bodyPr>
          <a:lstStyle/>
          <a:p>
            <a:r>
              <a:rPr lang="tr-TR" sz="3600" b="1" dirty="0">
                <a:solidFill>
                  <a:srgbClr val="FF0000"/>
                </a:solidFill>
                <a:latin typeface="TMSans"/>
              </a:rPr>
              <a:t>‘’</a:t>
            </a:r>
            <a:endParaRPr lang="tr-TR" sz="3600" dirty="0"/>
          </a:p>
        </p:txBody>
      </p:sp>
      <p:sp>
        <p:nvSpPr>
          <p:cNvPr id="4" name="Dikdörtgen 3"/>
          <p:cNvSpPr/>
          <p:nvPr/>
        </p:nvSpPr>
        <p:spPr>
          <a:xfrm>
            <a:off x="3203848" y="2831162"/>
            <a:ext cx="441146" cy="646331"/>
          </a:xfrm>
          <a:prstGeom prst="rect">
            <a:avLst/>
          </a:prstGeom>
        </p:spPr>
        <p:txBody>
          <a:bodyPr wrap="none">
            <a:spAutoFit/>
          </a:bodyPr>
          <a:lstStyle/>
          <a:p>
            <a:pPr lvl="0"/>
            <a:r>
              <a:rPr lang="tr-TR" sz="3600" b="1" dirty="0">
                <a:solidFill>
                  <a:srgbClr val="FF0000"/>
                </a:solidFill>
                <a:latin typeface="TMSans"/>
              </a:rPr>
              <a:t>‘’</a:t>
            </a:r>
            <a:endParaRPr lang="tr-TR" sz="3600" dirty="0">
              <a:solidFill>
                <a:prstClr val="black"/>
              </a:solidFill>
            </a:endParaRPr>
          </a:p>
        </p:txBody>
      </p:sp>
    </p:spTree>
    <p:extLst>
      <p:ext uri="{BB962C8B-B14F-4D97-AF65-F5344CB8AC3E}">
        <p14:creationId xmlns:p14="http://schemas.microsoft.com/office/powerpoint/2010/main" val="15572013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cokiyiabi.com/wp-content/uploads/2016/10/hz-omer-sozleri-r.a-sozle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340"/>
            <a:ext cx="9144000" cy="687034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907704" y="476672"/>
            <a:ext cx="655949" cy="1107996"/>
          </a:xfrm>
          <a:prstGeom prst="rect">
            <a:avLst/>
          </a:prstGeom>
        </p:spPr>
        <p:txBody>
          <a:bodyPr wrap="none">
            <a:spAutoFit/>
          </a:bodyPr>
          <a:lstStyle/>
          <a:p>
            <a:r>
              <a:rPr lang="tr-TR" sz="6600" b="1" dirty="0">
                <a:solidFill>
                  <a:srgbClr val="FF0000"/>
                </a:solidFill>
                <a:latin typeface="TMSans"/>
              </a:rPr>
              <a:t>‘’</a:t>
            </a:r>
            <a:endParaRPr lang="tr-TR" sz="6600" dirty="0"/>
          </a:p>
        </p:txBody>
      </p:sp>
      <p:sp>
        <p:nvSpPr>
          <p:cNvPr id="3" name="Dikdörtgen 2"/>
          <p:cNvSpPr/>
          <p:nvPr/>
        </p:nvSpPr>
        <p:spPr>
          <a:xfrm>
            <a:off x="7020272" y="2785086"/>
            <a:ext cx="655949" cy="1107996"/>
          </a:xfrm>
          <a:prstGeom prst="rect">
            <a:avLst/>
          </a:prstGeom>
        </p:spPr>
        <p:txBody>
          <a:bodyPr wrap="none">
            <a:spAutoFit/>
          </a:bodyPr>
          <a:lstStyle/>
          <a:p>
            <a:pPr lvl="0"/>
            <a:r>
              <a:rPr lang="tr-TR" sz="6600" b="1" dirty="0">
                <a:solidFill>
                  <a:srgbClr val="FF0000"/>
                </a:solidFill>
                <a:latin typeface="TMSans"/>
              </a:rPr>
              <a:t>‘’</a:t>
            </a:r>
            <a:endParaRPr lang="tr-TR" sz="6600" dirty="0">
              <a:solidFill>
                <a:prstClr val="black"/>
              </a:solidFill>
            </a:endParaRPr>
          </a:p>
        </p:txBody>
      </p:sp>
    </p:spTree>
    <p:extLst>
      <p:ext uri="{BB962C8B-B14F-4D97-AF65-F5344CB8AC3E}">
        <p14:creationId xmlns:p14="http://schemas.microsoft.com/office/powerpoint/2010/main" val="3901580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image.winudf.com/v2/image/Y29tLmFkYW5hMS5oemFsaXNvemxlcmlfc2NyZWVuc2hvdHNfMF9hMTFmYWE1Zg/screen-0.jpg?fakeurl=1&amp;ty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97" y="0"/>
            <a:ext cx="9267825" cy="684905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979712" y="2492896"/>
            <a:ext cx="655949" cy="1107996"/>
          </a:xfrm>
          <a:prstGeom prst="rect">
            <a:avLst/>
          </a:prstGeom>
        </p:spPr>
        <p:txBody>
          <a:bodyPr wrap="none">
            <a:spAutoFit/>
          </a:bodyPr>
          <a:lstStyle/>
          <a:p>
            <a:pPr lvl="0"/>
            <a:r>
              <a:rPr lang="tr-TR" sz="6600" b="1" dirty="0">
                <a:solidFill>
                  <a:srgbClr val="FF0000"/>
                </a:solidFill>
                <a:latin typeface="TMSans"/>
              </a:rPr>
              <a:t>‘’</a:t>
            </a:r>
            <a:endParaRPr lang="tr-TR" sz="6600" dirty="0">
              <a:solidFill>
                <a:prstClr val="black"/>
              </a:solidFill>
            </a:endParaRPr>
          </a:p>
        </p:txBody>
      </p:sp>
      <p:sp>
        <p:nvSpPr>
          <p:cNvPr id="3" name="Dikdörtgen 2"/>
          <p:cNvSpPr/>
          <p:nvPr/>
        </p:nvSpPr>
        <p:spPr>
          <a:xfrm>
            <a:off x="7020272" y="4293096"/>
            <a:ext cx="655949" cy="1107996"/>
          </a:xfrm>
          <a:prstGeom prst="rect">
            <a:avLst/>
          </a:prstGeom>
        </p:spPr>
        <p:txBody>
          <a:bodyPr wrap="none">
            <a:spAutoFit/>
          </a:bodyPr>
          <a:lstStyle/>
          <a:p>
            <a:pPr lvl="0"/>
            <a:r>
              <a:rPr lang="tr-TR" sz="6600" b="1" dirty="0">
                <a:solidFill>
                  <a:srgbClr val="FF0000"/>
                </a:solidFill>
                <a:latin typeface="TMSans"/>
              </a:rPr>
              <a:t>‘’</a:t>
            </a:r>
            <a:endParaRPr lang="tr-TR" sz="6600" dirty="0">
              <a:solidFill>
                <a:prstClr val="black"/>
              </a:solidFill>
            </a:endParaRPr>
          </a:p>
        </p:txBody>
      </p:sp>
    </p:spTree>
    <p:extLst>
      <p:ext uri="{BB962C8B-B14F-4D97-AF65-F5344CB8AC3E}">
        <p14:creationId xmlns:p14="http://schemas.microsoft.com/office/powerpoint/2010/main" val="10527409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facebook1zamantunelikapakfotograflari35.files.wordpress.com/2013/01/mevlana-yedi-ogud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20" cy="6957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290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https://im0-tub-tr.yandex.net/i?id=e607d34f41e929428c4fe451774f7e67&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8" y="0"/>
            <a:ext cx="9154228"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4716016" y="5356330"/>
            <a:ext cx="4237057" cy="584775"/>
          </a:xfrm>
          <a:prstGeom prst="rect">
            <a:avLst/>
          </a:prstGeom>
        </p:spPr>
        <p:txBody>
          <a:bodyPr wrap="none">
            <a:spAutoFit/>
          </a:bodyPr>
          <a:lstStyle/>
          <a:p>
            <a:r>
              <a:rPr lang="tr-TR" sz="3200" b="1" dirty="0">
                <a:solidFill>
                  <a:srgbClr val="FF0000"/>
                </a:solidFill>
                <a:latin typeface="Arial"/>
              </a:rPr>
              <a:t>Mithat Cemal Kuntay</a:t>
            </a:r>
            <a:endParaRPr lang="tr-TR" sz="3200" b="1" dirty="0">
              <a:solidFill>
                <a:srgbClr val="FF0000"/>
              </a:solidFill>
            </a:endParaRPr>
          </a:p>
        </p:txBody>
      </p:sp>
      <p:sp>
        <p:nvSpPr>
          <p:cNvPr id="3" name="Dikdörtgen 2"/>
          <p:cNvSpPr/>
          <p:nvPr/>
        </p:nvSpPr>
        <p:spPr>
          <a:xfrm>
            <a:off x="-18434" y="1124744"/>
            <a:ext cx="655949" cy="1107996"/>
          </a:xfrm>
          <a:prstGeom prst="rect">
            <a:avLst/>
          </a:prstGeom>
        </p:spPr>
        <p:txBody>
          <a:bodyPr wrap="none">
            <a:spAutoFit/>
          </a:bodyPr>
          <a:lstStyle/>
          <a:p>
            <a:pPr lvl="0"/>
            <a:r>
              <a:rPr lang="tr-TR" sz="6600" b="1" dirty="0">
                <a:solidFill>
                  <a:srgbClr val="FF0000"/>
                </a:solidFill>
                <a:latin typeface="TMSans"/>
              </a:rPr>
              <a:t>‘’</a:t>
            </a:r>
            <a:endParaRPr lang="tr-TR" sz="6600" dirty="0">
              <a:solidFill>
                <a:prstClr val="black"/>
              </a:solidFill>
            </a:endParaRPr>
          </a:p>
        </p:txBody>
      </p:sp>
      <p:sp>
        <p:nvSpPr>
          <p:cNvPr id="4" name="Dikdörtgen 3"/>
          <p:cNvSpPr/>
          <p:nvPr/>
        </p:nvSpPr>
        <p:spPr>
          <a:xfrm>
            <a:off x="8556170" y="1767006"/>
            <a:ext cx="655949" cy="1107996"/>
          </a:xfrm>
          <a:prstGeom prst="rect">
            <a:avLst/>
          </a:prstGeom>
        </p:spPr>
        <p:txBody>
          <a:bodyPr wrap="none">
            <a:spAutoFit/>
          </a:bodyPr>
          <a:lstStyle/>
          <a:p>
            <a:pPr lvl="0"/>
            <a:r>
              <a:rPr lang="tr-TR" sz="6600" b="1" dirty="0">
                <a:solidFill>
                  <a:srgbClr val="FF0000"/>
                </a:solidFill>
                <a:latin typeface="TMSans"/>
              </a:rPr>
              <a:t>‘’</a:t>
            </a:r>
            <a:endParaRPr lang="tr-TR" sz="6600" dirty="0">
              <a:solidFill>
                <a:prstClr val="black"/>
              </a:solidFill>
            </a:endParaRPr>
          </a:p>
        </p:txBody>
      </p:sp>
    </p:spTree>
    <p:extLst>
      <p:ext uri="{BB962C8B-B14F-4D97-AF65-F5344CB8AC3E}">
        <p14:creationId xmlns:p14="http://schemas.microsoft.com/office/powerpoint/2010/main" val="33633928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i.sabah.com.tr/sb/album/2017/05/18/en-guzel-resimli-19-mayis-mesajlari-bu-sayfada-iste-19-mayis-genclik-ve-spor-bayrami-mesajlari-14951141037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66" y="0"/>
            <a:ext cx="922836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403648" y="2132856"/>
            <a:ext cx="655949" cy="1107996"/>
          </a:xfrm>
          <a:prstGeom prst="rect">
            <a:avLst/>
          </a:prstGeom>
        </p:spPr>
        <p:txBody>
          <a:bodyPr wrap="none">
            <a:spAutoFit/>
          </a:bodyPr>
          <a:lstStyle/>
          <a:p>
            <a:pPr lvl="0"/>
            <a:r>
              <a:rPr lang="tr-TR" sz="6600" b="1" dirty="0">
                <a:solidFill>
                  <a:schemeClr val="bg1"/>
                </a:solidFill>
                <a:latin typeface="TMSans"/>
              </a:rPr>
              <a:t>‘’</a:t>
            </a:r>
            <a:endParaRPr lang="tr-TR" sz="6600" dirty="0">
              <a:solidFill>
                <a:schemeClr val="bg1"/>
              </a:solidFill>
            </a:endParaRPr>
          </a:p>
        </p:txBody>
      </p:sp>
      <p:sp>
        <p:nvSpPr>
          <p:cNvPr id="3" name="Dikdörtgen 2"/>
          <p:cNvSpPr/>
          <p:nvPr/>
        </p:nvSpPr>
        <p:spPr>
          <a:xfrm>
            <a:off x="7596336" y="4077072"/>
            <a:ext cx="498855" cy="769441"/>
          </a:xfrm>
          <a:prstGeom prst="rect">
            <a:avLst/>
          </a:prstGeom>
        </p:spPr>
        <p:txBody>
          <a:bodyPr wrap="none">
            <a:spAutoFit/>
          </a:bodyPr>
          <a:lstStyle/>
          <a:p>
            <a:pPr lvl="0"/>
            <a:r>
              <a:rPr lang="tr-TR" sz="4400" b="1" dirty="0">
                <a:solidFill>
                  <a:schemeClr val="bg1"/>
                </a:solidFill>
                <a:latin typeface="TMSans"/>
              </a:rPr>
              <a:t>‘’</a:t>
            </a:r>
            <a:endParaRPr lang="tr-TR" sz="44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836711"/>
            <a:ext cx="2448272" cy="146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3041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s://i.pinimg.com/originals/6e/3b/dd/6e3bdd7e018eb779d49bce6f9f70269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392"/>
            <a:ext cx="9144000" cy="692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3819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playfoursquare.s3.amazonaws.com/pix/175315193_4M7ON2514HeV8UWEf1UfmW4_EYtQ2yrsQMABvSiBQy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80728"/>
            <a:ext cx="8352928" cy="4608512"/>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24473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kmyocorrosionlab.duzce.edu.tr/Dokumanlar/7ad3f0f6-d437-4c84-bf94-188d7a1bb1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40556"/>
            <a:ext cx="8450896" cy="339090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4020000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im0-tub-ru.yandex.net/i?id=0ba502b13380dcc8520ae72f80bc9200&amp;ref=rim&amp;n=33&amp;w=247&amp;h=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734" y="1124744"/>
            <a:ext cx="7707256"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549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habazavr.ru/prezentaciya-uchitel-s-ukazkoj-u-doski/uchitel-s-ukazkoj-u-doski_00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274" y="0"/>
            <a:ext cx="9431916" cy="7173416"/>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2453865" y="260648"/>
            <a:ext cx="4812023" cy="523220"/>
          </a:xfrm>
          <a:prstGeom prst="rect">
            <a:avLst/>
          </a:prstGeom>
        </p:spPr>
        <p:txBody>
          <a:bodyPr wrap="none">
            <a:spAutoFit/>
          </a:bodyPr>
          <a:lstStyle/>
          <a:p>
            <a:pPr algn="ctr"/>
            <a:r>
              <a:rPr lang="tr-TR" sz="2800" b="1" dirty="0">
                <a:solidFill>
                  <a:srgbClr val="FF0000"/>
                </a:solidFill>
              </a:rPr>
              <a:t>     ATASÖZLERİNİN ÖZELLİKLERİ</a:t>
            </a:r>
            <a:endParaRPr lang="tr-TR" sz="2800" b="1" i="0" dirty="0">
              <a:solidFill>
                <a:srgbClr val="FF0000"/>
              </a:solidFill>
              <a:effectLst/>
            </a:endParaRPr>
          </a:p>
        </p:txBody>
      </p:sp>
      <p:sp>
        <p:nvSpPr>
          <p:cNvPr id="3" name="Dikdörtgen 2"/>
          <p:cNvSpPr/>
          <p:nvPr/>
        </p:nvSpPr>
        <p:spPr>
          <a:xfrm>
            <a:off x="2771800" y="1154979"/>
            <a:ext cx="5832648" cy="3970318"/>
          </a:xfrm>
          <a:prstGeom prst="rect">
            <a:avLst/>
          </a:prstGeom>
        </p:spPr>
        <p:txBody>
          <a:bodyPr wrap="square">
            <a:spAutoFit/>
          </a:bodyPr>
          <a:lstStyle/>
          <a:p>
            <a:r>
              <a:rPr lang="tr-TR" sz="2800" b="1" dirty="0">
                <a:solidFill>
                  <a:srgbClr val="FF0000"/>
                </a:solidFill>
              </a:rPr>
              <a:t>2-</a:t>
            </a:r>
            <a:r>
              <a:rPr lang="tr-TR" sz="2800" b="1" dirty="0">
                <a:solidFill>
                  <a:srgbClr val="FFFF00"/>
                </a:solidFill>
              </a:rPr>
              <a:t> Kim tarafından söylendiği belli değildir. Toplumun ortak ürünüdür.</a:t>
            </a:r>
          </a:p>
          <a:p>
            <a:endParaRPr lang="tr-TR" sz="2800" b="1" dirty="0">
              <a:solidFill>
                <a:srgbClr val="FFFF00"/>
              </a:solidFill>
            </a:endParaRPr>
          </a:p>
          <a:p>
            <a:endParaRPr lang="tr-TR" sz="2800" b="1" dirty="0">
              <a:solidFill>
                <a:srgbClr val="FFFF00"/>
              </a:solidFill>
            </a:endParaRPr>
          </a:p>
          <a:p>
            <a:pPr>
              <a:buFont typeface="Arial"/>
              <a:buChar char="•"/>
            </a:pPr>
            <a:endParaRPr lang="tr-TR" sz="2800" b="1" dirty="0">
              <a:solidFill>
                <a:srgbClr val="FFFF00"/>
              </a:solidFill>
            </a:endParaRPr>
          </a:p>
          <a:p>
            <a:pPr>
              <a:buFont typeface="Arial"/>
              <a:buChar char="•"/>
            </a:pPr>
            <a:endParaRPr lang="tr-TR" sz="2800" b="1" dirty="0">
              <a:solidFill>
                <a:srgbClr val="FFFF00"/>
              </a:solidFill>
            </a:endParaRPr>
          </a:p>
          <a:p>
            <a:pPr>
              <a:buFont typeface="Arial"/>
              <a:buChar char="•"/>
            </a:pPr>
            <a:endParaRPr lang="tr-TR" sz="2800" b="1" dirty="0">
              <a:solidFill>
                <a:srgbClr val="FFFF00"/>
              </a:solidFill>
            </a:endParaRPr>
          </a:p>
          <a:p>
            <a:pPr>
              <a:buFont typeface="Arial"/>
              <a:buChar char="•"/>
            </a:pPr>
            <a:endParaRPr lang="tr-TR" sz="2800" b="1" dirty="0">
              <a:solidFill>
                <a:srgbClr val="FFFF00"/>
              </a:solidFill>
            </a:endParaRPr>
          </a:p>
          <a:p>
            <a:pPr>
              <a:buFont typeface="Arial"/>
              <a:buChar char="•"/>
            </a:pPr>
            <a:endParaRPr lang="tr-TR" sz="2800" b="1" dirty="0">
              <a:solidFill>
                <a:srgbClr val="FFFF00"/>
              </a:solidFill>
            </a:endParaRPr>
          </a:p>
        </p:txBody>
      </p:sp>
      <p:sp>
        <p:nvSpPr>
          <p:cNvPr id="5" name="Dikdörtgen 4"/>
          <p:cNvSpPr/>
          <p:nvPr/>
        </p:nvSpPr>
        <p:spPr>
          <a:xfrm>
            <a:off x="1619672" y="733775"/>
            <a:ext cx="6984776" cy="523220"/>
          </a:xfrm>
          <a:prstGeom prst="rect">
            <a:avLst/>
          </a:prstGeom>
        </p:spPr>
        <p:txBody>
          <a:bodyPr wrap="square">
            <a:spAutoFit/>
          </a:bodyPr>
          <a:lstStyle/>
          <a:p>
            <a:pPr lvl="0"/>
            <a:r>
              <a:rPr lang="tr-TR" sz="2800" b="1" dirty="0">
                <a:solidFill>
                  <a:srgbClr val="FF0000"/>
                </a:solidFill>
              </a:rPr>
              <a:t>1- </a:t>
            </a:r>
            <a:r>
              <a:rPr lang="tr-TR" sz="2800" b="1" dirty="0">
                <a:solidFill>
                  <a:srgbClr val="FFFF00"/>
                </a:solidFill>
              </a:rPr>
              <a:t>Atasözleri öğüt verici ve yol göstericidir.</a:t>
            </a:r>
          </a:p>
        </p:txBody>
      </p:sp>
      <p:sp>
        <p:nvSpPr>
          <p:cNvPr id="6" name="Dikdörtgen 5"/>
          <p:cNvSpPr/>
          <p:nvPr/>
        </p:nvSpPr>
        <p:spPr>
          <a:xfrm>
            <a:off x="2573876" y="1997840"/>
            <a:ext cx="6030572" cy="954107"/>
          </a:xfrm>
          <a:prstGeom prst="rect">
            <a:avLst/>
          </a:prstGeom>
        </p:spPr>
        <p:txBody>
          <a:bodyPr wrap="square">
            <a:spAutoFit/>
          </a:bodyPr>
          <a:lstStyle/>
          <a:p>
            <a:pPr lvl="0"/>
            <a:r>
              <a:rPr lang="tr-TR" sz="2800" b="1" dirty="0">
                <a:solidFill>
                  <a:srgbClr val="FF0000"/>
                </a:solidFill>
              </a:rPr>
              <a:t>3- </a:t>
            </a:r>
            <a:r>
              <a:rPr lang="tr-TR" sz="2800" b="1" dirty="0">
                <a:solidFill>
                  <a:srgbClr val="FFFF00"/>
                </a:solidFill>
              </a:rPr>
              <a:t>Kalıplaşmış sözlerdir. Bir tek sözcüğü bile değiştirilemez.</a:t>
            </a:r>
          </a:p>
        </p:txBody>
      </p:sp>
      <p:sp>
        <p:nvSpPr>
          <p:cNvPr id="7" name="Dikdörtgen 6"/>
          <p:cNvSpPr/>
          <p:nvPr/>
        </p:nvSpPr>
        <p:spPr>
          <a:xfrm>
            <a:off x="1691680" y="2695884"/>
            <a:ext cx="6984776" cy="523220"/>
          </a:xfrm>
          <a:prstGeom prst="rect">
            <a:avLst/>
          </a:prstGeom>
        </p:spPr>
        <p:txBody>
          <a:bodyPr wrap="square">
            <a:spAutoFit/>
          </a:bodyPr>
          <a:lstStyle/>
          <a:p>
            <a:pPr lvl="0"/>
            <a:r>
              <a:rPr lang="tr-TR" sz="2800" b="1" dirty="0">
                <a:solidFill>
                  <a:srgbClr val="FF0000"/>
                </a:solidFill>
              </a:rPr>
              <a:t>4-</a:t>
            </a:r>
            <a:r>
              <a:rPr lang="tr-TR" sz="2800" b="1" dirty="0">
                <a:solidFill>
                  <a:srgbClr val="FFFF00"/>
                </a:solidFill>
              </a:rPr>
              <a:t> Anlatımlarımızı güçlendirir ve güzelleştirir.</a:t>
            </a:r>
          </a:p>
        </p:txBody>
      </p:sp>
      <p:sp>
        <p:nvSpPr>
          <p:cNvPr id="8" name="Dikdörtgen 7"/>
          <p:cNvSpPr/>
          <p:nvPr/>
        </p:nvSpPr>
        <p:spPr>
          <a:xfrm>
            <a:off x="1259632" y="3200817"/>
            <a:ext cx="7344816" cy="954107"/>
          </a:xfrm>
          <a:prstGeom prst="rect">
            <a:avLst/>
          </a:prstGeom>
        </p:spPr>
        <p:txBody>
          <a:bodyPr wrap="square">
            <a:spAutoFit/>
          </a:bodyPr>
          <a:lstStyle/>
          <a:p>
            <a:pPr lvl="0"/>
            <a:r>
              <a:rPr lang="tr-TR" sz="2800" b="1" dirty="0">
                <a:solidFill>
                  <a:srgbClr val="FF0000"/>
                </a:solidFill>
              </a:rPr>
              <a:t>5-</a:t>
            </a:r>
            <a:r>
              <a:rPr lang="tr-TR" sz="2800" b="1" dirty="0">
                <a:solidFill>
                  <a:srgbClr val="FFFF00"/>
                </a:solidFill>
              </a:rPr>
              <a:t> Atasözleri genellikle mecaz anlamlıdır. Yani atasözlerinde benzetmeli anlatım vardır</a:t>
            </a:r>
            <a:r>
              <a:rPr lang="tr-TR" sz="2800" b="1" dirty="0">
                <a:solidFill>
                  <a:srgbClr val="555555"/>
                </a:solidFill>
              </a:rPr>
              <a:t>.</a:t>
            </a:r>
          </a:p>
        </p:txBody>
      </p:sp>
    </p:spTree>
    <p:extLst>
      <p:ext uri="{BB962C8B-B14F-4D97-AF65-F5344CB8AC3E}">
        <p14:creationId xmlns:p14="http://schemas.microsoft.com/office/powerpoint/2010/main" val="11797778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1 Dikdörtgen"/>
          <p:cNvSpPr/>
          <p:nvPr/>
        </p:nvSpPr>
        <p:spPr>
          <a:xfrm>
            <a:off x="395288" y="836613"/>
            <a:ext cx="7705725" cy="2124075"/>
          </a:xfrm>
          <a:prstGeom prst="rect">
            <a:avLst/>
          </a:prstGeom>
        </p:spPr>
        <p:txBody>
          <a:bodyPr>
            <a:spAutoFit/>
          </a:bodyPr>
          <a:lstStyle/>
          <a:p>
            <a:pPr>
              <a:defRPr/>
            </a:pPr>
            <a:r>
              <a:rPr lang="tr-TR" sz="4400" dirty="0">
                <a:solidFill>
                  <a:srgbClr val="8064A2">
                    <a:lumMod val="50000"/>
                  </a:srgbClr>
                </a:solidFill>
                <a:latin typeface="Arial Black" pitchFamily="34" charset="0"/>
                <a:cs typeface="Arial" charset="0"/>
              </a:rPr>
              <a:t>‘‘ Yeni Türkiye devleti bir halk devletidir. Halkın devletidir.’’</a:t>
            </a:r>
          </a:p>
        </p:txBody>
      </p:sp>
      <p:pic>
        <p:nvPicPr>
          <p:cNvPr id="15368" name="Picture 8" descr="http://t2.gstatic.com/images?q=tbn:ANd9GcQ9oYsRINMVT_5sDcfuIKo1FtKc9kMBm1rD6EQx2YLZHCz3QcYF6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400" y="3789363"/>
            <a:ext cx="38957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1048546"/>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nodeType="clickEffect">
                                  <p:stCondLst>
                                    <p:cond delay="0"/>
                                  </p:stCondLst>
                                  <p:childTnLst>
                                    <p:set>
                                      <p:cBhvr>
                                        <p:cTn id="14" dur="1" fill="hold">
                                          <p:stCondLst>
                                            <p:cond delay="0"/>
                                          </p:stCondLst>
                                        </p:cTn>
                                        <p:tgtEl>
                                          <p:spTgt spid="15368"/>
                                        </p:tgtEl>
                                        <p:attrNameLst>
                                          <p:attrName>style.visibility</p:attrName>
                                        </p:attrNameLst>
                                      </p:cBhvr>
                                      <p:to>
                                        <p:strVal val="visible"/>
                                      </p:to>
                                    </p:set>
                                    <p:animEffect transition="in" filter="box(out)">
                                      <p:cBhvr>
                                        <p:cTn id="15"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1 Dikdörtgen"/>
          <p:cNvSpPr>
            <a:spLocks noChangeArrowheads="1"/>
          </p:cNvSpPr>
          <p:nvPr/>
        </p:nvSpPr>
        <p:spPr bwMode="auto">
          <a:xfrm>
            <a:off x="468313" y="404813"/>
            <a:ext cx="8351837"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tr-TR" sz="4400">
                <a:solidFill>
                  <a:prstClr val="black"/>
                </a:solidFill>
                <a:latin typeface="Arial Black" pitchFamily="34" charset="0"/>
                <a:cs typeface="Arial" charset="0"/>
              </a:rPr>
              <a:t>‘‘ Milli kültürümüzü, asrımız medeniyet seviyesinin üstüne çıkaracağız.’’                                                                                                                      29,10,1933 Ankara</a:t>
            </a:r>
          </a:p>
        </p:txBody>
      </p:sp>
    </p:spTree>
    <p:extLst>
      <p:ext uri="{BB962C8B-B14F-4D97-AF65-F5344CB8AC3E}">
        <p14:creationId xmlns:p14="http://schemas.microsoft.com/office/powerpoint/2010/main" val="2375100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mg-s1.onedio.com/id-5847f9ace068caed0eca83c4/rev-0/raw/s-48755fe6cce2d50ef1a8532145542e33764f08c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8208912" cy="4104456"/>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7670229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www.campusonline.com/assets_front/img/blog-content/mustafa-kemal-atatur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8280920" cy="331236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7000777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https://im0-tub-ru.yandex.net/i?id=f46d85a168d228447b668e5eaac39c0b&amp;ref=rim&amp;n=33&amp;w=289&amp;h=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08720"/>
            <a:ext cx="7956376" cy="4581127"/>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9289169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60648"/>
            <a:ext cx="8712968" cy="1569660"/>
          </a:xfrm>
          <a:prstGeom prst="rect">
            <a:avLst/>
          </a:prstGeom>
        </p:spPr>
        <p:txBody>
          <a:bodyPr wrap="square">
            <a:spAutoFit/>
          </a:bodyPr>
          <a:lstStyle/>
          <a:p>
            <a:r>
              <a:rPr lang="tr-TR" sz="2400" b="1" dirty="0">
                <a:solidFill>
                  <a:srgbClr val="000099"/>
                </a:solidFill>
                <a:latin typeface="Open Sans"/>
              </a:rPr>
              <a:t>‘’Bizi ilgilendiren konu yalnız barışı kurmanın ve korumanın teknik çareleri değil, aynı zamanda kafaları eğitmenin, aydınlatmanın yoludur.’’ </a:t>
            </a:r>
          </a:p>
          <a:p>
            <a:r>
              <a:rPr lang="tr-TR" sz="2400" dirty="0">
                <a:solidFill>
                  <a:srgbClr val="000099"/>
                </a:solidFill>
                <a:latin typeface="Open Sans"/>
              </a:rPr>
              <a:t>                                                                             Albert Einstein</a:t>
            </a:r>
            <a:endParaRPr lang="tr-TR" sz="2400" dirty="0">
              <a:solidFill>
                <a:srgbClr val="000099"/>
              </a:solidFill>
            </a:endParaRPr>
          </a:p>
        </p:txBody>
      </p:sp>
      <p:sp>
        <p:nvSpPr>
          <p:cNvPr id="3" name="Dikdörtgen 2"/>
          <p:cNvSpPr/>
          <p:nvPr/>
        </p:nvSpPr>
        <p:spPr>
          <a:xfrm>
            <a:off x="0" y="1268759"/>
            <a:ext cx="9155476" cy="5816977"/>
          </a:xfrm>
          <a:prstGeom prst="rect">
            <a:avLst/>
          </a:prstGeom>
        </p:spPr>
        <p:txBody>
          <a:bodyPr wrap="square">
            <a:spAutoFit/>
          </a:bodyPr>
          <a:lstStyle/>
          <a:p>
            <a:pPr>
              <a:buFont typeface="Arial"/>
              <a:buChar char="•"/>
            </a:pPr>
            <a:endParaRPr lang="tr-TR" sz="2400" dirty="0">
              <a:solidFill>
                <a:srgbClr val="444444"/>
              </a:solidFill>
              <a:latin typeface="Open Sans"/>
            </a:endParaRPr>
          </a:p>
          <a:p>
            <a:r>
              <a:rPr lang="tr-TR" sz="2400" b="1" dirty="0">
                <a:latin typeface="Open Sans"/>
              </a:rPr>
              <a:t>‘’Yeterli derecede eğitime sahip olmalısın ki çevrendeki insanları gereğinden büyük görmeyesin; fakat bilgeliği sağlayacak kadar da eğitimin olmalı ki onları küçük görmeyesin. ’’</a:t>
            </a:r>
            <a:endParaRPr lang="tr-TR" sz="2400" dirty="0">
              <a:latin typeface="Open Sans"/>
            </a:endParaRPr>
          </a:p>
          <a:p>
            <a:r>
              <a:rPr lang="tr-TR" sz="2400" dirty="0">
                <a:latin typeface="Open Sans"/>
              </a:rPr>
              <a:t>                                                                  M. L. </a:t>
            </a:r>
            <a:r>
              <a:rPr lang="tr-TR" sz="2400" dirty="0" err="1">
                <a:latin typeface="Open Sans"/>
              </a:rPr>
              <a:t>Boren</a:t>
            </a:r>
            <a:endParaRPr lang="tr-TR" sz="2400" dirty="0">
              <a:latin typeface="Open Sans"/>
            </a:endParaRPr>
          </a:p>
          <a:p>
            <a:endParaRPr lang="tr-TR" sz="2400" b="1" dirty="0">
              <a:latin typeface="Open Sans"/>
            </a:endParaRPr>
          </a:p>
          <a:p>
            <a:r>
              <a:rPr lang="tr-TR" sz="2400" b="1" dirty="0">
                <a:solidFill>
                  <a:srgbClr val="00B050"/>
                </a:solidFill>
                <a:latin typeface="Open Sans"/>
              </a:rPr>
              <a:t>‘’Bir şeyi </a:t>
            </a:r>
            <a:r>
              <a:rPr lang="tr-TR" sz="2400" b="1" dirty="0" err="1">
                <a:solidFill>
                  <a:srgbClr val="00B050"/>
                </a:solidFill>
                <a:latin typeface="Open Sans"/>
              </a:rPr>
              <a:t>biImek</a:t>
            </a:r>
            <a:r>
              <a:rPr lang="tr-TR" sz="2400" b="1" dirty="0">
                <a:solidFill>
                  <a:srgbClr val="00B050"/>
                </a:solidFill>
                <a:latin typeface="Open Sans"/>
              </a:rPr>
              <a:t> </a:t>
            </a:r>
            <a:r>
              <a:rPr lang="tr-TR" sz="2400" b="1" dirty="0" err="1">
                <a:solidFill>
                  <a:srgbClr val="00B050"/>
                </a:solidFill>
                <a:latin typeface="Open Sans"/>
              </a:rPr>
              <a:t>nasıI</a:t>
            </a:r>
            <a:r>
              <a:rPr lang="tr-TR" sz="2400" b="1" dirty="0">
                <a:solidFill>
                  <a:srgbClr val="00B050"/>
                </a:solidFill>
                <a:latin typeface="Open Sans"/>
              </a:rPr>
              <a:t> beceriyse, onu </a:t>
            </a:r>
            <a:r>
              <a:rPr lang="tr-TR" sz="2400" b="1" dirty="0" err="1">
                <a:solidFill>
                  <a:srgbClr val="00B050"/>
                </a:solidFill>
                <a:latin typeface="Open Sans"/>
              </a:rPr>
              <a:t>öğretebiImek</a:t>
            </a:r>
            <a:r>
              <a:rPr lang="tr-TR" sz="2400" b="1" dirty="0">
                <a:solidFill>
                  <a:srgbClr val="00B050"/>
                </a:solidFill>
                <a:latin typeface="Open Sans"/>
              </a:rPr>
              <a:t> de beceridir.’’ </a:t>
            </a:r>
          </a:p>
          <a:p>
            <a:r>
              <a:rPr lang="tr-TR" sz="2400" b="1" dirty="0">
                <a:solidFill>
                  <a:srgbClr val="00B050"/>
                </a:solidFill>
                <a:latin typeface="Open Sans"/>
              </a:rPr>
              <a:t>                                                                 </a:t>
            </a:r>
            <a:r>
              <a:rPr lang="tr-TR" sz="2400" dirty="0">
                <a:solidFill>
                  <a:srgbClr val="00B050"/>
                </a:solidFill>
                <a:latin typeface="Open Sans"/>
              </a:rPr>
              <a:t>M. T. </a:t>
            </a:r>
            <a:r>
              <a:rPr lang="tr-TR" sz="2400" dirty="0" err="1">
                <a:solidFill>
                  <a:srgbClr val="00B050"/>
                </a:solidFill>
                <a:latin typeface="Open Sans"/>
              </a:rPr>
              <a:t>Cicero</a:t>
            </a:r>
            <a:endParaRPr lang="tr-TR" sz="2400" dirty="0">
              <a:solidFill>
                <a:srgbClr val="00B050"/>
              </a:solidFill>
              <a:latin typeface="Open Sans"/>
            </a:endParaRPr>
          </a:p>
          <a:p>
            <a:endParaRPr lang="tr-TR" sz="2400" b="1" dirty="0">
              <a:solidFill>
                <a:srgbClr val="0070C0"/>
              </a:solidFill>
              <a:latin typeface="Open Sans"/>
            </a:endParaRPr>
          </a:p>
          <a:p>
            <a:r>
              <a:rPr lang="tr-TR" sz="2400" b="1" dirty="0">
                <a:solidFill>
                  <a:srgbClr val="0070C0"/>
                </a:solidFill>
                <a:latin typeface="Open Sans"/>
              </a:rPr>
              <a:t>‘’Dünyayı değiştirmek için kullanabileceğiniz en güçlü silah eğitimdir.’’ </a:t>
            </a:r>
            <a:endParaRPr lang="tr-TR" sz="2400" dirty="0">
              <a:solidFill>
                <a:srgbClr val="0070C0"/>
              </a:solidFill>
              <a:latin typeface="Open Sans"/>
            </a:endParaRPr>
          </a:p>
          <a:p>
            <a:r>
              <a:rPr lang="tr-TR" sz="2400" dirty="0">
                <a:solidFill>
                  <a:srgbClr val="0070C0"/>
                </a:solidFill>
                <a:latin typeface="Open Sans"/>
              </a:rPr>
              <a:t>                                                             Nelson Mandela</a:t>
            </a:r>
            <a:endParaRPr lang="tr-TR" sz="2400" b="1" dirty="0">
              <a:solidFill>
                <a:srgbClr val="0070C0"/>
              </a:solidFill>
              <a:latin typeface="Open Sans"/>
            </a:endParaRPr>
          </a:p>
          <a:p>
            <a:br>
              <a:rPr lang="tr-TR" dirty="0"/>
            </a:br>
            <a:endParaRPr lang="tr-TR" dirty="0"/>
          </a:p>
        </p:txBody>
      </p:sp>
    </p:spTree>
    <p:extLst>
      <p:ext uri="{BB962C8B-B14F-4D97-AF65-F5344CB8AC3E}">
        <p14:creationId xmlns:p14="http://schemas.microsoft.com/office/powerpoint/2010/main" val="40298822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3814" y="36062"/>
            <a:ext cx="8932681" cy="6955750"/>
          </a:xfrm>
          <a:prstGeom prst="rect">
            <a:avLst/>
          </a:prstGeom>
        </p:spPr>
        <p:txBody>
          <a:bodyPr wrap="square">
            <a:spAutoFit/>
          </a:bodyPr>
          <a:lstStyle/>
          <a:p>
            <a:pPr lvl="0">
              <a:spcBef>
                <a:spcPts val="600"/>
              </a:spcBef>
              <a:spcAft>
                <a:spcPts val="600"/>
              </a:spcAft>
              <a:tabLst>
                <a:tab pos="445770" algn="l"/>
              </a:tabLst>
            </a:pPr>
            <a:r>
              <a:rPr lang="tr-TR" dirty="0">
                <a:solidFill>
                  <a:srgbClr val="000099"/>
                </a:solidFill>
                <a:latin typeface="Arial"/>
                <a:ea typeface="Times New Roman"/>
              </a:rPr>
              <a:t>“</a:t>
            </a:r>
            <a:r>
              <a:rPr lang="tr-TR" sz="2400" b="1" dirty="0">
                <a:solidFill>
                  <a:srgbClr val="000099"/>
                </a:solidFill>
                <a:latin typeface="Arial"/>
                <a:ea typeface="Times New Roman"/>
              </a:rPr>
              <a:t>Adalet mülkün temelidir.”       </a:t>
            </a:r>
          </a:p>
          <a:p>
            <a:pPr lvl="0">
              <a:spcBef>
                <a:spcPts val="600"/>
              </a:spcBef>
              <a:spcAft>
                <a:spcPts val="600"/>
              </a:spcAft>
              <a:tabLst>
                <a:tab pos="445770" algn="l"/>
              </a:tabLst>
            </a:pPr>
            <a:r>
              <a:rPr lang="tr-TR" sz="2400" b="1" dirty="0">
                <a:solidFill>
                  <a:srgbClr val="000099"/>
                </a:solidFill>
                <a:latin typeface="Arial"/>
                <a:ea typeface="Times New Roman"/>
              </a:rPr>
              <a:t>                                Hz. Ömer</a:t>
            </a:r>
            <a:endParaRPr lang="tr-TR" sz="2400" b="1" dirty="0">
              <a:solidFill>
                <a:srgbClr val="000099"/>
              </a:solidFill>
              <a:latin typeface="Times New Roman"/>
              <a:ea typeface="Times New Roman"/>
            </a:endParaRPr>
          </a:p>
          <a:p>
            <a:pPr lvl="0">
              <a:spcBef>
                <a:spcPts val="600"/>
              </a:spcBef>
              <a:spcAft>
                <a:spcPts val="600"/>
              </a:spcAft>
              <a:tabLst>
                <a:tab pos="445770" algn="l"/>
              </a:tabLst>
            </a:pPr>
            <a:r>
              <a:rPr lang="tr-TR" sz="2400" b="1" dirty="0">
                <a:solidFill>
                  <a:srgbClr val="008000"/>
                </a:solidFill>
                <a:latin typeface="Arial"/>
                <a:ea typeface="Times New Roman"/>
              </a:rPr>
              <a:t>‘’Allah, dolu ellere değil, temiz ellere bakar.’’ </a:t>
            </a:r>
          </a:p>
          <a:p>
            <a:pPr lvl="0">
              <a:spcBef>
                <a:spcPts val="600"/>
              </a:spcBef>
              <a:spcAft>
                <a:spcPts val="600"/>
              </a:spcAft>
              <a:tabLst>
                <a:tab pos="445770" algn="l"/>
              </a:tabLst>
            </a:pPr>
            <a:r>
              <a:rPr lang="tr-TR" sz="2400" b="1" dirty="0">
                <a:solidFill>
                  <a:srgbClr val="008000"/>
                </a:solidFill>
                <a:latin typeface="Arial"/>
                <a:ea typeface="Times New Roman"/>
              </a:rPr>
              <a:t>                                                             P.SYRUS</a:t>
            </a:r>
            <a:endParaRPr lang="tr-TR" sz="2400" b="1" dirty="0">
              <a:solidFill>
                <a:srgbClr val="008000"/>
              </a:solidFill>
              <a:latin typeface="Times New Roman"/>
              <a:ea typeface="Times New Roman"/>
            </a:endParaRPr>
          </a:p>
          <a:p>
            <a:pPr lvl="0">
              <a:spcBef>
                <a:spcPts val="600"/>
              </a:spcBef>
              <a:spcAft>
                <a:spcPts val="600"/>
              </a:spcAft>
              <a:tabLst>
                <a:tab pos="445770" algn="l"/>
              </a:tabLst>
            </a:pPr>
            <a:r>
              <a:rPr lang="tr-TR" sz="2400" b="1" dirty="0">
                <a:solidFill>
                  <a:srgbClr val="800080"/>
                </a:solidFill>
                <a:latin typeface="Arial"/>
                <a:ea typeface="Times New Roman"/>
              </a:rPr>
              <a:t>‘’Bencil insan, tek başına kalmış meyvesiz bir ağaç gibi kurur gider.’’ </a:t>
            </a:r>
          </a:p>
          <a:p>
            <a:pPr lvl="0">
              <a:spcBef>
                <a:spcPts val="600"/>
              </a:spcBef>
              <a:spcAft>
                <a:spcPts val="600"/>
              </a:spcAft>
              <a:tabLst>
                <a:tab pos="445770" algn="l"/>
              </a:tabLst>
            </a:pPr>
            <a:r>
              <a:rPr lang="tr-TR" sz="2400" b="1" dirty="0">
                <a:solidFill>
                  <a:srgbClr val="003300"/>
                </a:solidFill>
                <a:latin typeface="Arial"/>
                <a:ea typeface="Times New Roman"/>
              </a:rPr>
              <a:t>                                                                          </a:t>
            </a:r>
            <a:r>
              <a:rPr lang="tr-TR" sz="2400" b="1" dirty="0">
                <a:solidFill>
                  <a:srgbClr val="800080"/>
                </a:solidFill>
                <a:latin typeface="Arial"/>
                <a:ea typeface="Times New Roman"/>
              </a:rPr>
              <a:t>TURGENYEV</a:t>
            </a:r>
            <a:endParaRPr lang="tr-TR" sz="2400" b="1" dirty="0">
              <a:solidFill>
                <a:srgbClr val="800080"/>
              </a:solidFill>
              <a:latin typeface="Times New Roman"/>
              <a:ea typeface="Times New Roman"/>
            </a:endParaRPr>
          </a:p>
          <a:p>
            <a:pPr lvl="0">
              <a:spcBef>
                <a:spcPts val="600"/>
              </a:spcBef>
              <a:spcAft>
                <a:spcPts val="600"/>
              </a:spcAft>
              <a:tabLst>
                <a:tab pos="445770" algn="l"/>
              </a:tabLst>
            </a:pPr>
            <a:r>
              <a:rPr lang="tr-TR" sz="2400" b="1" dirty="0">
                <a:solidFill>
                  <a:srgbClr val="003300"/>
                </a:solidFill>
                <a:latin typeface="Arial"/>
                <a:ea typeface="Times New Roman"/>
              </a:rPr>
              <a:t>‘’Beşikten mezara kadar bilim öğrenin.’’ </a:t>
            </a:r>
          </a:p>
          <a:p>
            <a:pPr lvl="0">
              <a:spcBef>
                <a:spcPts val="600"/>
              </a:spcBef>
              <a:spcAft>
                <a:spcPts val="600"/>
              </a:spcAft>
              <a:tabLst>
                <a:tab pos="445770" algn="l"/>
              </a:tabLst>
            </a:pPr>
            <a:r>
              <a:rPr lang="tr-TR" sz="2400" b="1" dirty="0">
                <a:solidFill>
                  <a:srgbClr val="003300"/>
                </a:solidFill>
                <a:latin typeface="Arial"/>
                <a:ea typeface="Times New Roman"/>
              </a:rPr>
              <a:t>                                                           HZ. MUHAMMED</a:t>
            </a:r>
            <a:endParaRPr lang="tr-TR" sz="2400" b="1" dirty="0">
              <a:solidFill>
                <a:srgbClr val="003300"/>
              </a:solidFill>
              <a:latin typeface="Times New Roman"/>
              <a:ea typeface="Times New Roman"/>
            </a:endParaRPr>
          </a:p>
          <a:p>
            <a:pPr lvl="0">
              <a:spcBef>
                <a:spcPts val="600"/>
              </a:spcBef>
              <a:spcAft>
                <a:spcPts val="600"/>
              </a:spcAft>
              <a:tabLst>
                <a:tab pos="445770" algn="l"/>
              </a:tabLst>
            </a:pPr>
            <a:r>
              <a:rPr lang="tr-TR" sz="2400" b="1" dirty="0">
                <a:latin typeface="Arial"/>
                <a:ea typeface="Times New Roman"/>
              </a:rPr>
              <a:t>‘’Bilgili olduğumuz oranda özgür oluruz.’’ </a:t>
            </a:r>
          </a:p>
          <a:p>
            <a:pPr lvl="0">
              <a:spcBef>
                <a:spcPts val="600"/>
              </a:spcBef>
              <a:spcAft>
                <a:spcPts val="600"/>
              </a:spcAft>
              <a:tabLst>
                <a:tab pos="445770" algn="l"/>
              </a:tabLst>
            </a:pPr>
            <a:r>
              <a:rPr lang="tr-TR" sz="2400" b="1" dirty="0">
                <a:latin typeface="Arial"/>
                <a:ea typeface="Times New Roman"/>
              </a:rPr>
              <a:t>                                                            SOKRATES</a:t>
            </a:r>
            <a:endParaRPr lang="tr-TR" sz="2400" b="1" dirty="0">
              <a:latin typeface="Times New Roman"/>
              <a:ea typeface="Times New Roman"/>
            </a:endParaRPr>
          </a:p>
          <a:p>
            <a:pPr lvl="0">
              <a:spcBef>
                <a:spcPts val="600"/>
              </a:spcBef>
              <a:spcAft>
                <a:spcPts val="600"/>
              </a:spcAft>
              <a:tabLst>
                <a:tab pos="445770" algn="l"/>
              </a:tabLst>
            </a:pPr>
            <a:r>
              <a:rPr lang="tr-TR" sz="2400" b="1" dirty="0">
                <a:solidFill>
                  <a:srgbClr val="FF3300"/>
                </a:solidFill>
                <a:latin typeface="Arial"/>
                <a:ea typeface="Times New Roman"/>
              </a:rPr>
              <a:t>‘’Çocuklarınıza dilini tutmasını öğretin. Konuşmasını nasıl olsa öğrenecektir.’’ </a:t>
            </a:r>
          </a:p>
          <a:p>
            <a:pPr lvl="0">
              <a:spcBef>
                <a:spcPts val="600"/>
              </a:spcBef>
              <a:spcAft>
                <a:spcPts val="600"/>
              </a:spcAft>
              <a:tabLst>
                <a:tab pos="445770" algn="l"/>
              </a:tabLst>
            </a:pPr>
            <a:r>
              <a:rPr lang="tr-TR" sz="2400" b="1" dirty="0">
                <a:solidFill>
                  <a:srgbClr val="FF3300"/>
                </a:solidFill>
                <a:latin typeface="Arial"/>
                <a:ea typeface="Times New Roman"/>
              </a:rPr>
              <a:t>                                                                        FRANKLİN</a:t>
            </a:r>
            <a:endParaRPr lang="tr-TR" sz="2400" b="1" dirty="0">
              <a:solidFill>
                <a:srgbClr val="FF3300"/>
              </a:solidFill>
              <a:latin typeface="Times New Roman"/>
              <a:ea typeface="Times New Roman"/>
            </a:endParaRPr>
          </a:p>
        </p:txBody>
      </p:sp>
    </p:spTree>
    <p:extLst>
      <p:ext uri="{BB962C8B-B14F-4D97-AF65-F5344CB8AC3E}">
        <p14:creationId xmlns:p14="http://schemas.microsoft.com/office/powerpoint/2010/main" val="342961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8712968" cy="6740307"/>
          </a:xfrm>
          <a:prstGeom prst="rect">
            <a:avLst/>
          </a:prstGeom>
        </p:spPr>
        <p:txBody>
          <a:bodyPr wrap="square">
            <a:spAutoFit/>
          </a:bodyPr>
          <a:lstStyle/>
          <a:p>
            <a:pPr lvl="0">
              <a:spcBef>
                <a:spcPts val="600"/>
              </a:spcBef>
              <a:spcAft>
                <a:spcPts val="600"/>
              </a:spcAft>
              <a:tabLst>
                <a:tab pos="445770" algn="l"/>
              </a:tabLst>
            </a:pPr>
            <a:r>
              <a:rPr lang="tr-TR" sz="2400" b="1" dirty="0">
                <a:solidFill>
                  <a:srgbClr val="800080"/>
                </a:solidFill>
                <a:latin typeface="Arial"/>
                <a:ea typeface="Times New Roman"/>
              </a:rPr>
              <a:t>‘’Doğruluk, insanın kalbinin en gerçek anlatımıdır.’’ </a:t>
            </a:r>
          </a:p>
          <a:p>
            <a:pPr lvl="0">
              <a:spcBef>
                <a:spcPts val="600"/>
              </a:spcBef>
              <a:spcAft>
                <a:spcPts val="600"/>
              </a:spcAft>
              <a:tabLst>
                <a:tab pos="445770" algn="l"/>
              </a:tabLst>
            </a:pPr>
            <a:r>
              <a:rPr lang="tr-TR" sz="2400" b="1" dirty="0">
                <a:solidFill>
                  <a:srgbClr val="800080"/>
                </a:solidFill>
                <a:latin typeface="Arial"/>
                <a:ea typeface="Times New Roman"/>
              </a:rPr>
              <a:t>                                                           KONFÜÇYÜS</a:t>
            </a:r>
          </a:p>
          <a:p>
            <a:pPr lvl="0">
              <a:spcBef>
                <a:spcPts val="600"/>
              </a:spcBef>
              <a:spcAft>
                <a:spcPts val="600"/>
              </a:spcAft>
              <a:tabLst>
                <a:tab pos="445770" algn="l"/>
              </a:tabLst>
            </a:pPr>
            <a:r>
              <a:rPr lang="tr-TR" sz="2400" b="1" dirty="0">
                <a:solidFill>
                  <a:srgbClr val="008000"/>
                </a:solidFill>
                <a:latin typeface="Arial"/>
                <a:ea typeface="Times New Roman"/>
              </a:rPr>
              <a:t>‘’Eğri cetvelden doğru çizgi çıkmaz.’’               </a:t>
            </a:r>
          </a:p>
          <a:p>
            <a:pPr lvl="0">
              <a:spcBef>
                <a:spcPts val="600"/>
              </a:spcBef>
              <a:spcAft>
                <a:spcPts val="600"/>
              </a:spcAft>
              <a:tabLst>
                <a:tab pos="445770" algn="l"/>
              </a:tabLst>
            </a:pPr>
            <a:r>
              <a:rPr lang="tr-TR" sz="2400" b="1" dirty="0">
                <a:solidFill>
                  <a:srgbClr val="008000"/>
                </a:solidFill>
                <a:latin typeface="Arial"/>
                <a:ea typeface="Times New Roman"/>
              </a:rPr>
              <a:t>                                                        HZ.ALİ</a:t>
            </a:r>
            <a:endParaRPr lang="tr-TR" sz="2400" b="1" dirty="0">
              <a:solidFill>
                <a:srgbClr val="008000"/>
              </a:solidFill>
              <a:latin typeface="Times New Roman"/>
              <a:ea typeface="Times New Roman"/>
            </a:endParaRPr>
          </a:p>
          <a:p>
            <a:pPr lvl="0">
              <a:spcBef>
                <a:spcPts val="600"/>
              </a:spcBef>
              <a:spcAft>
                <a:spcPts val="600"/>
              </a:spcAft>
              <a:tabLst>
                <a:tab pos="445770" algn="l"/>
              </a:tabLst>
            </a:pPr>
            <a:r>
              <a:rPr lang="tr-TR" sz="2400" b="1" dirty="0">
                <a:solidFill>
                  <a:srgbClr val="000099"/>
                </a:solidFill>
                <a:latin typeface="Arial"/>
                <a:ea typeface="Times New Roman"/>
              </a:rPr>
              <a:t>‘’En büyük cezaevi, cahil bir insanın kafasının içidir.’’</a:t>
            </a:r>
          </a:p>
          <a:p>
            <a:pPr lvl="0">
              <a:spcBef>
                <a:spcPts val="600"/>
              </a:spcBef>
              <a:spcAft>
                <a:spcPts val="600"/>
              </a:spcAft>
              <a:tabLst>
                <a:tab pos="445770" algn="l"/>
              </a:tabLst>
            </a:pPr>
            <a:r>
              <a:rPr lang="tr-TR" sz="2400" b="1" dirty="0">
                <a:solidFill>
                  <a:srgbClr val="000099"/>
                </a:solidFill>
                <a:latin typeface="Arial"/>
                <a:ea typeface="Times New Roman"/>
              </a:rPr>
              <a:t>                                                                         MONTAİGNE</a:t>
            </a:r>
            <a:endParaRPr lang="tr-TR" sz="2400" b="1" dirty="0">
              <a:solidFill>
                <a:srgbClr val="000099"/>
              </a:solidFill>
              <a:latin typeface="Times New Roman"/>
              <a:ea typeface="Times New Roman"/>
            </a:endParaRPr>
          </a:p>
          <a:p>
            <a:pPr lvl="0">
              <a:spcBef>
                <a:spcPts val="600"/>
              </a:spcBef>
              <a:spcAft>
                <a:spcPts val="600"/>
              </a:spcAft>
              <a:tabLst>
                <a:tab pos="445770" algn="l"/>
              </a:tabLst>
            </a:pPr>
            <a:r>
              <a:rPr lang="tr-TR" sz="2400" b="1" dirty="0">
                <a:solidFill>
                  <a:srgbClr val="FF33CC"/>
                </a:solidFill>
                <a:latin typeface="Arial"/>
                <a:ea typeface="Times New Roman"/>
              </a:rPr>
              <a:t>‘’En verimli yağmur alın teridir.’’ </a:t>
            </a:r>
          </a:p>
          <a:p>
            <a:pPr lvl="0">
              <a:spcBef>
                <a:spcPts val="600"/>
              </a:spcBef>
              <a:spcAft>
                <a:spcPts val="600"/>
              </a:spcAft>
              <a:tabLst>
                <a:tab pos="445770" algn="l"/>
              </a:tabLst>
            </a:pPr>
            <a:r>
              <a:rPr lang="tr-TR" sz="2400" b="1" dirty="0">
                <a:solidFill>
                  <a:srgbClr val="FF33CC"/>
                </a:solidFill>
                <a:latin typeface="Arial"/>
                <a:ea typeface="Times New Roman"/>
              </a:rPr>
              <a:t>                                   C. SAHABETTİN</a:t>
            </a:r>
          </a:p>
          <a:p>
            <a:pPr lvl="0">
              <a:spcBef>
                <a:spcPts val="600"/>
              </a:spcBef>
              <a:spcAft>
                <a:spcPts val="600"/>
              </a:spcAft>
              <a:tabLst>
                <a:tab pos="445770" algn="l"/>
              </a:tabLst>
            </a:pPr>
            <a:r>
              <a:rPr lang="tr-TR" sz="2400" b="1" dirty="0">
                <a:solidFill>
                  <a:srgbClr val="660033"/>
                </a:solidFill>
                <a:latin typeface="Arial"/>
                <a:ea typeface="Times New Roman"/>
              </a:rPr>
              <a:t>‘’Hafızasız baş, bekçisiz kaleye benzer.’’ </a:t>
            </a:r>
          </a:p>
          <a:p>
            <a:pPr lvl="0">
              <a:spcBef>
                <a:spcPts val="600"/>
              </a:spcBef>
              <a:spcAft>
                <a:spcPts val="600"/>
              </a:spcAft>
              <a:tabLst>
                <a:tab pos="445770" algn="l"/>
              </a:tabLst>
            </a:pPr>
            <a:r>
              <a:rPr lang="tr-TR" sz="2400" b="1" dirty="0">
                <a:solidFill>
                  <a:srgbClr val="660033"/>
                </a:solidFill>
                <a:latin typeface="Arial"/>
                <a:ea typeface="Times New Roman"/>
              </a:rPr>
              <a:t>                                                      NAPOLEON</a:t>
            </a:r>
            <a:endParaRPr lang="tr-TR" sz="2400" b="1" dirty="0">
              <a:solidFill>
                <a:srgbClr val="660033"/>
              </a:solidFill>
              <a:latin typeface="Times New Roman"/>
              <a:ea typeface="Times New Roman"/>
            </a:endParaRPr>
          </a:p>
          <a:p>
            <a:pPr lvl="0">
              <a:spcBef>
                <a:spcPts val="600"/>
              </a:spcBef>
              <a:spcAft>
                <a:spcPts val="600"/>
              </a:spcAft>
              <a:tabLst>
                <a:tab pos="445770" algn="l"/>
              </a:tabLst>
            </a:pPr>
            <a:r>
              <a:rPr lang="tr-TR" sz="2400" b="1" dirty="0">
                <a:solidFill>
                  <a:srgbClr val="0000FF"/>
                </a:solidFill>
                <a:latin typeface="Arial"/>
                <a:ea typeface="Times New Roman"/>
              </a:rPr>
              <a:t>‘’İyi olmak kolaydır, zor olan adil olmaktır.’’ </a:t>
            </a:r>
          </a:p>
          <a:p>
            <a:pPr lvl="0">
              <a:spcBef>
                <a:spcPts val="600"/>
              </a:spcBef>
              <a:spcAft>
                <a:spcPts val="600"/>
              </a:spcAft>
              <a:tabLst>
                <a:tab pos="445770" algn="l"/>
              </a:tabLst>
            </a:pPr>
            <a:r>
              <a:rPr lang="tr-TR" sz="2400" b="1" dirty="0">
                <a:solidFill>
                  <a:srgbClr val="0000FF"/>
                </a:solidFill>
                <a:latin typeface="Arial"/>
                <a:ea typeface="Times New Roman"/>
              </a:rPr>
              <a:t>                                                          V.HUGO</a:t>
            </a:r>
            <a:endParaRPr lang="tr-TR" sz="2400" b="1" dirty="0">
              <a:solidFill>
                <a:srgbClr val="0000FF"/>
              </a:solidFill>
              <a:latin typeface="Times New Roman"/>
              <a:ea typeface="Times New Roman"/>
            </a:endParaRPr>
          </a:p>
          <a:p>
            <a:pPr lvl="0">
              <a:spcBef>
                <a:spcPts val="600"/>
              </a:spcBef>
              <a:spcAft>
                <a:spcPts val="600"/>
              </a:spcAft>
              <a:tabLst>
                <a:tab pos="445770" algn="l"/>
              </a:tabLst>
            </a:pPr>
            <a:endParaRPr lang="tr-TR" sz="2400" b="1" dirty="0">
              <a:solidFill>
                <a:prstClr val="black"/>
              </a:solidFill>
              <a:latin typeface="Times New Roman"/>
              <a:ea typeface="Times New Roman"/>
            </a:endParaRPr>
          </a:p>
        </p:txBody>
      </p:sp>
    </p:spTree>
    <p:extLst>
      <p:ext uri="{BB962C8B-B14F-4D97-AF65-F5344CB8AC3E}">
        <p14:creationId xmlns:p14="http://schemas.microsoft.com/office/powerpoint/2010/main" val="40691223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3 İçerik Yer Tutucusu" descr="indir (1).png"/>
          <p:cNvPicPr>
            <a:picLocks noChangeAspect="1"/>
          </p:cNvPicPr>
          <p:nvPr/>
        </p:nvPicPr>
        <p:blipFill>
          <a:blip r:embed="rId2" cstate="print"/>
          <a:srcRect l="50633"/>
          <a:stretch>
            <a:fillRect/>
          </a:stretch>
        </p:blipFill>
        <p:spPr>
          <a:xfrm>
            <a:off x="5364088" y="404663"/>
            <a:ext cx="3627559" cy="6206224"/>
          </a:xfrm>
          <a:prstGeom prst="rect">
            <a:avLst/>
          </a:prstGeom>
        </p:spPr>
      </p:pic>
      <p:pic>
        <p:nvPicPr>
          <p:cNvPr id="4" name="3 İçerik Yer Tutucusu" descr="indir (1).png"/>
          <p:cNvPicPr>
            <a:picLocks noChangeAspect="1"/>
          </p:cNvPicPr>
          <p:nvPr/>
        </p:nvPicPr>
        <p:blipFill>
          <a:blip r:embed="rId2" cstate="print"/>
          <a:srcRect r="50000"/>
          <a:stretch>
            <a:fillRect/>
          </a:stretch>
        </p:blipFill>
        <p:spPr>
          <a:xfrm>
            <a:off x="36395" y="495996"/>
            <a:ext cx="3445228" cy="6192688"/>
          </a:xfrm>
          <a:prstGeom prst="rect">
            <a:avLst/>
          </a:prstGeom>
        </p:spPr>
      </p:pic>
      <p:sp>
        <p:nvSpPr>
          <p:cNvPr id="5" name="Dikdörtgen 4"/>
          <p:cNvSpPr/>
          <p:nvPr/>
        </p:nvSpPr>
        <p:spPr>
          <a:xfrm>
            <a:off x="3131840" y="4149080"/>
            <a:ext cx="3445174" cy="769441"/>
          </a:xfrm>
          <a:prstGeom prst="rect">
            <a:avLst/>
          </a:prstGeom>
          <a:ln w="76200">
            <a:solidFill>
              <a:srgbClr val="FF0000"/>
            </a:solidFill>
          </a:ln>
        </p:spPr>
        <p:txBody>
          <a:bodyPr wrap="none">
            <a:spAutoFit/>
          </a:bodyPr>
          <a:lstStyle/>
          <a:p>
            <a:pPr lvl="0"/>
            <a:r>
              <a:rPr lang="tr-TR" sz="4400" b="1" dirty="0">
                <a:solidFill>
                  <a:srgbClr val="FF0000"/>
                </a:solidFill>
                <a:latin typeface="Arial Black" pitchFamily="34" charset="0"/>
              </a:rPr>
              <a:t>DEYİMLER</a:t>
            </a:r>
            <a:endParaRPr lang="tr-TR" sz="4400" dirty="0">
              <a:solidFill>
                <a:srgbClr val="FF0000"/>
              </a:solidFill>
              <a:latin typeface="Arial Black" pitchFamily="34" charset="0"/>
            </a:endParaRPr>
          </a:p>
        </p:txBody>
      </p:sp>
    </p:spTree>
    <p:extLst>
      <p:ext uri="{BB962C8B-B14F-4D97-AF65-F5344CB8AC3E}">
        <p14:creationId xmlns:p14="http://schemas.microsoft.com/office/powerpoint/2010/main" val="72128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s://www.seekpng.com/png/full/20-200280_student-national-university-of-sciences-and-technology-teache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pic>
        <p:nvPicPr>
          <p:cNvPr id="2056" name="Picture 8" descr="https://habazavr.ru/prezentaciya-uchitel-s-ukazkoj-u-doski/uchitel-s-ukazkoj-u-doski_0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144464"/>
            <a:ext cx="9753600" cy="7317879"/>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07975" y="160338"/>
            <a:ext cx="5920209" cy="2062103"/>
          </a:xfrm>
          <a:prstGeom prst="rect">
            <a:avLst/>
          </a:prstGeom>
        </p:spPr>
        <p:txBody>
          <a:bodyPr wrap="square">
            <a:spAutoFit/>
          </a:bodyPr>
          <a:lstStyle/>
          <a:p>
            <a:r>
              <a:rPr lang="tr-TR" sz="3200" b="1" dirty="0">
                <a:solidFill>
                  <a:srgbClr val="FF0000"/>
                </a:solidFill>
                <a:latin typeface="Calibri" pitchFamily="34" charset="0"/>
              </a:rPr>
              <a:t>Deyim: </a:t>
            </a:r>
            <a:r>
              <a:rPr lang="tr-TR" sz="3200" b="1" dirty="0">
                <a:solidFill>
                  <a:prstClr val="white"/>
                </a:solidFill>
                <a:latin typeface="Calibri" pitchFamily="34" charset="0"/>
              </a:rPr>
              <a:t>Duygu, düşünce ve durumları birkaç kelimeyle ifade eden kalıplaşmış özlü sözlere </a:t>
            </a:r>
            <a:r>
              <a:rPr lang="tr-TR" sz="3200" b="1" dirty="0">
                <a:solidFill>
                  <a:srgbClr val="FF0000"/>
                </a:solidFill>
                <a:latin typeface="Calibri" pitchFamily="34" charset="0"/>
              </a:rPr>
              <a:t>deyim</a:t>
            </a:r>
            <a:r>
              <a:rPr lang="tr-TR" sz="3200" b="1" dirty="0">
                <a:solidFill>
                  <a:prstClr val="white"/>
                </a:solidFill>
                <a:latin typeface="Calibri" pitchFamily="34" charset="0"/>
              </a:rPr>
              <a:t> denir.</a:t>
            </a:r>
            <a:endParaRPr lang="tr-TR" sz="2800" b="1" dirty="0">
              <a:solidFill>
                <a:srgbClr val="66CCFF"/>
              </a:solidFill>
              <a:latin typeface="Open Sans"/>
            </a:endParaRPr>
          </a:p>
        </p:txBody>
      </p:sp>
    </p:spTree>
    <p:extLst>
      <p:ext uri="{BB962C8B-B14F-4D97-AF65-F5344CB8AC3E}">
        <p14:creationId xmlns:p14="http://schemas.microsoft.com/office/powerpoint/2010/main" val="348276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habazavr.ru/prezentaciya-uchitel-s-ukazkoj-u-doski/uchitel-s-ukazkoj-u-doski_00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29" y="-17690"/>
            <a:ext cx="9431916" cy="7173416"/>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4563160" y="260648"/>
            <a:ext cx="593432" cy="523220"/>
          </a:xfrm>
          <a:prstGeom prst="rect">
            <a:avLst/>
          </a:prstGeom>
        </p:spPr>
        <p:txBody>
          <a:bodyPr wrap="none">
            <a:spAutoFit/>
          </a:bodyPr>
          <a:lstStyle/>
          <a:p>
            <a:pPr algn="ctr"/>
            <a:r>
              <a:rPr lang="tr-TR" sz="2800" b="1" dirty="0">
                <a:solidFill>
                  <a:srgbClr val="FF0000"/>
                </a:solidFill>
              </a:rPr>
              <a:t>     </a:t>
            </a:r>
          </a:p>
        </p:txBody>
      </p:sp>
      <p:sp>
        <p:nvSpPr>
          <p:cNvPr id="4" name="Dikdörtgen 3"/>
          <p:cNvSpPr/>
          <p:nvPr/>
        </p:nvSpPr>
        <p:spPr>
          <a:xfrm>
            <a:off x="1475656" y="349686"/>
            <a:ext cx="7200800" cy="1384995"/>
          </a:xfrm>
          <a:prstGeom prst="rect">
            <a:avLst/>
          </a:prstGeom>
        </p:spPr>
        <p:txBody>
          <a:bodyPr wrap="square">
            <a:spAutoFit/>
          </a:bodyPr>
          <a:lstStyle/>
          <a:p>
            <a:pPr lvl="0"/>
            <a:r>
              <a:rPr lang="tr-TR" sz="2800" b="1" dirty="0">
                <a:solidFill>
                  <a:srgbClr val="FF0000"/>
                </a:solidFill>
              </a:rPr>
              <a:t>6- </a:t>
            </a:r>
            <a:r>
              <a:rPr lang="tr-TR" sz="2800" b="1" dirty="0">
                <a:solidFill>
                  <a:srgbClr val="FFFF00"/>
                </a:solidFill>
              </a:rPr>
              <a:t>Bazı atasözleri gerçek anlamlıdır. Gözlem ve deneyim sonucu söylenmişlerdir. Kesin yargı belirtir.</a:t>
            </a:r>
          </a:p>
        </p:txBody>
      </p:sp>
      <p:sp>
        <p:nvSpPr>
          <p:cNvPr id="5" name="Dikdörtgen 4"/>
          <p:cNvSpPr/>
          <p:nvPr/>
        </p:nvSpPr>
        <p:spPr>
          <a:xfrm>
            <a:off x="2645884" y="1556792"/>
            <a:ext cx="6030572" cy="1815882"/>
          </a:xfrm>
          <a:prstGeom prst="rect">
            <a:avLst/>
          </a:prstGeom>
        </p:spPr>
        <p:txBody>
          <a:bodyPr wrap="square">
            <a:spAutoFit/>
          </a:bodyPr>
          <a:lstStyle/>
          <a:p>
            <a:pPr lvl="0"/>
            <a:r>
              <a:rPr lang="tr-TR" sz="2800" b="1" dirty="0">
                <a:solidFill>
                  <a:srgbClr val="FF0000"/>
                </a:solidFill>
              </a:rPr>
              <a:t>7- </a:t>
            </a:r>
            <a:r>
              <a:rPr lang="tr-TR" sz="2800" b="1" dirty="0">
                <a:solidFill>
                  <a:srgbClr val="FFFF00"/>
                </a:solidFill>
              </a:rPr>
              <a:t>Atasözleri kısa ve özlü sözlerdir. Az sözle bir öğüdü, bir yaşam gerçeğini anlatır. Atasözünde anlatılmak istenen konu etkili biçimde dile getirilir.</a:t>
            </a:r>
          </a:p>
        </p:txBody>
      </p:sp>
    </p:spTree>
    <p:extLst>
      <p:ext uri="{BB962C8B-B14F-4D97-AF65-F5344CB8AC3E}">
        <p14:creationId xmlns:p14="http://schemas.microsoft.com/office/powerpoint/2010/main" val="39277962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dilbilgisi.net/wp-content/uploads/2013/02/Bindigi-dali-kesmek-deyiminin-karikaturu.jpg"/>
          <p:cNvPicPr>
            <a:picLocks noChangeAspect="1" noChangeArrowheads="1"/>
          </p:cNvPicPr>
          <p:nvPr/>
        </p:nvPicPr>
        <p:blipFill>
          <a:blip r:embed="rId2"/>
          <a:srcRect/>
          <a:stretch>
            <a:fillRect/>
          </a:stretch>
        </p:blipFill>
        <p:spPr bwMode="auto">
          <a:xfrm>
            <a:off x="107504" y="0"/>
            <a:ext cx="9217024" cy="6858661"/>
          </a:xfrm>
          <a:prstGeom prst="rect">
            <a:avLst/>
          </a:prstGeom>
          <a:noFill/>
        </p:spPr>
      </p:pic>
    </p:spTree>
    <p:extLst>
      <p:ext uri="{BB962C8B-B14F-4D97-AF65-F5344CB8AC3E}">
        <p14:creationId xmlns:p14="http://schemas.microsoft.com/office/powerpoint/2010/main" val="21950572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Burnunun-dikine-gitmek-deyiminin-karikaturu.jpg"/>
          <p:cNvPicPr>
            <a:picLocks noChangeAspect="1" noChangeArrowheads="1"/>
          </p:cNvPicPr>
          <p:nvPr/>
        </p:nvPicPr>
        <p:blipFill>
          <a:blip r:embed="rId2"/>
          <a:srcRect/>
          <a:stretch>
            <a:fillRect/>
          </a:stretch>
        </p:blipFill>
        <p:spPr bwMode="auto">
          <a:xfrm>
            <a:off x="0" y="-1"/>
            <a:ext cx="9144000" cy="6847549"/>
          </a:xfrm>
          <a:prstGeom prst="rect">
            <a:avLst/>
          </a:prstGeom>
          <a:noFill/>
        </p:spPr>
      </p:pic>
    </p:spTree>
    <p:extLst>
      <p:ext uri="{BB962C8B-B14F-4D97-AF65-F5344CB8AC3E}">
        <p14:creationId xmlns:p14="http://schemas.microsoft.com/office/powerpoint/2010/main" val="377357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habazavr.ru/prezentaciya-uchitel-s-ukazkoj-u-doski/uchitel-s-ukazkoj-u-doski_0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76" y="-3657"/>
            <a:ext cx="9972181" cy="7526097"/>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107504" y="188640"/>
            <a:ext cx="8784976" cy="523220"/>
          </a:xfrm>
          <a:prstGeom prst="rect">
            <a:avLst/>
          </a:prstGeom>
        </p:spPr>
        <p:txBody>
          <a:bodyPr wrap="square">
            <a:spAutoFit/>
          </a:bodyPr>
          <a:lstStyle/>
          <a:p>
            <a:r>
              <a:rPr lang="tr-TR" sz="2800" b="1" dirty="0">
                <a:solidFill>
                  <a:srgbClr val="FF0000"/>
                </a:solidFill>
                <a:latin typeface="Open Sans"/>
              </a:rPr>
              <a:t>    </a:t>
            </a:r>
            <a:endParaRPr lang="tr-TR" sz="2800" b="1" dirty="0">
              <a:solidFill>
                <a:prstClr val="black"/>
              </a:solidFill>
            </a:endParaRPr>
          </a:p>
        </p:txBody>
      </p:sp>
      <p:sp>
        <p:nvSpPr>
          <p:cNvPr id="2" name="Dikdörtgen 1"/>
          <p:cNvSpPr/>
          <p:nvPr/>
        </p:nvSpPr>
        <p:spPr>
          <a:xfrm>
            <a:off x="755576" y="53370"/>
            <a:ext cx="7848872" cy="830997"/>
          </a:xfrm>
          <a:prstGeom prst="rect">
            <a:avLst/>
          </a:prstGeom>
        </p:spPr>
        <p:txBody>
          <a:bodyPr wrap="square">
            <a:spAutoFit/>
          </a:bodyPr>
          <a:lstStyle/>
          <a:p>
            <a:pPr marL="292100" lvl="0" indent="-292100">
              <a:buClr>
                <a:srgbClr val="D34817"/>
              </a:buClr>
              <a:buSzPct val="70000"/>
              <a:defRPr/>
            </a:pPr>
            <a:r>
              <a:rPr lang="tr-TR" sz="4800" b="1" dirty="0">
                <a:solidFill>
                  <a:srgbClr val="FF0000"/>
                </a:solidFill>
                <a:latin typeface="Calibri" pitchFamily="34" charset="0"/>
              </a:rPr>
              <a:t>DEYİMLERİN ÖZELLİKLERİ</a:t>
            </a:r>
          </a:p>
        </p:txBody>
      </p:sp>
      <p:sp>
        <p:nvSpPr>
          <p:cNvPr id="3" name="Dikdörtgen 2"/>
          <p:cNvSpPr/>
          <p:nvPr/>
        </p:nvSpPr>
        <p:spPr>
          <a:xfrm>
            <a:off x="1331640" y="711860"/>
            <a:ext cx="7560840" cy="646331"/>
          </a:xfrm>
          <a:prstGeom prst="rect">
            <a:avLst/>
          </a:prstGeom>
        </p:spPr>
        <p:txBody>
          <a:bodyPr wrap="square">
            <a:spAutoFit/>
          </a:bodyPr>
          <a:lstStyle/>
          <a:p>
            <a:pPr marL="292100" lvl="0" indent="-292100">
              <a:buClr>
                <a:srgbClr val="D34817"/>
              </a:buClr>
              <a:buSzPct val="70000"/>
              <a:defRPr/>
            </a:pPr>
            <a:r>
              <a:rPr lang="tr-TR" sz="3600" b="1" dirty="0">
                <a:solidFill>
                  <a:srgbClr val="FF0000"/>
                </a:solidFill>
                <a:latin typeface="Calibri" pitchFamily="34" charset="0"/>
              </a:rPr>
              <a:t>1. </a:t>
            </a:r>
            <a:r>
              <a:rPr lang="tr-TR" sz="3600" b="1" dirty="0">
                <a:solidFill>
                  <a:srgbClr val="FFFF00"/>
                </a:solidFill>
                <a:latin typeface="Calibri" pitchFamily="34" charset="0"/>
              </a:rPr>
              <a:t>En az iki sözcükten oluşur.</a:t>
            </a:r>
          </a:p>
        </p:txBody>
      </p:sp>
      <p:sp>
        <p:nvSpPr>
          <p:cNvPr id="9" name="Dikdörtgen 8"/>
          <p:cNvSpPr/>
          <p:nvPr/>
        </p:nvSpPr>
        <p:spPr>
          <a:xfrm>
            <a:off x="1331640" y="1358191"/>
            <a:ext cx="7560840" cy="646331"/>
          </a:xfrm>
          <a:prstGeom prst="rect">
            <a:avLst/>
          </a:prstGeom>
        </p:spPr>
        <p:txBody>
          <a:bodyPr wrap="square">
            <a:spAutoFit/>
          </a:bodyPr>
          <a:lstStyle/>
          <a:p>
            <a:pPr marL="292100" lvl="0" indent="-292100">
              <a:buClr>
                <a:srgbClr val="D34817"/>
              </a:buClr>
              <a:buSzPct val="70000"/>
              <a:defRPr/>
            </a:pPr>
            <a:r>
              <a:rPr lang="tr-TR" sz="3600" b="1" dirty="0">
                <a:solidFill>
                  <a:srgbClr val="FF0000"/>
                </a:solidFill>
                <a:latin typeface="Calibri" pitchFamily="34" charset="0"/>
              </a:rPr>
              <a:t>2.     </a:t>
            </a:r>
            <a:r>
              <a:rPr lang="tr-TR" sz="3600" b="1" dirty="0">
                <a:solidFill>
                  <a:srgbClr val="66CCFF"/>
                </a:solidFill>
                <a:latin typeface="Calibri" pitchFamily="34" charset="0"/>
              </a:rPr>
              <a:t>Deyimler ilk anlamının dışında</a:t>
            </a:r>
          </a:p>
        </p:txBody>
      </p:sp>
      <p:sp>
        <p:nvSpPr>
          <p:cNvPr id="10" name="Dikdörtgen 9"/>
          <p:cNvSpPr/>
          <p:nvPr/>
        </p:nvSpPr>
        <p:spPr>
          <a:xfrm>
            <a:off x="1187624" y="2420888"/>
            <a:ext cx="7704856" cy="1200329"/>
          </a:xfrm>
          <a:prstGeom prst="rect">
            <a:avLst/>
          </a:prstGeom>
        </p:spPr>
        <p:txBody>
          <a:bodyPr wrap="square">
            <a:spAutoFit/>
          </a:bodyPr>
          <a:lstStyle/>
          <a:p>
            <a:pPr marL="292100" lvl="0" indent="-292100">
              <a:buClr>
                <a:srgbClr val="D34817"/>
              </a:buClr>
              <a:buSzPct val="70000"/>
              <a:defRPr/>
            </a:pPr>
            <a:r>
              <a:rPr lang="tr-TR" sz="3600" b="1" dirty="0">
                <a:solidFill>
                  <a:srgbClr val="FF0000"/>
                </a:solidFill>
                <a:latin typeface="Calibri" pitchFamily="34" charset="0"/>
              </a:rPr>
              <a:t>     3. </a:t>
            </a:r>
            <a:r>
              <a:rPr lang="tr-TR" sz="3600" b="1" dirty="0">
                <a:solidFill>
                  <a:srgbClr val="00FF00"/>
                </a:solidFill>
                <a:latin typeface="Calibri" pitchFamily="34" charset="0"/>
              </a:rPr>
              <a:t>Kalıplaşmış sözlerdir. Herhangi bir değişikliğe uğramazlar.</a:t>
            </a:r>
          </a:p>
        </p:txBody>
      </p:sp>
      <p:sp>
        <p:nvSpPr>
          <p:cNvPr id="11" name="Dikdörtgen 10"/>
          <p:cNvSpPr/>
          <p:nvPr/>
        </p:nvSpPr>
        <p:spPr>
          <a:xfrm>
            <a:off x="1979712" y="2004522"/>
            <a:ext cx="1940211" cy="646331"/>
          </a:xfrm>
          <a:prstGeom prst="rect">
            <a:avLst/>
          </a:prstGeom>
        </p:spPr>
        <p:txBody>
          <a:bodyPr wrap="none">
            <a:spAutoFit/>
          </a:bodyPr>
          <a:lstStyle/>
          <a:p>
            <a:pPr marL="292100" lvl="0" indent="-292100">
              <a:buClr>
                <a:srgbClr val="D34817"/>
              </a:buClr>
              <a:buSzPct val="70000"/>
              <a:defRPr/>
            </a:pPr>
            <a:r>
              <a:rPr lang="tr-TR" sz="3600" b="1" dirty="0">
                <a:solidFill>
                  <a:srgbClr val="66CCFF"/>
                </a:solidFill>
                <a:latin typeface="Calibri" pitchFamily="34" charset="0"/>
              </a:rPr>
              <a:t>kullanılır.</a:t>
            </a:r>
          </a:p>
        </p:txBody>
      </p:sp>
    </p:spTree>
    <p:extLst>
      <p:ext uri="{BB962C8B-B14F-4D97-AF65-F5344CB8AC3E}">
        <p14:creationId xmlns:p14="http://schemas.microsoft.com/office/powerpoint/2010/main" val="4331019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s://www.seekpng.com/png/full/20-200280_student-national-university-of-sciences-and-technology-teache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solidFill>
                <a:prstClr val="black"/>
              </a:solidFill>
            </a:endParaRPr>
          </a:p>
        </p:txBody>
      </p:sp>
      <p:pic>
        <p:nvPicPr>
          <p:cNvPr id="2056" name="Picture 8" descr="https://habazavr.ru/prezentaciya-uchitel-s-ukazkoj-u-doski/uchitel-s-ukazkoj-u-doski_0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144463"/>
            <a:ext cx="9753600" cy="731787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309400" y="215041"/>
            <a:ext cx="6048672" cy="646331"/>
          </a:xfrm>
          <a:prstGeom prst="rect">
            <a:avLst/>
          </a:prstGeom>
        </p:spPr>
        <p:txBody>
          <a:bodyPr wrap="square">
            <a:spAutoFit/>
          </a:bodyPr>
          <a:lstStyle/>
          <a:p>
            <a:pPr marL="292100" lvl="0" indent="-292100">
              <a:buClr>
                <a:srgbClr val="D34817"/>
              </a:buClr>
              <a:buSzPct val="70000"/>
              <a:defRPr/>
            </a:pPr>
            <a:r>
              <a:rPr lang="tr-TR" sz="3600" b="1" dirty="0">
                <a:solidFill>
                  <a:srgbClr val="FF0000"/>
                </a:solidFill>
                <a:latin typeface="Calibri" pitchFamily="34" charset="0"/>
              </a:rPr>
              <a:t>4. </a:t>
            </a:r>
            <a:r>
              <a:rPr lang="tr-TR" sz="3600" b="1" dirty="0">
                <a:solidFill>
                  <a:prstClr val="white"/>
                </a:solidFill>
                <a:latin typeface="Calibri" pitchFamily="34" charset="0"/>
              </a:rPr>
              <a:t>Kısa ve özlü sözlerdir.</a:t>
            </a:r>
          </a:p>
        </p:txBody>
      </p:sp>
      <p:sp>
        <p:nvSpPr>
          <p:cNvPr id="5" name="Dikdörtgen 4"/>
          <p:cNvSpPr/>
          <p:nvPr/>
        </p:nvSpPr>
        <p:spPr>
          <a:xfrm>
            <a:off x="309400" y="861372"/>
            <a:ext cx="6206816" cy="584775"/>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5. </a:t>
            </a:r>
            <a:r>
              <a:rPr lang="tr-TR" sz="3200" b="1" dirty="0">
                <a:solidFill>
                  <a:srgbClr val="660033"/>
                </a:solidFill>
                <a:latin typeface="Calibri" pitchFamily="34" charset="0"/>
              </a:rPr>
              <a:t>Genellikle mecaz anlam taşırlar.</a:t>
            </a:r>
          </a:p>
        </p:txBody>
      </p:sp>
      <p:sp>
        <p:nvSpPr>
          <p:cNvPr id="6" name="Dikdörtgen 5"/>
          <p:cNvSpPr/>
          <p:nvPr/>
        </p:nvSpPr>
        <p:spPr>
          <a:xfrm>
            <a:off x="309400" y="1490008"/>
            <a:ext cx="6048672" cy="1077218"/>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6. </a:t>
            </a:r>
            <a:r>
              <a:rPr lang="tr-TR" sz="3200" b="1" dirty="0">
                <a:solidFill>
                  <a:srgbClr val="00FF00"/>
                </a:solidFill>
                <a:latin typeface="Calibri" pitchFamily="34" charset="0"/>
              </a:rPr>
              <a:t>Bir durumu yâda olayı az sözle etkili bir biçimde belirtir.</a:t>
            </a:r>
          </a:p>
        </p:txBody>
      </p:sp>
      <p:sp>
        <p:nvSpPr>
          <p:cNvPr id="7" name="Dikdörtgen 6"/>
          <p:cNvSpPr/>
          <p:nvPr/>
        </p:nvSpPr>
        <p:spPr>
          <a:xfrm>
            <a:off x="460374" y="2565178"/>
            <a:ext cx="6055841" cy="584775"/>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7. </a:t>
            </a:r>
            <a:r>
              <a:rPr lang="tr-TR" sz="3200" b="1" dirty="0">
                <a:solidFill>
                  <a:srgbClr val="FFFF00"/>
                </a:solidFill>
                <a:latin typeface="Calibri" pitchFamily="34" charset="0"/>
              </a:rPr>
              <a:t>Atalarımızdan kalma sözlerdir.</a:t>
            </a:r>
          </a:p>
        </p:txBody>
      </p:sp>
    </p:spTree>
    <p:extLst>
      <p:ext uri="{BB962C8B-B14F-4D97-AF65-F5344CB8AC3E}">
        <p14:creationId xmlns:p14="http://schemas.microsoft.com/office/powerpoint/2010/main" val="5702366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Duse-kalka-deyiminin-karikaturu.jpg"/>
          <p:cNvPicPr>
            <a:picLocks noChangeAspect="1" noChangeArrowheads="1"/>
          </p:cNvPicPr>
          <p:nvPr/>
        </p:nvPicPr>
        <p:blipFill>
          <a:blip r:embed="rId2"/>
          <a:srcRect/>
          <a:stretch>
            <a:fillRect/>
          </a:stretch>
        </p:blipFill>
        <p:spPr bwMode="auto">
          <a:xfrm>
            <a:off x="179512" y="0"/>
            <a:ext cx="8964488" cy="6769644"/>
          </a:xfrm>
          <a:prstGeom prst="rect">
            <a:avLst/>
          </a:prstGeom>
          <a:noFill/>
        </p:spPr>
      </p:pic>
    </p:spTree>
    <p:extLst>
      <p:ext uri="{BB962C8B-B14F-4D97-AF65-F5344CB8AC3E}">
        <p14:creationId xmlns:p14="http://schemas.microsoft.com/office/powerpoint/2010/main" val="2301886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Sinek-avlamak-deyiminin-karikaturu.jpg"/>
          <p:cNvPicPr>
            <a:picLocks noChangeAspect="1" noChangeArrowheads="1"/>
          </p:cNvPicPr>
          <p:nvPr/>
        </p:nvPicPr>
        <p:blipFill>
          <a:blip r:embed="rId2"/>
          <a:srcRect/>
          <a:stretch>
            <a:fillRect/>
          </a:stretch>
        </p:blipFill>
        <p:spPr bwMode="auto">
          <a:xfrm>
            <a:off x="6004" y="116631"/>
            <a:ext cx="9137996" cy="6798243"/>
          </a:xfrm>
          <a:prstGeom prst="rect">
            <a:avLst/>
          </a:prstGeom>
          <a:noFill/>
        </p:spPr>
      </p:pic>
    </p:spTree>
    <p:extLst>
      <p:ext uri="{BB962C8B-B14F-4D97-AF65-F5344CB8AC3E}">
        <p14:creationId xmlns:p14="http://schemas.microsoft.com/office/powerpoint/2010/main" val="17402133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Foyasi-meydana-cikmak-deyiminin-karikaturu.jpg"/>
          <p:cNvPicPr>
            <a:picLocks noChangeAspect="1" noChangeArrowheads="1"/>
          </p:cNvPicPr>
          <p:nvPr/>
        </p:nvPicPr>
        <p:blipFill>
          <a:blip r:embed="rId2"/>
          <a:srcRect/>
          <a:stretch>
            <a:fillRect/>
          </a:stretch>
        </p:blipFill>
        <p:spPr bwMode="auto">
          <a:xfrm>
            <a:off x="0" y="15310"/>
            <a:ext cx="9144000" cy="6838429"/>
          </a:xfrm>
          <a:prstGeom prst="rect">
            <a:avLst/>
          </a:prstGeom>
          <a:noFill/>
        </p:spPr>
      </p:pic>
    </p:spTree>
    <p:extLst>
      <p:ext uri="{BB962C8B-B14F-4D97-AF65-F5344CB8AC3E}">
        <p14:creationId xmlns:p14="http://schemas.microsoft.com/office/powerpoint/2010/main" val="33217337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Gozu-hicbir-seyi-gormemek-deyiminin-karikaturu.jpg"/>
          <p:cNvPicPr>
            <a:picLocks noChangeAspect="1" noChangeArrowheads="1"/>
          </p:cNvPicPr>
          <p:nvPr/>
        </p:nvPicPr>
        <p:blipFill>
          <a:blip r:embed="rId2"/>
          <a:srcRect/>
          <a:stretch>
            <a:fillRect/>
          </a:stretch>
        </p:blipFill>
        <p:spPr bwMode="auto">
          <a:xfrm>
            <a:off x="0" y="15311"/>
            <a:ext cx="9144000" cy="6918528"/>
          </a:xfrm>
          <a:prstGeom prst="rect">
            <a:avLst/>
          </a:prstGeom>
          <a:noFill/>
        </p:spPr>
      </p:pic>
    </p:spTree>
    <p:extLst>
      <p:ext uri="{BB962C8B-B14F-4D97-AF65-F5344CB8AC3E}">
        <p14:creationId xmlns:p14="http://schemas.microsoft.com/office/powerpoint/2010/main" val="29053410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Gozu-yuksekte-olmak-deyiminin-karikaturu.jpg"/>
          <p:cNvPicPr>
            <a:picLocks noChangeAspect="1" noChangeArrowheads="1"/>
          </p:cNvPicPr>
          <p:nvPr/>
        </p:nvPicPr>
        <p:blipFill>
          <a:blip r:embed="rId2"/>
          <a:srcRect/>
          <a:stretch>
            <a:fillRect/>
          </a:stretch>
        </p:blipFill>
        <p:spPr bwMode="auto">
          <a:xfrm>
            <a:off x="0" y="-1"/>
            <a:ext cx="9144000" cy="6892497"/>
          </a:xfrm>
          <a:prstGeom prst="rect">
            <a:avLst/>
          </a:prstGeom>
          <a:noFill/>
        </p:spPr>
      </p:pic>
    </p:spTree>
    <p:extLst>
      <p:ext uri="{BB962C8B-B14F-4D97-AF65-F5344CB8AC3E}">
        <p14:creationId xmlns:p14="http://schemas.microsoft.com/office/powerpoint/2010/main" val="35907055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Ipe-un-sermek-deyiminin-karikaturu.jpg"/>
          <p:cNvPicPr>
            <a:picLocks noChangeAspect="1" noChangeArrowheads="1"/>
          </p:cNvPicPr>
          <p:nvPr/>
        </p:nvPicPr>
        <p:blipFill>
          <a:blip r:embed="rId2"/>
          <a:srcRect/>
          <a:stretch>
            <a:fillRect/>
          </a:stretch>
        </p:blipFill>
        <p:spPr bwMode="auto">
          <a:xfrm>
            <a:off x="0" y="116631"/>
            <a:ext cx="9144000" cy="6696345"/>
          </a:xfrm>
          <a:prstGeom prst="rect">
            <a:avLst/>
          </a:prstGeom>
          <a:noFill/>
        </p:spPr>
      </p:pic>
    </p:spTree>
    <p:extLst>
      <p:ext uri="{BB962C8B-B14F-4D97-AF65-F5344CB8AC3E}">
        <p14:creationId xmlns:p14="http://schemas.microsoft.com/office/powerpoint/2010/main" val="637363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s://www.seekpng.com/png/full/20-200280_student-national-university-of-sciences-and-technology-teache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6" name="Picture 8" descr="https://habazavr.ru/prezentaciya-uchitel-s-ukazkoj-u-doski/uchitel-s-ukazkoj-u-doski_0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144464"/>
            <a:ext cx="9753600" cy="731787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www.sosdifesalegalita.it/wp-content/uploads/2020/01/SOS-Difesa-Legalita%CC%80-Banca-Popolare-di-Bari-Autore-Nicola-Mosc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879928"/>
            <a:ext cx="4817494" cy="2304256"/>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539552" y="332656"/>
            <a:ext cx="4383572" cy="523220"/>
          </a:xfrm>
          <a:prstGeom prst="rect">
            <a:avLst/>
          </a:prstGeom>
        </p:spPr>
        <p:txBody>
          <a:bodyPr wrap="none">
            <a:spAutoFit/>
          </a:bodyPr>
          <a:lstStyle/>
          <a:p>
            <a:r>
              <a:rPr lang="tr-TR" sz="2800" b="1" dirty="0">
                <a:solidFill>
                  <a:srgbClr val="66CCFF"/>
                </a:solidFill>
              </a:rPr>
              <a:t>Ayağını yorganına göre uzat.</a:t>
            </a:r>
            <a:endParaRPr lang="tr-TR" dirty="0">
              <a:solidFill>
                <a:srgbClr val="66CCFF"/>
              </a:solidFill>
            </a:endParaRPr>
          </a:p>
        </p:txBody>
      </p:sp>
      <p:sp>
        <p:nvSpPr>
          <p:cNvPr id="5" name="Dikdörtgen 4"/>
          <p:cNvSpPr/>
          <p:nvPr/>
        </p:nvSpPr>
        <p:spPr>
          <a:xfrm>
            <a:off x="375106" y="3252865"/>
            <a:ext cx="7246471" cy="954107"/>
          </a:xfrm>
          <a:prstGeom prst="rect">
            <a:avLst/>
          </a:prstGeom>
        </p:spPr>
        <p:txBody>
          <a:bodyPr wrap="none">
            <a:spAutoFit/>
          </a:bodyPr>
          <a:lstStyle/>
          <a:p>
            <a:r>
              <a:rPr lang="tr-TR" sz="2800" b="1" u="sng" dirty="0">
                <a:solidFill>
                  <a:srgbClr val="FF0000"/>
                </a:solidFill>
              </a:rPr>
              <a:t>Anlamı:</a:t>
            </a:r>
            <a:r>
              <a:rPr lang="tr-TR" sz="2800" b="1" dirty="0">
                <a:solidFill>
                  <a:srgbClr val="FF0000"/>
                </a:solidFill>
              </a:rPr>
              <a:t> </a:t>
            </a:r>
            <a:r>
              <a:rPr lang="tr-TR" sz="2800" b="1" dirty="0">
                <a:solidFill>
                  <a:srgbClr val="FFFF00"/>
                </a:solidFill>
              </a:rPr>
              <a:t>Dengeli yaşamak isteyen insan giderini </a:t>
            </a:r>
          </a:p>
          <a:p>
            <a:r>
              <a:rPr lang="tr-TR" sz="2800" b="1" dirty="0">
                <a:solidFill>
                  <a:srgbClr val="FFFF00"/>
                </a:solidFill>
              </a:rPr>
              <a:t>gelirine göre ayarlamalıdır.</a:t>
            </a:r>
            <a:endParaRPr lang="tr-TR" dirty="0"/>
          </a:p>
        </p:txBody>
      </p:sp>
    </p:spTree>
    <p:extLst>
      <p:ext uri="{BB962C8B-B14F-4D97-AF65-F5344CB8AC3E}">
        <p14:creationId xmlns:p14="http://schemas.microsoft.com/office/powerpoint/2010/main" val="34578388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ilbilgisi.net/wp-content/uploads/2013/02/Caka-satmak-deyiminin-karikaturu.jpg"/>
          <p:cNvPicPr>
            <a:picLocks noChangeAspect="1" noChangeArrowheads="1"/>
          </p:cNvPicPr>
          <p:nvPr/>
        </p:nvPicPr>
        <p:blipFill>
          <a:blip r:embed="rId2"/>
          <a:srcRect/>
          <a:stretch>
            <a:fillRect/>
          </a:stretch>
        </p:blipFill>
        <p:spPr bwMode="auto">
          <a:xfrm>
            <a:off x="-17762" y="15668"/>
            <a:ext cx="9161762" cy="6862662"/>
          </a:xfrm>
          <a:prstGeom prst="rect">
            <a:avLst/>
          </a:prstGeom>
          <a:noFill/>
        </p:spPr>
      </p:pic>
    </p:spTree>
    <p:extLst>
      <p:ext uri="{BB962C8B-B14F-4D97-AF65-F5344CB8AC3E}">
        <p14:creationId xmlns:p14="http://schemas.microsoft.com/office/powerpoint/2010/main" val="11913346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s://habazavr.ru/prezentaciya-uchitel-s-ukazkoj-u-doski/uchitel-s-ukazkoj-u-doski_0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568" y="23100"/>
            <a:ext cx="9753600" cy="7317879"/>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323528" y="188640"/>
            <a:ext cx="5616624" cy="1077218"/>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Yerin dibine girmek : </a:t>
            </a:r>
            <a:r>
              <a:rPr lang="tr-TR" sz="3200" b="1" dirty="0">
                <a:solidFill>
                  <a:srgbClr val="00FF00"/>
                </a:solidFill>
                <a:latin typeface="Calibri" pitchFamily="34" charset="0"/>
              </a:rPr>
              <a:t>Utanmak.</a:t>
            </a:r>
          </a:p>
          <a:p>
            <a:pPr marL="292100" lvl="0" indent="-292100">
              <a:buClr>
                <a:srgbClr val="D34817"/>
              </a:buClr>
              <a:buSzPct val="70000"/>
              <a:defRPr/>
            </a:pPr>
            <a:endParaRPr lang="tr-TR" sz="3200" b="1" dirty="0">
              <a:solidFill>
                <a:srgbClr val="00FF00"/>
              </a:solidFill>
              <a:latin typeface="Calibri" pitchFamily="34" charset="0"/>
            </a:endParaRPr>
          </a:p>
        </p:txBody>
      </p:sp>
      <p:sp>
        <p:nvSpPr>
          <p:cNvPr id="4" name="Dikdörtgen 3"/>
          <p:cNvSpPr/>
          <p:nvPr/>
        </p:nvSpPr>
        <p:spPr>
          <a:xfrm>
            <a:off x="323528" y="980728"/>
            <a:ext cx="5760640" cy="584775"/>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Gözleri yolda kalmak: </a:t>
            </a:r>
            <a:r>
              <a:rPr lang="tr-TR" sz="3200" b="1" dirty="0">
                <a:solidFill>
                  <a:srgbClr val="FFFF00"/>
                </a:solidFill>
                <a:latin typeface="Calibri" pitchFamily="34" charset="0"/>
              </a:rPr>
              <a:t>Beklemek</a:t>
            </a:r>
          </a:p>
        </p:txBody>
      </p:sp>
      <p:sp>
        <p:nvSpPr>
          <p:cNvPr id="5" name="Dikdörtgen 4"/>
          <p:cNvSpPr/>
          <p:nvPr/>
        </p:nvSpPr>
        <p:spPr>
          <a:xfrm>
            <a:off x="321684" y="1772816"/>
            <a:ext cx="5978508" cy="584775"/>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Gözlerinin içi gülmek: </a:t>
            </a:r>
            <a:r>
              <a:rPr lang="tr-TR" sz="3200" b="1" dirty="0">
                <a:solidFill>
                  <a:prstClr val="white"/>
                </a:solidFill>
                <a:latin typeface="Calibri" pitchFamily="34" charset="0"/>
              </a:rPr>
              <a:t>Sevinmek</a:t>
            </a:r>
          </a:p>
        </p:txBody>
      </p:sp>
      <p:sp>
        <p:nvSpPr>
          <p:cNvPr id="6" name="Dikdörtgen 5"/>
          <p:cNvSpPr/>
          <p:nvPr/>
        </p:nvSpPr>
        <p:spPr>
          <a:xfrm>
            <a:off x="288504" y="2375534"/>
            <a:ext cx="6011688" cy="584775"/>
          </a:xfrm>
          <a:prstGeom prst="rect">
            <a:avLst/>
          </a:prstGeom>
        </p:spPr>
        <p:txBody>
          <a:bodyPr wrap="square">
            <a:spAutoFit/>
          </a:bodyPr>
          <a:lstStyle/>
          <a:p>
            <a:pPr marL="292100" lvl="0" indent="-292100">
              <a:buClr>
                <a:srgbClr val="D34817"/>
              </a:buClr>
              <a:buSzPct val="70000"/>
              <a:defRPr/>
            </a:pPr>
            <a:r>
              <a:rPr lang="tr-TR" sz="3200" b="1" dirty="0">
                <a:solidFill>
                  <a:srgbClr val="FF0000"/>
                </a:solidFill>
                <a:latin typeface="Calibri" pitchFamily="34" charset="0"/>
              </a:rPr>
              <a:t>Karnı zil çalmak: </a:t>
            </a:r>
            <a:r>
              <a:rPr lang="tr-TR" sz="3200" b="1" dirty="0">
                <a:solidFill>
                  <a:srgbClr val="660033"/>
                </a:solidFill>
                <a:latin typeface="Calibri" pitchFamily="34" charset="0"/>
              </a:rPr>
              <a:t>Acıkmak.</a:t>
            </a:r>
          </a:p>
        </p:txBody>
      </p:sp>
      <p:sp>
        <p:nvSpPr>
          <p:cNvPr id="7" name="Dikdörtgen 6"/>
          <p:cNvSpPr/>
          <p:nvPr/>
        </p:nvSpPr>
        <p:spPr>
          <a:xfrm>
            <a:off x="323528" y="3074184"/>
            <a:ext cx="6264696" cy="646331"/>
          </a:xfrm>
          <a:prstGeom prst="rect">
            <a:avLst/>
          </a:prstGeom>
        </p:spPr>
        <p:txBody>
          <a:bodyPr wrap="square">
            <a:spAutoFit/>
          </a:bodyPr>
          <a:lstStyle/>
          <a:p>
            <a:pPr marL="292100" lvl="0" indent="-292100">
              <a:buClr>
                <a:srgbClr val="D34817"/>
              </a:buClr>
              <a:buSzPct val="70000"/>
              <a:defRPr/>
            </a:pPr>
            <a:r>
              <a:rPr lang="tr-TR" sz="3600" b="1" dirty="0">
                <a:solidFill>
                  <a:srgbClr val="FF0000"/>
                </a:solidFill>
                <a:latin typeface="Calibri" pitchFamily="34" charset="0"/>
              </a:rPr>
              <a:t>Etekleri tutuşmak: </a:t>
            </a:r>
            <a:r>
              <a:rPr lang="tr-TR" sz="3600" b="1" dirty="0">
                <a:solidFill>
                  <a:prstClr val="white"/>
                </a:solidFill>
                <a:latin typeface="Calibri" pitchFamily="34" charset="0"/>
              </a:rPr>
              <a:t>Telaşlanmak</a:t>
            </a:r>
          </a:p>
        </p:txBody>
      </p:sp>
      <p:sp>
        <p:nvSpPr>
          <p:cNvPr id="8" name="Dikdörtgen 7"/>
          <p:cNvSpPr/>
          <p:nvPr/>
        </p:nvSpPr>
        <p:spPr>
          <a:xfrm>
            <a:off x="323528" y="3778442"/>
            <a:ext cx="720080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uLnTx/>
                <a:uFillTx/>
                <a:latin typeface="Calibri" pitchFamily="34" charset="0"/>
              </a:rPr>
              <a:t>Ağız açmamak: </a:t>
            </a:r>
            <a:r>
              <a:rPr kumimoji="0" lang="tr-TR" sz="3200" b="1" i="0" u="none" strike="noStrike" kern="0" cap="none" spc="0" normalizeH="0" baseline="0" noProof="0" dirty="0">
                <a:ln>
                  <a:noFill/>
                </a:ln>
                <a:effectLst/>
                <a:uLnTx/>
                <a:uFillTx/>
                <a:latin typeface="Calibri" pitchFamily="34" charset="0"/>
              </a:rPr>
              <a:t>Hiçbir şey konuşmamak</a:t>
            </a:r>
            <a:endParaRPr kumimoji="0" lang="tr-TR" sz="3200" b="0" i="0" u="none" strike="noStrike" kern="0" cap="none" spc="0" normalizeH="0" baseline="0" noProof="0" dirty="0">
              <a:ln>
                <a:noFill/>
              </a:ln>
              <a:effectLst/>
              <a:uLnTx/>
              <a:uFillTx/>
            </a:endParaRPr>
          </a:p>
        </p:txBody>
      </p:sp>
    </p:spTree>
    <p:extLst>
      <p:ext uri="{BB962C8B-B14F-4D97-AF65-F5344CB8AC3E}">
        <p14:creationId xmlns:p14="http://schemas.microsoft.com/office/powerpoint/2010/main" val="26223939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Jij... jij... beest!"/>
          <p:cNvPicPr>
            <a:picLocks noChangeAspect="1" noChangeArrowheads="1" noCrop="1"/>
          </p:cNvPicPr>
          <p:nvPr/>
        </p:nvPicPr>
        <p:blipFill>
          <a:blip r:embed="rId2"/>
          <a:srcRect/>
          <a:stretch>
            <a:fillRect/>
          </a:stretch>
        </p:blipFill>
        <p:spPr bwMode="auto">
          <a:xfrm>
            <a:off x="251520" y="1988840"/>
            <a:ext cx="3643338" cy="4357718"/>
          </a:xfrm>
          <a:prstGeom prst="rect">
            <a:avLst/>
          </a:prstGeom>
          <a:noFill/>
        </p:spPr>
      </p:pic>
      <p:sp>
        <p:nvSpPr>
          <p:cNvPr id="2" name="Dikdörtgen 1"/>
          <p:cNvSpPr/>
          <p:nvPr/>
        </p:nvSpPr>
        <p:spPr>
          <a:xfrm>
            <a:off x="107504" y="116632"/>
            <a:ext cx="8712968" cy="769441"/>
          </a:xfrm>
          <a:prstGeom prst="rect">
            <a:avLst/>
          </a:prstGeom>
        </p:spPr>
        <p:txBody>
          <a:bodyPr wrap="square">
            <a:spAutoFit/>
          </a:bodyPr>
          <a:lstStyle/>
          <a:p>
            <a:pPr marL="292100" lvl="0" indent="-292100">
              <a:buClr>
                <a:srgbClr val="D34817"/>
              </a:buClr>
              <a:buSzPct val="70000"/>
              <a:defRPr/>
            </a:pPr>
            <a:r>
              <a:rPr lang="tr-TR" sz="4400" b="1" dirty="0">
                <a:solidFill>
                  <a:srgbClr val="FF0000"/>
                </a:solidFill>
                <a:latin typeface="Calibri" pitchFamily="34" charset="0"/>
              </a:rPr>
              <a:t>Burnundan solumak: </a:t>
            </a:r>
            <a:r>
              <a:rPr lang="tr-TR" sz="4400" b="1" dirty="0">
                <a:latin typeface="Calibri" pitchFamily="34" charset="0"/>
              </a:rPr>
              <a:t>Sinirlenmek</a:t>
            </a:r>
          </a:p>
        </p:txBody>
      </p:sp>
      <p:pic>
        <p:nvPicPr>
          <p:cNvPr id="7" name="Picture 8" descr="http://www.maxibayan.com/wp-content/uploads/2014/10/Hareketli-%C3%87ocuk-Gifleri-5.gif"/>
          <p:cNvPicPr>
            <a:picLocks noChangeAspect="1" noChangeArrowheads="1" noCrop="1"/>
          </p:cNvPicPr>
          <p:nvPr/>
        </p:nvPicPr>
        <p:blipFill>
          <a:blip r:embed="rId3"/>
          <a:srcRect/>
          <a:stretch>
            <a:fillRect/>
          </a:stretch>
        </p:blipFill>
        <p:spPr bwMode="auto">
          <a:xfrm flipH="1">
            <a:off x="5227422" y="3573016"/>
            <a:ext cx="2598803" cy="2949478"/>
          </a:xfrm>
          <a:prstGeom prst="rect">
            <a:avLst/>
          </a:prstGeom>
          <a:noFill/>
          <a:ln w="9525">
            <a:noFill/>
            <a:miter lim="800000"/>
            <a:headEnd/>
            <a:tailEnd/>
          </a:ln>
        </p:spPr>
      </p:pic>
      <p:sp>
        <p:nvSpPr>
          <p:cNvPr id="3" name="Dikdörtgen 2"/>
          <p:cNvSpPr/>
          <p:nvPr/>
        </p:nvSpPr>
        <p:spPr>
          <a:xfrm>
            <a:off x="246406" y="927011"/>
            <a:ext cx="8718082" cy="769441"/>
          </a:xfrm>
          <a:prstGeom prst="rect">
            <a:avLst/>
          </a:prstGeom>
        </p:spPr>
        <p:txBody>
          <a:bodyPr wrap="square">
            <a:spAutoFit/>
          </a:bodyPr>
          <a:lstStyle/>
          <a:p>
            <a:pPr marL="292100" lvl="0" indent="-292100">
              <a:buClr>
                <a:srgbClr val="D34817"/>
              </a:buClr>
              <a:buSzPct val="70000"/>
              <a:defRPr/>
            </a:pPr>
            <a:r>
              <a:rPr lang="tr-TR" sz="4400" b="1" dirty="0">
                <a:solidFill>
                  <a:srgbClr val="FF0000"/>
                </a:solidFill>
                <a:latin typeface="Calibri" pitchFamily="34" charset="0"/>
              </a:rPr>
              <a:t>Ateş püskürmek: </a:t>
            </a:r>
            <a:r>
              <a:rPr lang="tr-TR" sz="4400" b="1" dirty="0">
                <a:solidFill>
                  <a:srgbClr val="660033"/>
                </a:solidFill>
                <a:latin typeface="Calibri" pitchFamily="34" charset="0"/>
              </a:rPr>
              <a:t>Çok öfkeli olmak</a:t>
            </a:r>
          </a:p>
        </p:txBody>
      </p:sp>
    </p:spTree>
    <p:extLst>
      <p:ext uri="{BB962C8B-B14F-4D97-AF65-F5344CB8AC3E}">
        <p14:creationId xmlns:p14="http://schemas.microsoft.com/office/powerpoint/2010/main" val="31188544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36240"/>
            <a:ext cx="8856984" cy="11295400"/>
          </a:xfrm>
          <a:prstGeom prst="rect">
            <a:avLst/>
          </a:prstGeom>
        </p:spPr>
        <p:txBody>
          <a:bodyPr wrap="square">
            <a:spAutoFit/>
          </a:bodyPr>
          <a:lstStyle/>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Anasının gözü: </a:t>
            </a:r>
            <a:r>
              <a:rPr lang="tr-TR" sz="2800" b="1" dirty="0">
                <a:latin typeface="Calibri" pitchFamily="34" charset="0"/>
              </a:rPr>
              <a:t>Hileci, kurnaz, çok açıkgöz,</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Hapı yutmak: </a:t>
            </a:r>
            <a:r>
              <a:rPr lang="tr-TR" sz="2800" b="1" dirty="0">
                <a:latin typeface="Calibri" pitchFamily="34" charset="0"/>
              </a:rPr>
              <a:t>Kötü duruma düşmek</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Hafife almak: </a:t>
            </a:r>
            <a:r>
              <a:rPr lang="tr-TR" sz="2800" b="1" dirty="0">
                <a:latin typeface="Calibri" pitchFamily="34" charset="0"/>
              </a:rPr>
              <a:t>Küçümsemek</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Şifayı kapmak: </a:t>
            </a:r>
            <a:r>
              <a:rPr lang="tr-TR" sz="2800" b="1" dirty="0">
                <a:latin typeface="Calibri" pitchFamily="34" charset="0"/>
              </a:rPr>
              <a:t>Hastalanmak</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Çöpe dönmek: </a:t>
            </a:r>
            <a:r>
              <a:rPr lang="tr-TR" sz="2800" b="1" dirty="0">
                <a:latin typeface="Calibri" pitchFamily="34" charset="0"/>
              </a:rPr>
              <a:t>Çok zayıflamak</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Faka basmak: </a:t>
            </a:r>
            <a:r>
              <a:rPr lang="tr-TR" sz="2800" b="1" dirty="0">
                <a:latin typeface="Calibri" pitchFamily="34" charset="0"/>
              </a:rPr>
              <a:t>Tuzağa düşmek</a:t>
            </a:r>
          </a:p>
          <a:p>
            <a:pPr marL="292100" lvl="0" indent="-292100">
              <a:buClr>
                <a:srgbClr val="D34817"/>
              </a:buClr>
              <a:buSzPct val="70000"/>
              <a:defRPr/>
            </a:pPr>
            <a:endParaRPr lang="tr-TR" sz="2800" b="1" dirty="0">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İçi sızlamak : </a:t>
            </a:r>
            <a:r>
              <a:rPr lang="tr-TR" sz="2800" b="1" dirty="0">
                <a:latin typeface="Calibri" pitchFamily="34" charset="0"/>
              </a:rPr>
              <a:t>Üzülmek</a:t>
            </a: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lvl="0">
              <a:spcBef>
                <a:spcPct val="0"/>
              </a:spcBef>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Arial Narrow"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a:p>
            <a:pPr marL="292100" lvl="0" indent="-292100">
              <a:buClr>
                <a:srgbClr val="D34817"/>
              </a:buClr>
              <a:buSzPct val="70000"/>
              <a:defRPr/>
            </a:pPr>
            <a:endParaRPr lang="tr-TR" sz="2800" b="1" dirty="0">
              <a:solidFill>
                <a:srgbClr val="FF0000"/>
              </a:solidFill>
              <a:latin typeface="Calibri" pitchFamily="34" charset="0"/>
            </a:endParaRPr>
          </a:p>
        </p:txBody>
      </p:sp>
    </p:spTree>
    <p:extLst>
      <p:ext uri="{BB962C8B-B14F-4D97-AF65-F5344CB8AC3E}">
        <p14:creationId xmlns:p14="http://schemas.microsoft.com/office/powerpoint/2010/main" val="27763827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640960" cy="6555641"/>
          </a:xfrm>
          <a:prstGeom prst="rect">
            <a:avLst/>
          </a:prstGeom>
        </p:spPr>
        <p:txBody>
          <a:bodyPr wrap="square">
            <a:spAutoFit/>
          </a:bodyPr>
          <a:lstStyle/>
          <a:p>
            <a:pPr marL="292100" lvl="0" indent="-292100">
              <a:buClr>
                <a:srgbClr val="D34817"/>
              </a:buClr>
              <a:buSzPct val="70000"/>
              <a:defRPr/>
            </a:pPr>
            <a:r>
              <a:rPr lang="tr-TR" sz="2800" b="1" dirty="0">
                <a:solidFill>
                  <a:srgbClr val="FF0000"/>
                </a:solidFill>
                <a:latin typeface="Calibri" pitchFamily="34" charset="0"/>
              </a:rPr>
              <a:t>Gözden düşmek: </a:t>
            </a:r>
            <a:r>
              <a:rPr lang="tr-TR" sz="2800" b="1" dirty="0">
                <a:solidFill>
                  <a:prstClr val="black"/>
                </a:solidFill>
                <a:latin typeface="Calibri" pitchFamily="34" charset="0"/>
              </a:rPr>
              <a:t>Eski değerini kaybetmek</a:t>
            </a:r>
          </a:p>
          <a:p>
            <a:pPr marL="292100" lvl="0" indent="-292100">
              <a:buClr>
                <a:srgbClr val="D34817"/>
              </a:buClr>
              <a:buSzPct val="70000"/>
              <a:defRPr/>
            </a:pPr>
            <a:endParaRPr lang="tr-TR" sz="2800" b="1" dirty="0">
              <a:solidFill>
                <a:prstClr val="black"/>
              </a:solidFill>
              <a:latin typeface="Calibri" pitchFamily="34" charset="0"/>
            </a:endParaRPr>
          </a:p>
          <a:p>
            <a:pPr lvl="0">
              <a:spcBef>
                <a:spcPct val="0"/>
              </a:spcBef>
            </a:pPr>
            <a:r>
              <a:rPr lang="tr-TR" sz="2800" b="1" dirty="0">
                <a:solidFill>
                  <a:srgbClr val="FF0000"/>
                </a:solidFill>
                <a:latin typeface="Calibri" pitchFamily="34" charset="0"/>
              </a:rPr>
              <a:t>Kulak misafiri olmak: </a:t>
            </a:r>
            <a:r>
              <a:rPr lang="tr-TR" sz="2800" b="1" dirty="0">
                <a:solidFill>
                  <a:prstClr val="black"/>
                </a:solidFill>
                <a:latin typeface="Calibri" pitchFamily="34" charset="0"/>
              </a:rPr>
              <a:t>Söylenenleri gizlice duymak.</a:t>
            </a:r>
          </a:p>
          <a:p>
            <a:pPr lvl="0">
              <a:spcBef>
                <a:spcPct val="0"/>
              </a:spcBef>
            </a:pPr>
            <a:endParaRPr lang="tr-TR" sz="2800" b="1" dirty="0">
              <a:solidFill>
                <a:prstClr val="black"/>
              </a:solidFill>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Kulak kesilmek: </a:t>
            </a:r>
            <a:r>
              <a:rPr lang="tr-TR" sz="2800" b="1" dirty="0">
                <a:solidFill>
                  <a:prstClr val="black"/>
                </a:solidFill>
                <a:latin typeface="Calibri" pitchFamily="34" charset="0"/>
              </a:rPr>
              <a:t>Dikkatle dinlemek</a:t>
            </a:r>
          </a:p>
          <a:p>
            <a:pPr marL="292100" lvl="0" indent="-292100">
              <a:buClr>
                <a:srgbClr val="D34817"/>
              </a:buClr>
              <a:buSzPct val="70000"/>
              <a:defRPr/>
            </a:pPr>
            <a:endParaRPr lang="tr-TR" sz="2800" b="1" dirty="0">
              <a:solidFill>
                <a:prstClr val="black"/>
              </a:solidFill>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Gözlerini dört açmak: </a:t>
            </a:r>
            <a:r>
              <a:rPr lang="tr-TR" sz="2800" b="1" dirty="0">
                <a:solidFill>
                  <a:prstClr val="black"/>
                </a:solidFill>
                <a:latin typeface="Calibri" pitchFamily="34" charset="0"/>
              </a:rPr>
              <a:t>Çok dikkat etmek</a:t>
            </a:r>
          </a:p>
          <a:p>
            <a:pPr marL="292100" lvl="0" indent="-292100">
              <a:buClr>
                <a:srgbClr val="D34817"/>
              </a:buClr>
              <a:buSzPct val="70000"/>
              <a:defRPr/>
            </a:pPr>
            <a:endParaRPr lang="tr-TR" sz="2800" b="1" dirty="0">
              <a:solidFill>
                <a:prstClr val="black"/>
              </a:solidFill>
              <a:latin typeface="Calibri" pitchFamily="34" charset="0"/>
            </a:endParaRPr>
          </a:p>
          <a:p>
            <a:pPr marL="292100" lvl="0" indent="-292100">
              <a:buClr>
                <a:srgbClr val="D34817"/>
              </a:buClr>
              <a:buSzPct val="70000"/>
              <a:defRPr/>
            </a:pPr>
            <a:r>
              <a:rPr lang="tr-TR" sz="2800" b="1" dirty="0">
                <a:solidFill>
                  <a:srgbClr val="FF0000"/>
                </a:solidFill>
                <a:latin typeface="Calibri" pitchFamily="34" charset="0"/>
              </a:rPr>
              <a:t>Ayak bağı olmak: </a:t>
            </a:r>
            <a:r>
              <a:rPr lang="tr-TR" sz="2800" b="1" dirty="0">
                <a:solidFill>
                  <a:prstClr val="black"/>
                </a:solidFill>
                <a:latin typeface="Calibri" pitchFamily="34" charset="0"/>
              </a:rPr>
              <a:t>Engel olmak</a:t>
            </a:r>
          </a:p>
          <a:p>
            <a:pPr marL="292100" lvl="0" indent="-292100">
              <a:buClr>
                <a:srgbClr val="D34817"/>
              </a:buClr>
              <a:buSzPct val="70000"/>
              <a:defRPr/>
            </a:pPr>
            <a:endParaRPr lang="tr-TR" sz="2800" b="1" dirty="0">
              <a:solidFill>
                <a:prstClr val="black"/>
              </a:solidFill>
              <a:latin typeface="Calibri" pitchFamily="34" charset="0"/>
            </a:endParaRPr>
          </a:p>
          <a:p>
            <a:pPr lvl="0"/>
            <a:r>
              <a:rPr lang="tr-TR" sz="2800" b="1" dirty="0">
                <a:solidFill>
                  <a:srgbClr val="FF0000"/>
                </a:solidFill>
                <a:latin typeface="Calibri" pitchFamily="34" charset="0"/>
              </a:rPr>
              <a:t>Nabza göre şerbet vermek: </a:t>
            </a:r>
            <a:r>
              <a:rPr lang="tr-TR" sz="2800" b="1" dirty="0">
                <a:solidFill>
                  <a:prstClr val="black"/>
                </a:solidFill>
                <a:latin typeface="Calibri" pitchFamily="34" charset="0"/>
              </a:rPr>
              <a:t>Birinin hoşuna gidecek, eğilimlerine cevap verecek biçimde davranmak.</a:t>
            </a:r>
            <a:r>
              <a:rPr lang="tr-TR" sz="2800" b="1" dirty="0">
                <a:solidFill>
                  <a:srgbClr val="FF0000"/>
                </a:solidFill>
                <a:latin typeface="Calibri" pitchFamily="34" charset="0"/>
              </a:rPr>
              <a:t> </a:t>
            </a:r>
          </a:p>
          <a:p>
            <a:pPr lvl="0"/>
            <a:endParaRPr lang="tr-TR" sz="2800" b="1" dirty="0">
              <a:solidFill>
                <a:srgbClr val="FF0000"/>
              </a:solidFill>
              <a:latin typeface="Calibri" pitchFamily="34" charset="0"/>
            </a:endParaRPr>
          </a:p>
          <a:p>
            <a:pPr lvl="0"/>
            <a:r>
              <a:rPr lang="tr-TR" sz="2800" b="1" dirty="0">
                <a:solidFill>
                  <a:srgbClr val="FF0000"/>
                </a:solidFill>
                <a:latin typeface="Calibri" pitchFamily="34" charset="0"/>
              </a:rPr>
              <a:t>Nabzını yoklamak: </a:t>
            </a:r>
            <a:r>
              <a:rPr lang="tr-TR" sz="2800" b="1" dirty="0">
                <a:solidFill>
                  <a:prstClr val="black"/>
                </a:solidFill>
                <a:latin typeface="Calibri" pitchFamily="34" charset="0"/>
              </a:rPr>
              <a:t>Eğilimini, niyetini, düşüncelerini, arzularını anlamaya çalışmak.</a:t>
            </a:r>
          </a:p>
        </p:txBody>
      </p:sp>
    </p:spTree>
    <p:extLst>
      <p:ext uri="{BB962C8B-B14F-4D97-AF65-F5344CB8AC3E}">
        <p14:creationId xmlns:p14="http://schemas.microsoft.com/office/powerpoint/2010/main" val="33893325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404664"/>
            <a:ext cx="9036496" cy="6986528"/>
          </a:xfrm>
          <a:prstGeom prst="rect">
            <a:avLst/>
          </a:prstGeom>
        </p:spPr>
        <p:txBody>
          <a:bodyPr wrap="square">
            <a:spAutoFit/>
          </a:bodyPr>
          <a:lstStyle/>
          <a:p>
            <a:pPr lvl="0"/>
            <a:r>
              <a:rPr lang="tr-TR" sz="2800" b="1" dirty="0">
                <a:solidFill>
                  <a:srgbClr val="FF0000"/>
                </a:solidFill>
                <a:latin typeface="Calibri" pitchFamily="34" charset="0"/>
              </a:rPr>
              <a:t>Ocağına düşmek: </a:t>
            </a:r>
            <a:r>
              <a:rPr lang="tr-TR" sz="2800" b="1" dirty="0">
                <a:solidFill>
                  <a:prstClr val="black"/>
                </a:solidFill>
                <a:latin typeface="Calibri" pitchFamily="34" charset="0"/>
              </a:rPr>
              <a:t>Birine yardım etmesi için yalvarmak</a:t>
            </a:r>
            <a:r>
              <a:rPr lang="tr-TR" sz="2800" b="1" i="1" dirty="0">
                <a:solidFill>
                  <a:prstClr val="black"/>
                </a:solidFill>
                <a:latin typeface="Calibri" pitchFamily="34" charset="0"/>
              </a:rPr>
              <a:t>.</a:t>
            </a:r>
          </a:p>
          <a:p>
            <a:pPr lvl="0"/>
            <a:endParaRPr lang="tr-TR" sz="2800" b="1" dirty="0">
              <a:solidFill>
                <a:prstClr val="black"/>
              </a:solidFill>
              <a:latin typeface="Calibri" pitchFamily="34" charset="0"/>
            </a:endParaRPr>
          </a:p>
          <a:p>
            <a:pPr lvl="0"/>
            <a:r>
              <a:rPr lang="tr-TR" sz="2800" b="1" dirty="0">
                <a:solidFill>
                  <a:srgbClr val="FF0000"/>
                </a:solidFill>
                <a:latin typeface="Calibri" pitchFamily="34" charset="0"/>
              </a:rPr>
              <a:t>Ocağına incir dikmek: </a:t>
            </a:r>
            <a:r>
              <a:rPr lang="tr-TR" sz="2800" b="1" dirty="0">
                <a:solidFill>
                  <a:prstClr val="black"/>
                </a:solidFill>
                <a:latin typeface="Calibri" pitchFamily="34" charset="0"/>
              </a:rPr>
              <a:t>Birinin evini barkını dağıtmak, düzenini alt üst etmek</a:t>
            </a:r>
          </a:p>
          <a:p>
            <a:pPr lvl="0"/>
            <a:r>
              <a:rPr lang="tr-TR" sz="2800" b="1" dirty="0">
                <a:solidFill>
                  <a:prstClr val="black"/>
                </a:solidFill>
                <a:latin typeface="Calibri" pitchFamily="34" charset="0"/>
              </a:rPr>
              <a:t> </a:t>
            </a:r>
          </a:p>
          <a:p>
            <a:pPr lvl="0"/>
            <a:r>
              <a:rPr lang="tr-TR" sz="2800" b="1" dirty="0">
                <a:solidFill>
                  <a:srgbClr val="FF0000"/>
                </a:solidFill>
                <a:latin typeface="Calibri" pitchFamily="34" charset="0"/>
              </a:rPr>
              <a:t>Ocağını söndürmek: </a:t>
            </a:r>
            <a:r>
              <a:rPr lang="tr-TR" sz="2800" b="1" dirty="0">
                <a:latin typeface="Calibri" pitchFamily="34" charset="0"/>
              </a:rPr>
              <a:t>Ailenin dağılmasına sebep olmak.</a:t>
            </a:r>
          </a:p>
          <a:p>
            <a:pPr lvl="0"/>
            <a:endParaRPr lang="tr-TR" sz="2800" b="1" dirty="0">
              <a:solidFill>
                <a:srgbClr val="FF0000"/>
              </a:solidFill>
              <a:latin typeface="Calibri" pitchFamily="34" charset="0"/>
            </a:endParaRPr>
          </a:p>
          <a:p>
            <a:pPr lvl="0"/>
            <a:r>
              <a:rPr lang="tr-TR" sz="2800" b="1" dirty="0">
                <a:solidFill>
                  <a:srgbClr val="FF0000"/>
                </a:solidFill>
                <a:latin typeface="Calibri" pitchFamily="34" charset="0"/>
              </a:rPr>
              <a:t>İçi dışına çıkmak: </a:t>
            </a:r>
            <a:r>
              <a:rPr lang="tr-TR" sz="2800" b="1" dirty="0">
                <a:solidFill>
                  <a:prstClr val="black"/>
                </a:solidFill>
                <a:latin typeface="Calibri" pitchFamily="34" charset="0"/>
              </a:rPr>
              <a:t> Kusmaktan ötürü çok fena olmak. </a:t>
            </a:r>
          </a:p>
          <a:p>
            <a:pPr lvl="0"/>
            <a:endParaRPr lang="tr-TR" sz="2800" b="1" dirty="0">
              <a:solidFill>
                <a:prstClr val="black"/>
              </a:solidFill>
              <a:latin typeface="Calibri" pitchFamily="34" charset="0"/>
            </a:endParaRPr>
          </a:p>
          <a:p>
            <a:pPr lvl="0"/>
            <a:r>
              <a:rPr lang="tr-TR" sz="2800" b="1" dirty="0">
                <a:solidFill>
                  <a:srgbClr val="FF0000"/>
                </a:solidFill>
                <a:latin typeface="Calibri" pitchFamily="34" charset="0"/>
              </a:rPr>
              <a:t>İçi erimek:</a:t>
            </a:r>
            <a:r>
              <a:rPr lang="tr-TR" sz="2800" b="1" dirty="0">
                <a:solidFill>
                  <a:prstClr val="black"/>
                </a:solidFill>
                <a:latin typeface="Calibri" pitchFamily="34" charset="0"/>
              </a:rPr>
              <a:t> Kaygı duymak, çok üzülmek.</a:t>
            </a:r>
          </a:p>
          <a:p>
            <a:pPr lvl="0"/>
            <a:endParaRPr lang="tr-TR" sz="2800" b="1" dirty="0">
              <a:solidFill>
                <a:srgbClr val="FF0000"/>
              </a:solidFill>
              <a:latin typeface="Calibri" pitchFamily="34" charset="0"/>
            </a:endParaRPr>
          </a:p>
          <a:p>
            <a:pPr lvl="0"/>
            <a:r>
              <a:rPr lang="tr-TR" sz="2800" b="1" dirty="0">
                <a:solidFill>
                  <a:srgbClr val="FF0000"/>
                </a:solidFill>
                <a:latin typeface="Calibri" pitchFamily="34" charset="0"/>
              </a:rPr>
              <a:t>Zehir etmek:</a:t>
            </a:r>
            <a:r>
              <a:rPr lang="tr-TR" sz="2800" b="1" dirty="0">
                <a:solidFill>
                  <a:prstClr val="black"/>
                </a:solidFill>
                <a:latin typeface="Calibri" pitchFamily="34" charset="0"/>
              </a:rPr>
              <a:t> Bir şeyin tadını kaçırmak, iyiyken kötü duruma sokmak.</a:t>
            </a:r>
            <a:r>
              <a:rPr lang="tr-TR" sz="3600" b="1" dirty="0">
                <a:solidFill>
                  <a:prstClr val="black"/>
                </a:solidFill>
                <a:latin typeface="Calibri" pitchFamily="34" charset="0"/>
              </a:rPr>
              <a:t> </a:t>
            </a:r>
          </a:p>
          <a:p>
            <a:pPr lvl="0"/>
            <a:endParaRPr lang="tr-TR" sz="2800" dirty="0">
              <a:solidFill>
                <a:prstClr val="black"/>
              </a:solidFill>
              <a:latin typeface="Calibri" pitchFamily="34" charset="0"/>
            </a:endParaRPr>
          </a:p>
          <a:p>
            <a:pPr lvl="0"/>
            <a:endParaRPr lang="tr-TR" sz="4000" i="1" dirty="0">
              <a:solidFill>
                <a:prstClr val="black"/>
              </a:solidFill>
              <a:latin typeface="Calibri" pitchFamily="34" charset="0"/>
            </a:endParaRPr>
          </a:p>
        </p:txBody>
      </p:sp>
    </p:spTree>
    <p:extLst>
      <p:ext uri="{BB962C8B-B14F-4D97-AF65-F5344CB8AC3E}">
        <p14:creationId xmlns:p14="http://schemas.microsoft.com/office/powerpoint/2010/main" val="20850304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9514"/>
            <a:ext cx="8784976" cy="7694414"/>
          </a:xfrm>
          <a:prstGeom prst="rect">
            <a:avLst/>
          </a:prstGeom>
        </p:spPr>
        <p:txBody>
          <a:bodyPr wrap="square">
            <a:spAutoFit/>
          </a:bodyPr>
          <a:lstStyle/>
          <a:p>
            <a:pPr lvl="0"/>
            <a:r>
              <a:rPr lang="tr-TR" sz="2600" b="1" dirty="0">
                <a:solidFill>
                  <a:srgbClr val="FF0000"/>
                </a:solidFill>
                <a:latin typeface="Calibri" pitchFamily="34" charset="0"/>
              </a:rPr>
              <a:t>Rafa kaldırmak :</a:t>
            </a:r>
            <a:r>
              <a:rPr lang="tr-TR" sz="2600" b="1" dirty="0">
                <a:solidFill>
                  <a:prstClr val="black"/>
                </a:solidFill>
                <a:latin typeface="Calibri" pitchFamily="34" charset="0"/>
              </a:rPr>
              <a:t> Bir iş üzerinde artık durmamak, o işi kenara itmek, ihmal etmek.</a:t>
            </a:r>
          </a:p>
          <a:p>
            <a:pPr lvl="0"/>
            <a:endParaRPr lang="tr-TR" sz="2600" b="1" dirty="0">
              <a:solidFill>
                <a:prstClr val="black"/>
              </a:solidFill>
              <a:latin typeface="Calibri" pitchFamily="34" charset="0"/>
            </a:endParaRPr>
          </a:p>
          <a:p>
            <a:pPr lvl="0"/>
            <a:r>
              <a:rPr lang="tr-TR" sz="2600" b="1" dirty="0">
                <a:solidFill>
                  <a:srgbClr val="FF0000"/>
                </a:solidFill>
                <a:latin typeface="Calibri" pitchFamily="34" charset="0"/>
              </a:rPr>
              <a:t>Rahat durmamak:</a:t>
            </a:r>
            <a:r>
              <a:rPr lang="tr-TR" sz="2600" b="1" dirty="0">
                <a:solidFill>
                  <a:prstClr val="black"/>
                </a:solidFill>
                <a:latin typeface="Calibri" pitchFamily="34" charset="0"/>
              </a:rPr>
              <a:t> Yaramazlık etmek, kımıldayıp durmak.</a:t>
            </a:r>
          </a:p>
          <a:p>
            <a:pPr lvl="0"/>
            <a:r>
              <a:rPr lang="tr-TR" sz="2600" b="1" dirty="0">
                <a:solidFill>
                  <a:prstClr val="black"/>
                </a:solidFill>
                <a:latin typeface="Calibri" pitchFamily="34" charset="0"/>
              </a:rPr>
              <a:t> </a:t>
            </a:r>
          </a:p>
          <a:p>
            <a:pPr lvl="0"/>
            <a:r>
              <a:rPr lang="tr-TR" sz="2600" b="1" dirty="0">
                <a:solidFill>
                  <a:srgbClr val="FF0000"/>
                </a:solidFill>
                <a:latin typeface="Calibri" pitchFamily="34" charset="0"/>
              </a:rPr>
              <a:t>Rahatına bakmak:</a:t>
            </a:r>
            <a:r>
              <a:rPr lang="tr-TR" sz="2600" b="1" dirty="0">
                <a:solidFill>
                  <a:prstClr val="black"/>
                </a:solidFill>
                <a:latin typeface="Calibri" pitchFamily="34" charset="0"/>
              </a:rPr>
              <a:t> Hiçbir şeye aldırış etmeden rahatını sağlamaya çalışmak.</a:t>
            </a:r>
          </a:p>
          <a:p>
            <a:pPr lvl="0"/>
            <a:endParaRPr lang="tr-TR" sz="2600" b="1" dirty="0">
              <a:solidFill>
                <a:prstClr val="black"/>
              </a:solidFill>
              <a:latin typeface="Calibri" pitchFamily="34" charset="0"/>
            </a:endParaRPr>
          </a:p>
          <a:p>
            <a:pPr lvl="0"/>
            <a:r>
              <a:rPr lang="tr-TR" sz="2600" b="1" dirty="0">
                <a:solidFill>
                  <a:srgbClr val="FF0000"/>
                </a:solidFill>
                <a:latin typeface="Calibri" pitchFamily="34" charset="0"/>
              </a:rPr>
              <a:t>Rahat yüzü görmemek</a:t>
            </a:r>
            <a:r>
              <a:rPr lang="tr-TR" sz="2600" b="1" dirty="0">
                <a:solidFill>
                  <a:prstClr val="black"/>
                </a:solidFill>
                <a:latin typeface="Calibri" pitchFamily="34" charset="0"/>
              </a:rPr>
              <a:t>: Huzur, bolluk, hiç rahatlık görmemek; sürekli sıkıntı, darlık içinde bulunmak. </a:t>
            </a:r>
            <a:r>
              <a:rPr lang="tr-TR" sz="2600" b="1" i="1" dirty="0">
                <a:solidFill>
                  <a:prstClr val="black"/>
                </a:solidFill>
                <a:latin typeface="Calibri" pitchFamily="34" charset="0"/>
              </a:rPr>
              <a:t>“</a:t>
            </a:r>
          </a:p>
          <a:p>
            <a:pPr lvl="0"/>
            <a:endParaRPr lang="tr-TR" sz="2600" b="1" i="1" dirty="0">
              <a:solidFill>
                <a:prstClr val="black"/>
              </a:solidFill>
              <a:latin typeface="Calibri" pitchFamily="34" charset="0"/>
            </a:endParaRPr>
          </a:p>
          <a:p>
            <a:pPr lvl="0"/>
            <a:r>
              <a:rPr lang="tr-TR" sz="2600" b="1" dirty="0">
                <a:solidFill>
                  <a:srgbClr val="FF0000"/>
                </a:solidFill>
                <a:latin typeface="Calibri" pitchFamily="34" charset="0"/>
              </a:rPr>
              <a:t>Haddini bildirmek</a:t>
            </a:r>
            <a:r>
              <a:rPr lang="tr-TR" sz="2600" b="1" dirty="0">
                <a:solidFill>
                  <a:prstClr val="black"/>
                </a:solidFill>
                <a:latin typeface="Calibri" pitchFamily="34" charset="0"/>
              </a:rPr>
              <a:t>: Yetkisi dışındaki işlere karıştığı için sert bir karşılık vererek onu cezalandırmak,</a:t>
            </a:r>
          </a:p>
          <a:p>
            <a:pPr lvl="0"/>
            <a:r>
              <a:rPr lang="tr-TR" sz="2600" b="1" dirty="0">
                <a:solidFill>
                  <a:prstClr val="black"/>
                </a:solidFill>
                <a:latin typeface="Calibri" pitchFamily="34" charset="0"/>
              </a:rPr>
              <a:t> </a:t>
            </a:r>
          </a:p>
          <a:p>
            <a:pPr lvl="0"/>
            <a:r>
              <a:rPr lang="tr-TR" sz="2600" b="1" dirty="0">
                <a:solidFill>
                  <a:srgbClr val="FF0000"/>
                </a:solidFill>
                <a:latin typeface="Calibri" pitchFamily="34" charset="0"/>
              </a:rPr>
              <a:t>Haddini bilmek:</a:t>
            </a:r>
            <a:r>
              <a:rPr lang="tr-TR" sz="2600" b="1" dirty="0">
                <a:solidFill>
                  <a:prstClr val="black"/>
                </a:solidFill>
                <a:latin typeface="Calibri" pitchFamily="34" charset="0"/>
              </a:rPr>
              <a:t> Kendi değer ve yeteneğini bilmek, üstün görmemek, kendi yapabileceği şeylerin ötesine geçmemek.</a:t>
            </a:r>
            <a:r>
              <a:rPr lang="tr-TR" sz="2600" b="1" i="1" dirty="0">
                <a:solidFill>
                  <a:prstClr val="black"/>
                </a:solidFill>
                <a:latin typeface="Calibri" pitchFamily="34" charset="0"/>
              </a:rPr>
              <a:t>“</a:t>
            </a:r>
            <a:endParaRPr lang="tr-TR" sz="2600" b="1" dirty="0">
              <a:solidFill>
                <a:prstClr val="black"/>
              </a:solidFill>
              <a:latin typeface="Calibri" pitchFamily="34" charset="0"/>
            </a:endParaRPr>
          </a:p>
          <a:p>
            <a:pPr lvl="0"/>
            <a:endParaRPr lang="tr-TR" sz="2600" i="1" dirty="0">
              <a:solidFill>
                <a:prstClr val="black"/>
              </a:solidFill>
              <a:latin typeface="Calibri" pitchFamily="34" charset="0"/>
            </a:endParaRPr>
          </a:p>
          <a:p>
            <a:pPr lvl="0"/>
            <a:endParaRPr lang="tr-TR" sz="2600" i="1" dirty="0">
              <a:solidFill>
                <a:prstClr val="black"/>
              </a:solidFill>
              <a:latin typeface="Calibri" pitchFamily="34" charset="0"/>
            </a:endParaRPr>
          </a:p>
          <a:p>
            <a:pPr lvl="0"/>
            <a:endParaRPr lang="tr-TR" sz="2600" dirty="0">
              <a:solidFill>
                <a:prstClr val="black"/>
              </a:solidFill>
              <a:latin typeface="Calibri" pitchFamily="34" charset="0"/>
            </a:endParaRPr>
          </a:p>
        </p:txBody>
      </p:sp>
    </p:spTree>
    <p:extLst>
      <p:ext uri="{BB962C8B-B14F-4D97-AF65-F5344CB8AC3E}">
        <p14:creationId xmlns:p14="http://schemas.microsoft.com/office/powerpoint/2010/main" val="12967294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877" y="0"/>
            <a:ext cx="9144000" cy="1143000"/>
          </a:xfrm>
        </p:spPr>
        <p:txBody>
          <a:bodyPr>
            <a:normAutofit/>
          </a:bodyPr>
          <a:lstStyle/>
          <a:p>
            <a:r>
              <a:rPr lang="tr-TR" sz="3600" b="1" dirty="0">
                <a:solidFill>
                  <a:srgbClr val="FF0000"/>
                </a:solidFill>
              </a:rPr>
              <a:t>Aşağıdaki görsellerle deyimleri eşleştirelim.</a:t>
            </a:r>
          </a:p>
        </p:txBody>
      </p:sp>
      <p:sp>
        <p:nvSpPr>
          <p:cNvPr id="4" name="3 Metin kutusu"/>
          <p:cNvSpPr txBox="1"/>
          <p:nvPr/>
        </p:nvSpPr>
        <p:spPr>
          <a:xfrm>
            <a:off x="2786050" y="2357430"/>
            <a:ext cx="4111382" cy="369332"/>
          </a:xfrm>
          <a:prstGeom prst="rect">
            <a:avLst/>
          </a:prstGeom>
          <a:noFill/>
        </p:spPr>
        <p:txBody>
          <a:bodyPr wrap="none" rtlCol="0">
            <a:spAutoFit/>
          </a:bodyPr>
          <a:lstStyle/>
          <a:p>
            <a:r>
              <a:rPr lang="tr-TR" dirty="0">
                <a:solidFill>
                  <a:prstClr val="black"/>
                </a:solidFill>
                <a:latin typeface="Kayra Aydin" pitchFamily="34" charset="0"/>
              </a:rPr>
              <a:t>Bir kulağından girip ötekinden çıkmak</a:t>
            </a:r>
          </a:p>
        </p:txBody>
      </p:sp>
      <p:pic>
        <p:nvPicPr>
          <p:cNvPr id="5" name="4 Resim" descr="Kendine+ya+da+yakınlarına+yapılan+övgüden+ötürü+gururlanmak.jpg"/>
          <p:cNvPicPr>
            <a:picLocks noChangeAspect="1"/>
          </p:cNvPicPr>
          <p:nvPr/>
        </p:nvPicPr>
        <p:blipFill>
          <a:blip r:embed="rId2" cstate="print"/>
          <a:srcRect l="18367" t="4082" r="20408" b="22449"/>
          <a:stretch>
            <a:fillRect/>
          </a:stretch>
        </p:blipFill>
        <p:spPr>
          <a:xfrm>
            <a:off x="7215206" y="4786322"/>
            <a:ext cx="1428760" cy="1285884"/>
          </a:xfrm>
          <a:prstGeom prst="rect">
            <a:avLst/>
          </a:prstGeom>
        </p:spPr>
      </p:pic>
      <p:pic>
        <p:nvPicPr>
          <p:cNvPr id="6" name="5 Resim" descr="BİR+KULAĞINDAN+GİRİP+ÖTEKİNDEN+ÇIKMAK.jpg"/>
          <p:cNvPicPr>
            <a:picLocks noChangeAspect="1"/>
          </p:cNvPicPr>
          <p:nvPr/>
        </p:nvPicPr>
        <p:blipFill>
          <a:blip r:embed="rId3" cstate="print"/>
          <a:srcRect l="20225" r="22471" b="23594"/>
          <a:stretch>
            <a:fillRect/>
          </a:stretch>
        </p:blipFill>
        <p:spPr>
          <a:xfrm>
            <a:off x="1142976" y="4572008"/>
            <a:ext cx="1714512" cy="1714512"/>
          </a:xfrm>
          <a:prstGeom prst="rect">
            <a:avLst/>
          </a:prstGeom>
        </p:spPr>
      </p:pic>
      <p:pic>
        <p:nvPicPr>
          <p:cNvPr id="7" name="6 Resim" descr="KABAK+BAŞINA+PATLAMAK.jpg"/>
          <p:cNvPicPr>
            <a:picLocks noChangeAspect="1"/>
          </p:cNvPicPr>
          <p:nvPr/>
        </p:nvPicPr>
        <p:blipFill>
          <a:blip r:embed="rId4" cstate="print"/>
          <a:srcRect l="21739" r="20869" b="30434"/>
          <a:stretch>
            <a:fillRect/>
          </a:stretch>
        </p:blipFill>
        <p:spPr>
          <a:xfrm>
            <a:off x="7358082" y="2786058"/>
            <a:ext cx="1571636" cy="1428760"/>
          </a:xfrm>
          <a:prstGeom prst="rect">
            <a:avLst/>
          </a:prstGeom>
        </p:spPr>
      </p:pic>
      <p:pic>
        <p:nvPicPr>
          <p:cNvPr id="8" name="7 Resim" descr="Dedikodu+ederek+laf+götürüp+getirmek..jpg"/>
          <p:cNvPicPr>
            <a:picLocks noChangeAspect="1"/>
          </p:cNvPicPr>
          <p:nvPr/>
        </p:nvPicPr>
        <p:blipFill>
          <a:blip r:embed="rId5" cstate="print"/>
          <a:srcRect l="24265" t="5882" r="18382" b="26471"/>
          <a:stretch>
            <a:fillRect/>
          </a:stretch>
        </p:blipFill>
        <p:spPr>
          <a:xfrm>
            <a:off x="0" y="2928934"/>
            <a:ext cx="1857388" cy="1643074"/>
          </a:xfrm>
          <a:prstGeom prst="rect">
            <a:avLst/>
          </a:prstGeom>
        </p:spPr>
      </p:pic>
      <p:pic>
        <p:nvPicPr>
          <p:cNvPr id="9" name="8 Resim" descr="DEREYİ+GÖRMEDEN+PAÇALARI+SIVAMAK.jpg"/>
          <p:cNvPicPr>
            <a:picLocks noChangeAspect="1"/>
          </p:cNvPicPr>
          <p:nvPr/>
        </p:nvPicPr>
        <p:blipFill>
          <a:blip r:embed="rId6" cstate="print"/>
          <a:srcRect l="22500" t="3333" r="22499" b="26666"/>
          <a:stretch>
            <a:fillRect/>
          </a:stretch>
        </p:blipFill>
        <p:spPr>
          <a:xfrm>
            <a:off x="7358082" y="1000108"/>
            <a:ext cx="1571636" cy="1500198"/>
          </a:xfrm>
          <a:prstGeom prst="rect">
            <a:avLst/>
          </a:prstGeom>
        </p:spPr>
      </p:pic>
      <p:pic>
        <p:nvPicPr>
          <p:cNvPr id="10" name="9 Resim" descr="İÇİ+GİTMEK+Bir+şeyi+çok+istemek.jpg"/>
          <p:cNvPicPr>
            <a:picLocks noChangeAspect="1"/>
          </p:cNvPicPr>
          <p:nvPr/>
        </p:nvPicPr>
        <p:blipFill>
          <a:blip r:embed="rId7" cstate="print"/>
          <a:srcRect l="21212" r="21211" b="35352"/>
          <a:stretch>
            <a:fillRect/>
          </a:stretch>
        </p:blipFill>
        <p:spPr>
          <a:xfrm>
            <a:off x="428596" y="1357298"/>
            <a:ext cx="1866318" cy="1571636"/>
          </a:xfrm>
          <a:prstGeom prst="rect">
            <a:avLst/>
          </a:prstGeom>
        </p:spPr>
      </p:pic>
      <p:sp>
        <p:nvSpPr>
          <p:cNvPr id="11" name="10 Metin kutusu"/>
          <p:cNvSpPr txBox="1"/>
          <p:nvPr/>
        </p:nvSpPr>
        <p:spPr>
          <a:xfrm>
            <a:off x="2857488" y="3071810"/>
            <a:ext cx="3500462" cy="369332"/>
          </a:xfrm>
          <a:prstGeom prst="rect">
            <a:avLst/>
          </a:prstGeom>
          <a:noFill/>
        </p:spPr>
        <p:txBody>
          <a:bodyPr wrap="square" rtlCol="0">
            <a:spAutoFit/>
          </a:bodyPr>
          <a:lstStyle/>
          <a:p>
            <a:r>
              <a:rPr lang="tr-TR" dirty="0">
                <a:solidFill>
                  <a:prstClr val="black"/>
                </a:solidFill>
                <a:latin typeface="Kayra Aydin" pitchFamily="34" charset="0"/>
              </a:rPr>
              <a:t>Koltukları kabarmak</a:t>
            </a:r>
          </a:p>
        </p:txBody>
      </p:sp>
      <p:sp>
        <p:nvSpPr>
          <p:cNvPr id="12" name="11 Metin kutusu"/>
          <p:cNvSpPr txBox="1"/>
          <p:nvPr/>
        </p:nvSpPr>
        <p:spPr>
          <a:xfrm>
            <a:off x="2786050" y="1571612"/>
            <a:ext cx="4286280" cy="369332"/>
          </a:xfrm>
          <a:prstGeom prst="rect">
            <a:avLst/>
          </a:prstGeom>
          <a:noFill/>
        </p:spPr>
        <p:txBody>
          <a:bodyPr wrap="square" rtlCol="0">
            <a:spAutoFit/>
          </a:bodyPr>
          <a:lstStyle/>
          <a:p>
            <a:r>
              <a:rPr lang="tr-TR" dirty="0">
                <a:solidFill>
                  <a:prstClr val="black"/>
                </a:solidFill>
                <a:latin typeface="Kayra Aydin" pitchFamily="34" charset="0"/>
              </a:rPr>
              <a:t>Dereyi görmeden paçaları sıvamak</a:t>
            </a:r>
          </a:p>
        </p:txBody>
      </p:sp>
      <p:sp>
        <p:nvSpPr>
          <p:cNvPr id="13" name="12 Metin kutusu"/>
          <p:cNvSpPr txBox="1"/>
          <p:nvPr/>
        </p:nvSpPr>
        <p:spPr>
          <a:xfrm>
            <a:off x="2857488" y="4572008"/>
            <a:ext cx="3143272" cy="369332"/>
          </a:xfrm>
          <a:prstGeom prst="rect">
            <a:avLst/>
          </a:prstGeom>
          <a:noFill/>
        </p:spPr>
        <p:txBody>
          <a:bodyPr wrap="square" rtlCol="0">
            <a:spAutoFit/>
          </a:bodyPr>
          <a:lstStyle/>
          <a:p>
            <a:r>
              <a:rPr lang="tr-TR" dirty="0">
                <a:solidFill>
                  <a:prstClr val="black"/>
                </a:solidFill>
                <a:latin typeface="Kayra Aydin" pitchFamily="34" charset="0"/>
              </a:rPr>
              <a:t>Kabak başına patlamak</a:t>
            </a:r>
          </a:p>
        </p:txBody>
      </p:sp>
      <p:sp>
        <p:nvSpPr>
          <p:cNvPr id="14" name="13 Metin kutusu"/>
          <p:cNvSpPr txBox="1"/>
          <p:nvPr/>
        </p:nvSpPr>
        <p:spPr>
          <a:xfrm>
            <a:off x="2857488" y="3786190"/>
            <a:ext cx="1214446" cy="369332"/>
          </a:xfrm>
          <a:prstGeom prst="rect">
            <a:avLst/>
          </a:prstGeom>
          <a:noFill/>
        </p:spPr>
        <p:txBody>
          <a:bodyPr wrap="square" rtlCol="0">
            <a:spAutoFit/>
          </a:bodyPr>
          <a:lstStyle/>
          <a:p>
            <a:r>
              <a:rPr lang="tr-TR" dirty="0">
                <a:solidFill>
                  <a:prstClr val="black"/>
                </a:solidFill>
                <a:latin typeface="Kayra Aydin" pitchFamily="34" charset="0"/>
              </a:rPr>
              <a:t>İçi gitmek</a:t>
            </a:r>
          </a:p>
        </p:txBody>
      </p:sp>
      <p:sp>
        <p:nvSpPr>
          <p:cNvPr id="15" name="14 Metin kutusu"/>
          <p:cNvSpPr txBox="1"/>
          <p:nvPr/>
        </p:nvSpPr>
        <p:spPr>
          <a:xfrm>
            <a:off x="2857488" y="5429264"/>
            <a:ext cx="2928958" cy="369332"/>
          </a:xfrm>
          <a:prstGeom prst="rect">
            <a:avLst/>
          </a:prstGeom>
          <a:noFill/>
        </p:spPr>
        <p:txBody>
          <a:bodyPr wrap="square" rtlCol="0">
            <a:spAutoFit/>
          </a:bodyPr>
          <a:lstStyle/>
          <a:p>
            <a:r>
              <a:rPr lang="tr-TR" dirty="0">
                <a:solidFill>
                  <a:prstClr val="black"/>
                </a:solidFill>
                <a:latin typeface="Kayra Aydin" pitchFamily="34" charset="0"/>
              </a:rPr>
              <a:t>Laf taşımak</a:t>
            </a:r>
          </a:p>
        </p:txBody>
      </p:sp>
      <p:cxnSp>
        <p:nvCxnSpPr>
          <p:cNvPr id="40" name="39 Düz Ok Bağlayıcısı"/>
          <p:cNvCxnSpPr/>
          <p:nvPr/>
        </p:nvCxnSpPr>
        <p:spPr>
          <a:xfrm flipV="1">
            <a:off x="5072066" y="6381328"/>
            <a:ext cx="2452262" cy="466717"/>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2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heckerboard(across)">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heckerboard(across)">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heckerboard(across)">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heckerboard(across)">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P spid="12" grpId="0"/>
      <p:bldP spid="13" grpId="0"/>
      <p:bldP spid="14" grpId="0"/>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87493" y="332656"/>
            <a:ext cx="8064896" cy="1015663"/>
          </a:xfrm>
          <a:prstGeom prst="rect">
            <a:avLst/>
          </a:prstGeom>
          <a:ln w="76200">
            <a:solidFill>
              <a:srgbClr val="FF0000"/>
            </a:solidFill>
          </a:ln>
        </p:spPr>
        <p:txBody>
          <a:bodyPr wrap="square">
            <a:spAutoFit/>
          </a:bodyPr>
          <a:lstStyle/>
          <a:p>
            <a:pPr lvl="0"/>
            <a:r>
              <a:rPr lang="tr-TR" sz="6000" dirty="0">
                <a:solidFill>
                  <a:srgbClr val="FF0000"/>
                </a:solidFill>
                <a:effectLst>
                  <a:outerShdw blurRad="38100" dist="38100" dir="2700000" algn="tl">
                    <a:srgbClr val="000000">
                      <a:alpha val="43137"/>
                    </a:srgbClr>
                  </a:outerShdw>
                </a:effectLst>
              </a:rPr>
              <a:t>Haydi biraz soru çözelim.</a:t>
            </a:r>
          </a:p>
        </p:txBody>
      </p:sp>
      <p:pic>
        <p:nvPicPr>
          <p:cNvPr id="6" name="1 Resim" descr="indir (1).png"/>
          <p:cNvPicPr>
            <a:picLocks noChangeAspect="1"/>
          </p:cNvPicPr>
          <p:nvPr/>
        </p:nvPicPr>
        <p:blipFill>
          <a:blip r:embed="rId2" cstate="print"/>
          <a:stretch>
            <a:fillRect/>
          </a:stretch>
        </p:blipFill>
        <p:spPr>
          <a:xfrm>
            <a:off x="1331640" y="1628800"/>
            <a:ext cx="6408712" cy="5030518"/>
          </a:xfrm>
          <a:prstGeom prst="rect">
            <a:avLst/>
          </a:prstGeom>
        </p:spPr>
      </p:pic>
    </p:spTree>
    <p:extLst>
      <p:ext uri="{BB962C8B-B14F-4D97-AF65-F5344CB8AC3E}">
        <p14:creationId xmlns:p14="http://schemas.microsoft.com/office/powerpoint/2010/main" val="6725915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 (1).png"/>
          <p:cNvPicPr>
            <a:picLocks noGrp="1" noChangeAspect="1"/>
          </p:cNvPicPr>
          <p:nvPr>
            <p:ph idx="1"/>
          </p:nvPr>
        </p:nvPicPr>
        <p:blipFill>
          <a:blip r:embed="rId2" cstate="print"/>
          <a:srcRect r="50000"/>
          <a:stretch>
            <a:fillRect/>
          </a:stretch>
        </p:blipFill>
        <p:spPr>
          <a:xfrm>
            <a:off x="0" y="0"/>
            <a:ext cx="1128713" cy="2028825"/>
          </a:xfrm>
        </p:spPr>
      </p:pic>
      <p:pic>
        <p:nvPicPr>
          <p:cNvPr id="5" name="3 İçerik Yer Tutucusu" descr="indir (1).png"/>
          <p:cNvPicPr>
            <a:picLocks noChangeAspect="1"/>
          </p:cNvPicPr>
          <p:nvPr/>
        </p:nvPicPr>
        <p:blipFill>
          <a:blip r:embed="rId2" cstate="print"/>
          <a:srcRect l="50633"/>
          <a:stretch>
            <a:fillRect/>
          </a:stretch>
        </p:blipFill>
        <p:spPr>
          <a:xfrm>
            <a:off x="7643834" y="928670"/>
            <a:ext cx="1185855" cy="2028825"/>
          </a:xfrm>
          <a:prstGeom prst="rect">
            <a:avLst/>
          </a:prstGeom>
        </p:spPr>
      </p:pic>
      <p:sp>
        <p:nvSpPr>
          <p:cNvPr id="6" name="5 Metin kutusu"/>
          <p:cNvSpPr txBox="1"/>
          <p:nvPr/>
        </p:nvSpPr>
        <p:spPr>
          <a:xfrm>
            <a:off x="357158" y="2357430"/>
            <a:ext cx="7786742" cy="1384995"/>
          </a:xfrm>
          <a:prstGeom prst="rect">
            <a:avLst/>
          </a:prstGeom>
          <a:noFill/>
        </p:spPr>
        <p:txBody>
          <a:bodyPr wrap="square" rtlCol="0">
            <a:spAutoFit/>
          </a:bodyPr>
          <a:lstStyle/>
          <a:p>
            <a:r>
              <a:rPr lang="tr-TR" sz="2800" b="1" dirty="0">
                <a:solidFill>
                  <a:srgbClr val="FF0000"/>
                </a:solidFill>
              </a:rPr>
              <a:t>1. </a:t>
            </a:r>
            <a:r>
              <a:rPr lang="tr-TR" sz="2800" b="1" dirty="0">
                <a:solidFill>
                  <a:prstClr val="black"/>
                </a:solidFill>
              </a:rPr>
              <a:t>Aşağıdaki deyimlerden hangisi </a:t>
            </a:r>
            <a:r>
              <a:rPr lang="tr-TR" sz="2800" b="1" dirty="0">
                <a:solidFill>
                  <a:srgbClr val="DA1F28">
                    <a:lumMod val="75000"/>
                  </a:srgbClr>
                </a:solidFill>
              </a:rPr>
              <a:t>“sevinmek” </a:t>
            </a:r>
            <a:r>
              <a:rPr lang="tr-TR" sz="2800" b="1" dirty="0">
                <a:solidFill>
                  <a:prstClr val="black"/>
                </a:solidFill>
              </a:rPr>
              <a:t>ile ilgili </a:t>
            </a:r>
            <a:r>
              <a:rPr lang="tr-TR" sz="2800" b="1" u="sng" dirty="0">
                <a:solidFill>
                  <a:prstClr val="black"/>
                </a:solidFill>
              </a:rPr>
              <a:t>değildir?</a:t>
            </a:r>
          </a:p>
          <a:p>
            <a:endParaRPr lang="tr-TR" sz="2800" dirty="0">
              <a:solidFill>
                <a:prstClr val="black"/>
              </a:solidFill>
              <a:latin typeface="Kayra Aydin" pitchFamily="34" charset="0"/>
            </a:endParaRPr>
          </a:p>
        </p:txBody>
      </p:sp>
      <p:sp>
        <p:nvSpPr>
          <p:cNvPr id="7" name="6 Metin kutusu"/>
          <p:cNvSpPr txBox="1"/>
          <p:nvPr/>
        </p:nvSpPr>
        <p:spPr>
          <a:xfrm>
            <a:off x="642910" y="4000504"/>
            <a:ext cx="3143272" cy="461665"/>
          </a:xfrm>
          <a:prstGeom prst="rect">
            <a:avLst/>
          </a:prstGeom>
          <a:noFill/>
        </p:spPr>
        <p:txBody>
          <a:bodyPr wrap="square" rtlCol="0">
            <a:spAutoFit/>
          </a:bodyPr>
          <a:lstStyle/>
          <a:p>
            <a:r>
              <a:rPr lang="tr-TR" sz="2400" dirty="0">
                <a:solidFill>
                  <a:prstClr val="black"/>
                </a:solidFill>
                <a:latin typeface="Kayra Aydin" pitchFamily="34" charset="0"/>
              </a:rPr>
              <a:t>A)Etekleri zil çalmak</a:t>
            </a:r>
          </a:p>
        </p:txBody>
      </p:sp>
      <p:sp>
        <p:nvSpPr>
          <p:cNvPr id="8" name="7 Metin kutusu"/>
          <p:cNvSpPr txBox="1"/>
          <p:nvPr/>
        </p:nvSpPr>
        <p:spPr>
          <a:xfrm>
            <a:off x="5167846" y="4000504"/>
            <a:ext cx="3976154" cy="461665"/>
          </a:xfrm>
          <a:prstGeom prst="rect">
            <a:avLst/>
          </a:prstGeom>
          <a:noFill/>
        </p:spPr>
        <p:txBody>
          <a:bodyPr wrap="square" rtlCol="0">
            <a:spAutoFit/>
          </a:bodyPr>
          <a:lstStyle/>
          <a:p>
            <a:r>
              <a:rPr lang="tr-TR" sz="2400" dirty="0">
                <a:solidFill>
                  <a:prstClr val="black"/>
                </a:solidFill>
                <a:latin typeface="Kayra Aydin" pitchFamily="34" charset="0"/>
              </a:rPr>
              <a:t>B) Ağzı kulaklarına varmak</a:t>
            </a:r>
          </a:p>
        </p:txBody>
      </p:sp>
      <p:sp>
        <p:nvSpPr>
          <p:cNvPr id="9" name="8 Metin kutusu"/>
          <p:cNvSpPr txBox="1"/>
          <p:nvPr/>
        </p:nvSpPr>
        <p:spPr>
          <a:xfrm>
            <a:off x="3553077" y="5500702"/>
            <a:ext cx="3071834" cy="461665"/>
          </a:xfrm>
          <a:prstGeom prst="rect">
            <a:avLst/>
          </a:prstGeom>
          <a:noFill/>
        </p:spPr>
        <p:txBody>
          <a:bodyPr wrap="square" rtlCol="0">
            <a:spAutoFit/>
          </a:bodyPr>
          <a:lstStyle/>
          <a:p>
            <a:r>
              <a:rPr lang="tr-TR" sz="2400" dirty="0">
                <a:solidFill>
                  <a:prstClr val="black"/>
                </a:solidFill>
                <a:latin typeface="Kayra Aydin" pitchFamily="34" charset="0"/>
              </a:rPr>
              <a:t>C) Küplere binmek</a:t>
            </a:r>
          </a:p>
        </p:txBody>
      </p:sp>
      <p:sp>
        <p:nvSpPr>
          <p:cNvPr id="10" name="9 Oval"/>
          <p:cNvSpPr/>
          <p:nvPr/>
        </p:nvSpPr>
        <p:spPr>
          <a:xfrm>
            <a:off x="379931" y="5928610"/>
            <a:ext cx="785818" cy="714380"/>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b="1">
              <a:ln w="18000">
                <a:solidFill>
                  <a:srgbClr val="DA1F28">
                    <a:satMod val="140000"/>
                  </a:srgb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372963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diamond(in)">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amond(in)">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diamond(in)">
                                      <p:cBhvr>
                                        <p:cTn id="40" dur="2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amond(in)">
                                      <p:cBhvr>
                                        <p:cTn id="4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habazavr.ru/prezentaciya-uchitel-s-ukazkoj-u-doski/uchitel-s-ukazkoj-u-doski_0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75" y="-198365"/>
            <a:ext cx="9753600" cy="7173416"/>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https://lizasenglish.ru/wp-content/uploads/2016/02/grape-150x150-768x76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9792" y="260648"/>
            <a:ext cx="1188132" cy="1188132"/>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940188" y="605943"/>
            <a:ext cx="4861011" cy="523220"/>
          </a:xfrm>
          <a:prstGeom prst="rect">
            <a:avLst/>
          </a:prstGeom>
        </p:spPr>
        <p:txBody>
          <a:bodyPr wrap="none">
            <a:spAutoFit/>
          </a:bodyPr>
          <a:lstStyle/>
          <a:p>
            <a:r>
              <a:rPr lang="tr-TR" sz="2800" b="1" dirty="0">
                <a:solidFill>
                  <a:srgbClr val="66CCFF"/>
                </a:solidFill>
              </a:rPr>
              <a:t>Üzüm üzüme baka baka kararır.</a:t>
            </a:r>
            <a:endParaRPr lang="tr-TR" dirty="0"/>
          </a:p>
        </p:txBody>
      </p:sp>
      <p:sp>
        <p:nvSpPr>
          <p:cNvPr id="3" name="Dikdörtgen 2"/>
          <p:cNvSpPr/>
          <p:nvPr/>
        </p:nvSpPr>
        <p:spPr>
          <a:xfrm>
            <a:off x="2051720" y="1844824"/>
            <a:ext cx="7236295" cy="1815882"/>
          </a:xfrm>
          <a:prstGeom prst="rect">
            <a:avLst/>
          </a:prstGeom>
        </p:spPr>
        <p:txBody>
          <a:bodyPr wrap="square">
            <a:spAutoFit/>
          </a:bodyPr>
          <a:lstStyle/>
          <a:p>
            <a:pPr lvl="0"/>
            <a:r>
              <a:rPr lang="tr-TR" sz="2800" b="1" u="sng" dirty="0">
                <a:solidFill>
                  <a:srgbClr val="FF0000"/>
                </a:solidFill>
              </a:rPr>
              <a:t>Anlamı:</a:t>
            </a:r>
            <a:r>
              <a:rPr lang="tr-TR" sz="2800" b="1" dirty="0">
                <a:solidFill>
                  <a:srgbClr val="FF0000"/>
                </a:solidFill>
              </a:rPr>
              <a:t> </a:t>
            </a:r>
            <a:r>
              <a:rPr lang="tr-TR" sz="2800" b="1" dirty="0">
                <a:solidFill>
                  <a:srgbClr val="FFFF00"/>
                </a:solidFill>
              </a:rPr>
              <a:t>İnsan hem etkilenen, hem de etkileyen bir varlıktır. Her zaman bir arada bulunan, arkadaşlık eden kimseler, birbirlerinin huyunu kapar. </a:t>
            </a:r>
            <a:endParaRPr lang="tr-TR" b="1" dirty="0">
              <a:solidFill>
                <a:srgbClr val="FFFF00"/>
              </a:solidFill>
            </a:endParaRPr>
          </a:p>
        </p:txBody>
      </p:sp>
    </p:spTree>
    <p:extLst>
      <p:ext uri="{BB962C8B-B14F-4D97-AF65-F5344CB8AC3E}">
        <p14:creationId xmlns:p14="http://schemas.microsoft.com/office/powerpoint/2010/main" val="5797374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r="50000"/>
          <a:stretch>
            <a:fillRect/>
          </a:stretch>
        </p:blipFill>
        <p:spPr>
          <a:xfrm>
            <a:off x="72707" y="2947690"/>
            <a:ext cx="1128713" cy="2028825"/>
          </a:xfrm>
          <a:prstGeom prst="rect">
            <a:avLst/>
          </a:prstGeom>
        </p:spPr>
      </p:pic>
      <p:sp>
        <p:nvSpPr>
          <p:cNvPr id="3" name="2 Metin kutusu"/>
          <p:cNvSpPr txBox="1"/>
          <p:nvPr/>
        </p:nvSpPr>
        <p:spPr>
          <a:xfrm>
            <a:off x="0" y="692696"/>
            <a:ext cx="8964487" cy="1815882"/>
          </a:xfrm>
          <a:prstGeom prst="rect">
            <a:avLst/>
          </a:prstGeom>
          <a:noFill/>
          <a:ln>
            <a:noFill/>
          </a:ln>
        </p:spPr>
        <p:txBody>
          <a:bodyPr wrap="square" rtlCol="0">
            <a:spAutoFit/>
          </a:bodyPr>
          <a:lstStyle/>
          <a:p>
            <a:r>
              <a:rPr lang="tr-TR" sz="2800" b="1" dirty="0">
                <a:ln w="10541" cmpd="sng">
                  <a:noFill/>
                  <a:prstDash val="solid"/>
                </a:ln>
                <a:solidFill>
                  <a:srgbClr val="FF0000"/>
                </a:solidFill>
              </a:rPr>
              <a:t>2. </a:t>
            </a:r>
            <a:r>
              <a:rPr lang="tr-TR" sz="2800" b="1" dirty="0">
                <a:ln w="10541" cmpd="sng">
                  <a:solidFill>
                    <a:srgbClr val="2DA2BF">
                      <a:shade val="88000"/>
                      <a:satMod val="110000"/>
                    </a:srgbClr>
                  </a:solidFill>
                  <a:prstDash val="solid"/>
                </a:ln>
                <a:solidFill>
                  <a:srgbClr val="0070C0"/>
                </a:solidFill>
              </a:rPr>
              <a:t>İşleyen demir ışıldar.</a:t>
            </a:r>
          </a:p>
          <a:p>
            <a:endParaRPr lang="tr-TR" sz="2800" b="1" dirty="0">
              <a:solidFill>
                <a:prstClr val="black"/>
              </a:solidFill>
            </a:endParaRPr>
          </a:p>
          <a:p>
            <a:r>
              <a:rPr lang="tr-TR" sz="2800" b="1" dirty="0">
                <a:solidFill>
                  <a:prstClr val="black"/>
                </a:solidFill>
              </a:rPr>
              <a:t>Yukarıdaki atasözünün konusu aşağıdakilerden hangisidir?</a:t>
            </a:r>
          </a:p>
          <a:p>
            <a:endParaRPr lang="tr-TR" sz="2800" b="1" dirty="0">
              <a:solidFill>
                <a:prstClr val="black"/>
              </a:solidFill>
            </a:endParaRPr>
          </a:p>
        </p:txBody>
      </p:sp>
      <p:sp>
        <p:nvSpPr>
          <p:cNvPr id="4" name="3 Metin kutusu"/>
          <p:cNvSpPr txBox="1"/>
          <p:nvPr/>
        </p:nvSpPr>
        <p:spPr>
          <a:xfrm>
            <a:off x="1342995" y="2825753"/>
            <a:ext cx="3357586" cy="461665"/>
          </a:xfrm>
          <a:prstGeom prst="rect">
            <a:avLst/>
          </a:prstGeom>
          <a:noFill/>
        </p:spPr>
        <p:txBody>
          <a:bodyPr wrap="square" rtlCol="0">
            <a:spAutoFit/>
          </a:bodyPr>
          <a:lstStyle/>
          <a:p>
            <a:r>
              <a:rPr lang="tr-TR" sz="2400" dirty="0">
                <a:solidFill>
                  <a:prstClr val="black"/>
                </a:solidFill>
                <a:latin typeface="Kayra Aydin" pitchFamily="34" charset="0"/>
              </a:rPr>
              <a:t>A) Çalışmak</a:t>
            </a:r>
          </a:p>
        </p:txBody>
      </p:sp>
      <p:sp>
        <p:nvSpPr>
          <p:cNvPr id="5" name="4 Metin kutusu"/>
          <p:cNvSpPr txBox="1"/>
          <p:nvPr/>
        </p:nvSpPr>
        <p:spPr>
          <a:xfrm>
            <a:off x="1500166" y="3500438"/>
            <a:ext cx="3357586" cy="461665"/>
          </a:xfrm>
          <a:prstGeom prst="rect">
            <a:avLst/>
          </a:prstGeom>
          <a:noFill/>
        </p:spPr>
        <p:txBody>
          <a:bodyPr wrap="square" rtlCol="0">
            <a:spAutoFit/>
          </a:bodyPr>
          <a:lstStyle/>
          <a:p>
            <a:r>
              <a:rPr lang="tr-TR" sz="2400" dirty="0">
                <a:solidFill>
                  <a:prstClr val="black"/>
                </a:solidFill>
                <a:latin typeface="Kayra Aydin" pitchFamily="34" charset="0"/>
              </a:rPr>
              <a:t>B) Anlayışlı olmak</a:t>
            </a:r>
          </a:p>
        </p:txBody>
      </p:sp>
      <p:sp>
        <p:nvSpPr>
          <p:cNvPr id="6" name="5 Metin kutusu"/>
          <p:cNvSpPr txBox="1"/>
          <p:nvPr/>
        </p:nvSpPr>
        <p:spPr>
          <a:xfrm>
            <a:off x="1500166" y="4286256"/>
            <a:ext cx="2786082" cy="461665"/>
          </a:xfrm>
          <a:prstGeom prst="rect">
            <a:avLst/>
          </a:prstGeom>
          <a:noFill/>
        </p:spPr>
        <p:txBody>
          <a:bodyPr wrap="square" rtlCol="0">
            <a:spAutoFit/>
          </a:bodyPr>
          <a:lstStyle/>
          <a:p>
            <a:r>
              <a:rPr lang="tr-TR" sz="2400" dirty="0">
                <a:solidFill>
                  <a:prstClr val="black"/>
                </a:solidFill>
                <a:latin typeface="Kayra Aydin" pitchFamily="34" charset="0"/>
              </a:rPr>
              <a:t>C) Yardımseverlik</a:t>
            </a:r>
          </a:p>
        </p:txBody>
      </p:sp>
      <p:sp>
        <p:nvSpPr>
          <p:cNvPr id="7" name="6 Oval"/>
          <p:cNvSpPr/>
          <p:nvPr/>
        </p:nvSpPr>
        <p:spPr>
          <a:xfrm>
            <a:off x="528605" y="5373216"/>
            <a:ext cx="500066" cy="64294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428602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l="50633"/>
          <a:stretch>
            <a:fillRect/>
          </a:stretch>
        </p:blipFill>
        <p:spPr>
          <a:xfrm>
            <a:off x="7786710" y="0"/>
            <a:ext cx="1185855" cy="2028825"/>
          </a:xfrm>
          <a:prstGeom prst="rect">
            <a:avLst/>
          </a:prstGeom>
        </p:spPr>
      </p:pic>
      <p:sp>
        <p:nvSpPr>
          <p:cNvPr id="3" name="2 Metin kutusu"/>
          <p:cNvSpPr txBox="1"/>
          <p:nvPr/>
        </p:nvSpPr>
        <p:spPr>
          <a:xfrm>
            <a:off x="714348" y="357166"/>
            <a:ext cx="6215106" cy="954107"/>
          </a:xfrm>
          <a:prstGeom prst="rect">
            <a:avLst/>
          </a:prstGeom>
          <a:noFill/>
        </p:spPr>
        <p:txBody>
          <a:bodyPr wrap="square" rtlCol="0">
            <a:spAutoFit/>
          </a:bodyPr>
          <a:lstStyle/>
          <a:p>
            <a:r>
              <a:rPr lang="tr-TR" sz="2800" b="1" dirty="0">
                <a:solidFill>
                  <a:srgbClr val="FF0000"/>
                </a:solidFill>
              </a:rPr>
              <a:t>3. </a:t>
            </a:r>
            <a:r>
              <a:rPr lang="tr-TR" sz="2800" b="1" dirty="0">
                <a:solidFill>
                  <a:srgbClr val="DA1F28">
                    <a:lumMod val="75000"/>
                  </a:srgbClr>
                </a:solidFill>
              </a:rPr>
              <a:t>“Kulak” </a:t>
            </a:r>
            <a:r>
              <a:rPr lang="tr-TR" sz="2800" b="1" dirty="0">
                <a:solidFill>
                  <a:prstClr val="black"/>
                </a:solidFill>
              </a:rPr>
              <a:t>kelimesi aşağıdaki cümlelerin hangisinde deyim içinde kullanılmıştır</a:t>
            </a:r>
            <a:r>
              <a:rPr lang="tr-TR" sz="2800" dirty="0">
                <a:solidFill>
                  <a:prstClr val="black"/>
                </a:solidFill>
                <a:latin typeface="Kayra Aydin" pitchFamily="34" charset="0"/>
              </a:rPr>
              <a:t>?</a:t>
            </a:r>
          </a:p>
        </p:txBody>
      </p:sp>
      <p:sp>
        <p:nvSpPr>
          <p:cNvPr id="4" name="3 Metin kutusu"/>
          <p:cNvSpPr txBox="1"/>
          <p:nvPr/>
        </p:nvSpPr>
        <p:spPr>
          <a:xfrm>
            <a:off x="714348" y="2143116"/>
            <a:ext cx="5214974" cy="461665"/>
          </a:xfrm>
          <a:prstGeom prst="rect">
            <a:avLst/>
          </a:prstGeom>
          <a:noFill/>
        </p:spPr>
        <p:txBody>
          <a:bodyPr wrap="square" rtlCol="0">
            <a:spAutoFit/>
          </a:bodyPr>
          <a:lstStyle/>
          <a:p>
            <a:r>
              <a:rPr lang="tr-TR" sz="2400" dirty="0">
                <a:solidFill>
                  <a:prstClr val="black"/>
                </a:solidFill>
                <a:latin typeface="Kayra Aydin" pitchFamily="34" charset="0"/>
              </a:rPr>
              <a:t>A) Ahmet’in dün gece kulağı ağrıdı.</a:t>
            </a:r>
          </a:p>
        </p:txBody>
      </p:sp>
      <p:sp>
        <p:nvSpPr>
          <p:cNvPr id="5" name="4 Metin kutusu"/>
          <p:cNvSpPr txBox="1"/>
          <p:nvPr/>
        </p:nvSpPr>
        <p:spPr>
          <a:xfrm>
            <a:off x="714348" y="3000372"/>
            <a:ext cx="5429288" cy="461665"/>
          </a:xfrm>
          <a:prstGeom prst="rect">
            <a:avLst/>
          </a:prstGeom>
          <a:noFill/>
        </p:spPr>
        <p:txBody>
          <a:bodyPr wrap="square" rtlCol="0">
            <a:spAutoFit/>
          </a:bodyPr>
          <a:lstStyle/>
          <a:p>
            <a:r>
              <a:rPr lang="tr-TR" sz="2400" dirty="0">
                <a:solidFill>
                  <a:prstClr val="black"/>
                </a:solidFill>
                <a:latin typeface="Kayra Aydin" pitchFamily="34" charset="0"/>
              </a:rPr>
              <a:t>B) Ayşe kulağına küpelerini taktı.</a:t>
            </a:r>
          </a:p>
        </p:txBody>
      </p:sp>
      <p:sp>
        <p:nvSpPr>
          <p:cNvPr id="6" name="5 Metin kutusu"/>
          <p:cNvSpPr txBox="1"/>
          <p:nvPr/>
        </p:nvSpPr>
        <p:spPr>
          <a:xfrm>
            <a:off x="714348" y="3929066"/>
            <a:ext cx="6143668" cy="461665"/>
          </a:xfrm>
          <a:prstGeom prst="rect">
            <a:avLst/>
          </a:prstGeom>
          <a:noFill/>
        </p:spPr>
        <p:txBody>
          <a:bodyPr wrap="square" rtlCol="0">
            <a:spAutoFit/>
          </a:bodyPr>
          <a:lstStyle/>
          <a:p>
            <a:r>
              <a:rPr lang="tr-TR" sz="2400" dirty="0">
                <a:solidFill>
                  <a:prstClr val="black"/>
                </a:solidFill>
                <a:latin typeface="Kayra Aydin" pitchFamily="34" charset="0"/>
              </a:rPr>
              <a:t>C) Konuşulanlara kulak misafiri oldum.</a:t>
            </a:r>
          </a:p>
        </p:txBody>
      </p:sp>
      <p:sp>
        <p:nvSpPr>
          <p:cNvPr id="7" name="6 Oval"/>
          <p:cNvSpPr/>
          <p:nvPr/>
        </p:nvSpPr>
        <p:spPr>
          <a:xfrm>
            <a:off x="6500826" y="5301208"/>
            <a:ext cx="714380" cy="857256"/>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245481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r="50000"/>
          <a:stretch>
            <a:fillRect/>
          </a:stretch>
        </p:blipFill>
        <p:spPr>
          <a:xfrm>
            <a:off x="214282" y="214290"/>
            <a:ext cx="1128713" cy="2028825"/>
          </a:xfrm>
          <a:prstGeom prst="rect">
            <a:avLst/>
          </a:prstGeom>
        </p:spPr>
      </p:pic>
      <p:sp>
        <p:nvSpPr>
          <p:cNvPr id="4" name="3 Metin kutusu"/>
          <p:cNvSpPr txBox="1"/>
          <p:nvPr/>
        </p:nvSpPr>
        <p:spPr>
          <a:xfrm>
            <a:off x="1500166" y="857232"/>
            <a:ext cx="7761548" cy="523220"/>
          </a:xfrm>
          <a:prstGeom prst="rect">
            <a:avLst/>
          </a:prstGeom>
          <a:noFill/>
        </p:spPr>
        <p:txBody>
          <a:bodyPr wrap="none" rtlCol="0">
            <a:spAutoFit/>
          </a:bodyPr>
          <a:lstStyle/>
          <a:p>
            <a:r>
              <a:rPr lang="tr-TR" sz="2800" dirty="0">
                <a:solidFill>
                  <a:srgbClr val="FF0000"/>
                </a:solidFill>
                <a:latin typeface="Kayra Aydin" pitchFamily="34" charset="0"/>
              </a:rPr>
              <a:t>4</a:t>
            </a:r>
            <a:r>
              <a:rPr lang="tr-TR" sz="2800" b="1" dirty="0">
                <a:solidFill>
                  <a:srgbClr val="FF0000"/>
                </a:solidFill>
                <a:latin typeface="Kayra Aydin" pitchFamily="34" charset="0"/>
              </a:rPr>
              <a:t>. </a:t>
            </a:r>
            <a:r>
              <a:rPr lang="tr-TR" sz="2800" b="1" dirty="0">
                <a:solidFill>
                  <a:prstClr val="black"/>
                </a:solidFill>
                <a:latin typeface="Kayra Aydin" pitchFamily="34" charset="0"/>
              </a:rPr>
              <a:t>Aşağıdakilerden hangisi atasözü </a:t>
            </a:r>
            <a:r>
              <a:rPr lang="tr-TR" sz="2800" b="1" u="sng" dirty="0">
                <a:solidFill>
                  <a:prstClr val="black"/>
                </a:solidFill>
                <a:latin typeface="Kayra Aydin" pitchFamily="34" charset="0"/>
              </a:rPr>
              <a:t>değildir?</a:t>
            </a:r>
          </a:p>
        </p:txBody>
      </p:sp>
      <p:sp>
        <p:nvSpPr>
          <p:cNvPr id="5" name="4 Metin kutusu"/>
          <p:cNvSpPr txBox="1"/>
          <p:nvPr/>
        </p:nvSpPr>
        <p:spPr>
          <a:xfrm>
            <a:off x="1785918" y="2000240"/>
            <a:ext cx="5786478" cy="461665"/>
          </a:xfrm>
          <a:prstGeom prst="rect">
            <a:avLst/>
          </a:prstGeom>
          <a:noFill/>
        </p:spPr>
        <p:txBody>
          <a:bodyPr wrap="square" rtlCol="0">
            <a:spAutoFit/>
          </a:bodyPr>
          <a:lstStyle/>
          <a:p>
            <a:r>
              <a:rPr lang="tr-TR" sz="2400" dirty="0">
                <a:solidFill>
                  <a:prstClr val="black"/>
                </a:solidFill>
                <a:latin typeface="Kayra Aydin" pitchFamily="34" charset="0"/>
              </a:rPr>
              <a:t>A) Terzi kendi söküğünü dikemez.</a:t>
            </a:r>
          </a:p>
        </p:txBody>
      </p:sp>
      <p:sp>
        <p:nvSpPr>
          <p:cNvPr id="6" name="5 Metin kutusu"/>
          <p:cNvSpPr txBox="1"/>
          <p:nvPr/>
        </p:nvSpPr>
        <p:spPr>
          <a:xfrm>
            <a:off x="1785918" y="3143248"/>
            <a:ext cx="6715172" cy="461665"/>
          </a:xfrm>
          <a:prstGeom prst="rect">
            <a:avLst/>
          </a:prstGeom>
          <a:noFill/>
        </p:spPr>
        <p:txBody>
          <a:bodyPr wrap="square" rtlCol="0">
            <a:spAutoFit/>
          </a:bodyPr>
          <a:lstStyle/>
          <a:p>
            <a:r>
              <a:rPr lang="tr-TR" sz="2400" dirty="0">
                <a:solidFill>
                  <a:prstClr val="black"/>
                </a:solidFill>
                <a:latin typeface="Kayra Aydin" pitchFamily="34" charset="0"/>
              </a:rPr>
              <a:t>B) Yüreği ağzına gelmek</a:t>
            </a:r>
          </a:p>
        </p:txBody>
      </p:sp>
      <p:sp>
        <p:nvSpPr>
          <p:cNvPr id="7" name="6 Metin kutusu"/>
          <p:cNvSpPr txBox="1"/>
          <p:nvPr/>
        </p:nvSpPr>
        <p:spPr>
          <a:xfrm>
            <a:off x="1857356" y="4071942"/>
            <a:ext cx="4714908" cy="461665"/>
          </a:xfrm>
          <a:prstGeom prst="rect">
            <a:avLst/>
          </a:prstGeom>
          <a:noFill/>
        </p:spPr>
        <p:txBody>
          <a:bodyPr wrap="square" rtlCol="0">
            <a:spAutoFit/>
          </a:bodyPr>
          <a:lstStyle/>
          <a:p>
            <a:r>
              <a:rPr lang="tr-TR" sz="2400" dirty="0">
                <a:solidFill>
                  <a:prstClr val="black"/>
                </a:solidFill>
                <a:latin typeface="Kayra Aydin" pitchFamily="34" charset="0"/>
              </a:rPr>
              <a:t>C) Gülü seven dikenine katlanır.</a:t>
            </a:r>
          </a:p>
        </p:txBody>
      </p:sp>
      <p:sp>
        <p:nvSpPr>
          <p:cNvPr id="8" name="7 Oval"/>
          <p:cNvSpPr/>
          <p:nvPr/>
        </p:nvSpPr>
        <p:spPr>
          <a:xfrm>
            <a:off x="7031613" y="5445224"/>
            <a:ext cx="571504" cy="64294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332054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amond(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amond(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diamond(in)">
                                      <p:cBhvr>
                                        <p:cTn id="33" dur="2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amond(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l="50633"/>
          <a:stretch>
            <a:fillRect/>
          </a:stretch>
        </p:blipFill>
        <p:spPr>
          <a:xfrm>
            <a:off x="6457762" y="930139"/>
            <a:ext cx="2146686" cy="3672667"/>
          </a:xfrm>
          <a:prstGeom prst="rect">
            <a:avLst/>
          </a:prstGeom>
        </p:spPr>
      </p:pic>
      <p:sp>
        <p:nvSpPr>
          <p:cNvPr id="3" name="2 Metin kutusu"/>
          <p:cNvSpPr txBox="1"/>
          <p:nvPr/>
        </p:nvSpPr>
        <p:spPr>
          <a:xfrm>
            <a:off x="500034" y="928670"/>
            <a:ext cx="6786610" cy="954107"/>
          </a:xfrm>
          <a:prstGeom prst="rect">
            <a:avLst/>
          </a:prstGeom>
          <a:noFill/>
        </p:spPr>
        <p:txBody>
          <a:bodyPr wrap="square" rtlCol="0">
            <a:spAutoFit/>
          </a:bodyPr>
          <a:lstStyle/>
          <a:p>
            <a:r>
              <a:rPr lang="tr-TR" sz="2800" b="1" dirty="0">
                <a:solidFill>
                  <a:srgbClr val="FF0000"/>
                </a:solidFill>
                <a:latin typeface="Kayra Aydin" pitchFamily="34" charset="0"/>
              </a:rPr>
              <a:t>5. </a:t>
            </a:r>
            <a:r>
              <a:rPr lang="tr-TR" sz="2800" b="1" dirty="0">
                <a:solidFill>
                  <a:prstClr val="black"/>
                </a:solidFill>
                <a:latin typeface="Kayra Aydin" pitchFamily="34" charset="0"/>
              </a:rPr>
              <a:t>Aşağıdaki atasözlerinden hangisi tutumlulukla ilgilidir?</a:t>
            </a:r>
          </a:p>
        </p:txBody>
      </p:sp>
      <p:sp>
        <p:nvSpPr>
          <p:cNvPr id="4" name="3 Metin kutusu"/>
          <p:cNvSpPr txBox="1"/>
          <p:nvPr/>
        </p:nvSpPr>
        <p:spPr>
          <a:xfrm>
            <a:off x="1214414" y="2428868"/>
            <a:ext cx="5286412" cy="461665"/>
          </a:xfrm>
          <a:prstGeom prst="rect">
            <a:avLst/>
          </a:prstGeom>
          <a:noFill/>
        </p:spPr>
        <p:txBody>
          <a:bodyPr wrap="square" rtlCol="0">
            <a:spAutoFit/>
          </a:bodyPr>
          <a:lstStyle/>
          <a:p>
            <a:r>
              <a:rPr lang="tr-TR" sz="2400" dirty="0">
                <a:solidFill>
                  <a:prstClr val="black"/>
                </a:solidFill>
                <a:latin typeface="Kayra Aydin" pitchFamily="34" charset="0"/>
              </a:rPr>
              <a:t>A) Mum dibine ışık vermez.</a:t>
            </a:r>
          </a:p>
        </p:txBody>
      </p:sp>
      <p:sp>
        <p:nvSpPr>
          <p:cNvPr id="5" name="4 Metin kutusu"/>
          <p:cNvSpPr txBox="1"/>
          <p:nvPr/>
        </p:nvSpPr>
        <p:spPr>
          <a:xfrm>
            <a:off x="1214414" y="3357562"/>
            <a:ext cx="4643470" cy="461665"/>
          </a:xfrm>
          <a:prstGeom prst="rect">
            <a:avLst/>
          </a:prstGeom>
          <a:noFill/>
        </p:spPr>
        <p:txBody>
          <a:bodyPr wrap="square" rtlCol="0">
            <a:spAutoFit/>
          </a:bodyPr>
          <a:lstStyle/>
          <a:p>
            <a:r>
              <a:rPr lang="tr-TR" sz="2400" dirty="0">
                <a:solidFill>
                  <a:prstClr val="black"/>
                </a:solidFill>
                <a:latin typeface="Kayra Aydin" pitchFamily="34" charset="0"/>
              </a:rPr>
              <a:t>B) Sakla samanı gelir zamanı.</a:t>
            </a:r>
          </a:p>
        </p:txBody>
      </p:sp>
      <p:sp>
        <p:nvSpPr>
          <p:cNvPr id="6" name="5 Metin kutusu"/>
          <p:cNvSpPr txBox="1"/>
          <p:nvPr/>
        </p:nvSpPr>
        <p:spPr>
          <a:xfrm>
            <a:off x="1285852" y="4286256"/>
            <a:ext cx="4143404" cy="461665"/>
          </a:xfrm>
          <a:prstGeom prst="rect">
            <a:avLst/>
          </a:prstGeom>
          <a:noFill/>
        </p:spPr>
        <p:txBody>
          <a:bodyPr wrap="square" rtlCol="0">
            <a:spAutoFit/>
          </a:bodyPr>
          <a:lstStyle/>
          <a:p>
            <a:r>
              <a:rPr lang="tr-TR" sz="2400" dirty="0">
                <a:solidFill>
                  <a:prstClr val="black"/>
                </a:solidFill>
                <a:latin typeface="Kayra Aydin" pitchFamily="34" charset="0"/>
              </a:rPr>
              <a:t>C ) Ağaç yaş iken eğilir.</a:t>
            </a:r>
          </a:p>
        </p:txBody>
      </p:sp>
      <p:sp>
        <p:nvSpPr>
          <p:cNvPr id="7" name="6 Oval"/>
          <p:cNvSpPr/>
          <p:nvPr/>
        </p:nvSpPr>
        <p:spPr>
          <a:xfrm>
            <a:off x="7224926" y="5085184"/>
            <a:ext cx="500066" cy="64294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197522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r="50000"/>
          <a:stretch>
            <a:fillRect/>
          </a:stretch>
        </p:blipFill>
        <p:spPr>
          <a:xfrm>
            <a:off x="214282" y="214290"/>
            <a:ext cx="1128713" cy="2028825"/>
          </a:xfrm>
          <a:prstGeom prst="rect">
            <a:avLst/>
          </a:prstGeom>
        </p:spPr>
      </p:pic>
      <p:sp>
        <p:nvSpPr>
          <p:cNvPr id="3" name="2 Metin kutusu"/>
          <p:cNvSpPr txBox="1"/>
          <p:nvPr/>
        </p:nvSpPr>
        <p:spPr>
          <a:xfrm>
            <a:off x="1785918" y="642918"/>
            <a:ext cx="7143800" cy="1384995"/>
          </a:xfrm>
          <a:prstGeom prst="rect">
            <a:avLst/>
          </a:prstGeom>
          <a:noFill/>
        </p:spPr>
        <p:txBody>
          <a:bodyPr wrap="square" rtlCol="0">
            <a:spAutoFit/>
          </a:bodyPr>
          <a:lstStyle/>
          <a:p>
            <a:r>
              <a:rPr lang="tr-TR" sz="2800" b="1" dirty="0">
                <a:solidFill>
                  <a:srgbClr val="FF0000"/>
                </a:solidFill>
                <a:latin typeface="Kayra Aydin" pitchFamily="34" charset="0"/>
              </a:rPr>
              <a:t>6. </a:t>
            </a:r>
            <a:r>
              <a:rPr lang="tr-TR" sz="2800" b="1" dirty="0">
                <a:solidFill>
                  <a:prstClr val="black"/>
                </a:solidFill>
                <a:latin typeface="Kayra Aydin" pitchFamily="34" charset="0"/>
              </a:rPr>
              <a:t>Sürekli düşünce veya konu değiştirmek anlamına gelen deyim aşağıdakilerden hangisidir?</a:t>
            </a:r>
          </a:p>
        </p:txBody>
      </p:sp>
      <p:sp>
        <p:nvSpPr>
          <p:cNvPr id="4" name="3 Metin kutusu"/>
          <p:cNvSpPr txBox="1"/>
          <p:nvPr/>
        </p:nvSpPr>
        <p:spPr>
          <a:xfrm>
            <a:off x="1643042" y="2428868"/>
            <a:ext cx="5072098" cy="461665"/>
          </a:xfrm>
          <a:prstGeom prst="rect">
            <a:avLst/>
          </a:prstGeom>
          <a:noFill/>
        </p:spPr>
        <p:txBody>
          <a:bodyPr wrap="square" rtlCol="0">
            <a:spAutoFit/>
          </a:bodyPr>
          <a:lstStyle/>
          <a:p>
            <a:r>
              <a:rPr lang="tr-TR" sz="2400" dirty="0">
                <a:solidFill>
                  <a:prstClr val="black"/>
                </a:solidFill>
                <a:latin typeface="Kayra Aydin" pitchFamily="34" charset="0"/>
              </a:rPr>
              <a:t>A) Daldan dala konmak</a:t>
            </a:r>
          </a:p>
        </p:txBody>
      </p:sp>
      <p:sp>
        <p:nvSpPr>
          <p:cNvPr id="5" name="4 Metin kutusu"/>
          <p:cNvSpPr txBox="1"/>
          <p:nvPr/>
        </p:nvSpPr>
        <p:spPr>
          <a:xfrm>
            <a:off x="1643042" y="3357562"/>
            <a:ext cx="3714776" cy="461665"/>
          </a:xfrm>
          <a:prstGeom prst="rect">
            <a:avLst/>
          </a:prstGeom>
          <a:noFill/>
        </p:spPr>
        <p:txBody>
          <a:bodyPr wrap="square" rtlCol="0">
            <a:spAutoFit/>
          </a:bodyPr>
          <a:lstStyle/>
          <a:p>
            <a:r>
              <a:rPr lang="tr-TR" sz="2400" dirty="0">
                <a:solidFill>
                  <a:prstClr val="black"/>
                </a:solidFill>
                <a:latin typeface="Kayra Aydin" pitchFamily="34" charset="0"/>
              </a:rPr>
              <a:t>B) Göze gelmek</a:t>
            </a:r>
          </a:p>
        </p:txBody>
      </p:sp>
      <p:sp>
        <p:nvSpPr>
          <p:cNvPr id="6" name="5 Metin kutusu"/>
          <p:cNvSpPr txBox="1"/>
          <p:nvPr/>
        </p:nvSpPr>
        <p:spPr>
          <a:xfrm>
            <a:off x="1643042" y="4357694"/>
            <a:ext cx="4286280" cy="461665"/>
          </a:xfrm>
          <a:prstGeom prst="rect">
            <a:avLst/>
          </a:prstGeom>
          <a:noFill/>
        </p:spPr>
        <p:txBody>
          <a:bodyPr wrap="square" rtlCol="0">
            <a:spAutoFit/>
          </a:bodyPr>
          <a:lstStyle/>
          <a:p>
            <a:r>
              <a:rPr lang="tr-TR" sz="2400" dirty="0">
                <a:solidFill>
                  <a:prstClr val="black"/>
                </a:solidFill>
                <a:latin typeface="Kayra Aydin" pitchFamily="34" charset="0"/>
              </a:rPr>
              <a:t>C) Elden ayaktan düşmek</a:t>
            </a:r>
          </a:p>
        </p:txBody>
      </p:sp>
      <p:sp>
        <p:nvSpPr>
          <p:cNvPr id="7" name="6 Oval"/>
          <p:cNvSpPr/>
          <p:nvPr/>
        </p:nvSpPr>
        <p:spPr>
          <a:xfrm>
            <a:off x="7164288" y="5013176"/>
            <a:ext cx="571504" cy="857256"/>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157651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l="50633"/>
          <a:stretch>
            <a:fillRect/>
          </a:stretch>
        </p:blipFill>
        <p:spPr>
          <a:xfrm>
            <a:off x="6226145" y="260649"/>
            <a:ext cx="2570107" cy="4397078"/>
          </a:xfrm>
          <a:prstGeom prst="rect">
            <a:avLst/>
          </a:prstGeom>
        </p:spPr>
      </p:pic>
      <p:sp>
        <p:nvSpPr>
          <p:cNvPr id="3" name="2 Metin kutusu"/>
          <p:cNvSpPr txBox="1"/>
          <p:nvPr/>
        </p:nvSpPr>
        <p:spPr>
          <a:xfrm>
            <a:off x="357158" y="785794"/>
            <a:ext cx="6929454" cy="954107"/>
          </a:xfrm>
          <a:prstGeom prst="rect">
            <a:avLst/>
          </a:prstGeom>
          <a:noFill/>
        </p:spPr>
        <p:txBody>
          <a:bodyPr wrap="square" rtlCol="0">
            <a:spAutoFit/>
          </a:bodyPr>
          <a:lstStyle/>
          <a:p>
            <a:r>
              <a:rPr lang="tr-TR" sz="2800" b="1" dirty="0">
                <a:solidFill>
                  <a:srgbClr val="FF0000"/>
                </a:solidFill>
                <a:latin typeface="Kayra Aydin" pitchFamily="34" charset="0"/>
              </a:rPr>
              <a:t>7. </a:t>
            </a:r>
            <a:r>
              <a:rPr lang="tr-TR" sz="2800" b="1" dirty="0">
                <a:solidFill>
                  <a:prstClr val="black"/>
                </a:solidFill>
                <a:latin typeface="Kayra Aydin" pitchFamily="34" charset="0"/>
              </a:rPr>
              <a:t>Aşağıdakilerden hangisi atasözlerinin özelliği </a:t>
            </a:r>
            <a:r>
              <a:rPr lang="tr-TR" sz="2800" b="1" u="sng" dirty="0">
                <a:solidFill>
                  <a:prstClr val="black"/>
                </a:solidFill>
                <a:latin typeface="Kayra Aydin" pitchFamily="34" charset="0"/>
              </a:rPr>
              <a:t>değildir?</a:t>
            </a:r>
          </a:p>
        </p:txBody>
      </p:sp>
      <p:sp>
        <p:nvSpPr>
          <p:cNvPr id="4" name="3 Metin kutusu"/>
          <p:cNvSpPr txBox="1"/>
          <p:nvPr/>
        </p:nvSpPr>
        <p:spPr>
          <a:xfrm>
            <a:off x="1857356" y="2214554"/>
            <a:ext cx="4214842" cy="461665"/>
          </a:xfrm>
          <a:prstGeom prst="rect">
            <a:avLst/>
          </a:prstGeom>
          <a:noFill/>
        </p:spPr>
        <p:txBody>
          <a:bodyPr wrap="square" rtlCol="0">
            <a:spAutoFit/>
          </a:bodyPr>
          <a:lstStyle/>
          <a:p>
            <a:r>
              <a:rPr lang="tr-TR" sz="2400" dirty="0">
                <a:solidFill>
                  <a:prstClr val="black"/>
                </a:solidFill>
                <a:latin typeface="Kayra Aydin" pitchFamily="34" charset="0"/>
              </a:rPr>
              <a:t>A) Nasihat verir.</a:t>
            </a:r>
          </a:p>
        </p:txBody>
      </p:sp>
      <p:sp>
        <p:nvSpPr>
          <p:cNvPr id="5" name="4 Metin kutusu"/>
          <p:cNvSpPr txBox="1"/>
          <p:nvPr/>
        </p:nvSpPr>
        <p:spPr>
          <a:xfrm>
            <a:off x="1857356" y="2928934"/>
            <a:ext cx="4786346" cy="461665"/>
          </a:xfrm>
          <a:prstGeom prst="rect">
            <a:avLst/>
          </a:prstGeom>
          <a:noFill/>
        </p:spPr>
        <p:txBody>
          <a:bodyPr wrap="square" rtlCol="0">
            <a:spAutoFit/>
          </a:bodyPr>
          <a:lstStyle/>
          <a:p>
            <a:r>
              <a:rPr lang="tr-TR" sz="2400" dirty="0">
                <a:solidFill>
                  <a:prstClr val="black"/>
                </a:solidFill>
                <a:latin typeface="Kayra Aydin" pitchFamily="34" charset="0"/>
              </a:rPr>
              <a:t>B) Söyleneni belli değildir.</a:t>
            </a:r>
          </a:p>
        </p:txBody>
      </p:sp>
      <p:sp>
        <p:nvSpPr>
          <p:cNvPr id="6" name="5 Metin kutusu"/>
          <p:cNvSpPr txBox="1"/>
          <p:nvPr/>
        </p:nvSpPr>
        <p:spPr>
          <a:xfrm>
            <a:off x="1857356" y="3643314"/>
            <a:ext cx="4000528" cy="461665"/>
          </a:xfrm>
          <a:prstGeom prst="rect">
            <a:avLst/>
          </a:prstGeom>
          <a:noFill/>
        </p:spPr>
        <p:txBody>
          <a:bodyPr wrap="square" rtlCol="0">
            <a:spAutoFit/>
          </a:bodyPr>
          <a:lstStyle/>
          <a:p>
            <a:r>
              <a:rPr lang="tr-TR" sz="2400" dirty="0">
                <a:solidFill>
                  <a:prstClr val="black"/>
                </a:solidFill>
                <a:latin typeface="Kayra Aydin" pitchFamily="34" charset="0"/>
              </a:rPr>
              <a:t>C) Durum bildirir.</a:t>
            </a:r>
          </a:p>
        </p:txBody>
      </p:sp>
      <p:sp>
        <p:nvSpPr>
          <p:cNvPr id="7" name="6 Oval"/>
          <p:cNvSpPr/>
          <p:nvPr/>
        </p:nvSpPr>
        <p:spPr>
          <a:xfrm>
            <a:off x="7036611" y="4869160"/>
            <a:ext cx="642942" cy="64294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2885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r="50000"/>
          <a:stretch>
            <a:fillRect/>
          </a:stretch>
        </p:blipFill>
        <p:spPr>
          <a:xfrm>
            <a:off x="214282" y="214290"/>
            <a:ext cx="1128713" cy="2028825"/>
          </a:xfrm>
          <a:prstGeom prst="rect">
            <a:avLst/>
          </a:prstGeom>
        </p:spPr>
      </p:pic>
      <p:sp>
        <p:nvSpPr>
          <p:cNvPr id="3" name="2 Metin kutusu"/>
          <p:cNvSpPr txBox="1"/>
          <p:nvPr/>
        </p:nvSpPr>
        <p:spPr>
          <a:xfrm>
            <a:off x="2000232" y="428604"/>
            <a:ext cx="6429420" cy="954107"/>
          </a:xfrm>
          <a:prstGeom prst="rect">
            <a:avLst/>
          </a:prstGeom>
          <a:noFill/>
        </p:spPr>
        <p:txBody>
          <a:bodyPr wrap="square" rtlCol="0">
            <a:spAutoFit/>
          </a:bodyPr>
          <a:lstStyle/>
          <a:p>
            <a:r>
              <a:rPr lang="tr-TR" sz="2800" b="1" dirty="0">
                <a:solidFill>
                  <a:srgbClr val="FF0000"/>
                </a:solidFill>
                <a:latin typeface="Kayra Aydin" pitchFamily="34" charset="0"/>
              </a:rPr>
              <a:t>8. </a:t>
            </a:r>
            <a:r>
              <a:rPr lang="tr-TR" sz="2800" b="1" dirty="0">
                <a:solidFill>
                  <a:prstClr val="black"/>
                </a:solidFill>
                <a:latin typeface="Kayra Aydin" pitchFamily="34" charset="0"/>
              </a:rPr>
              <a:t>Aşağıdaki atasözlerinden hangisi birlik ve beraberliği tavsiye eder?</a:t>
            </a:r>
          </a:p>
        </p:txBody>
      </p:sp>
      <p:sp>
        <p:nvSpPr>
          <p:cNvPr id="4" name="3 Metin kutusu"/>
          <p:cNvSpPr txBox="1"/>
          <p:nvPr/>
        </p:nvSpPr>
        <p:spPr>
          <a:xfrm>
            <a:off x="2500298" y="2000240"/>
            <a:ext cx="5143536" cy="461665"/>
          </a:xfrm>
          <a:prstGeom prst="rect">
            <a:avLst/>
          </a:prstGeom>
          <a:noFill/>
        </p:spPr>
        <p:txBody>
          <a:bodyPr wrap="square" rtlCol="0">
            <a:spAutoFit/>
          </a:bodyPr>
          <a:lstStyle/>
          <a:p>
            <a:r>
              <a:rPr lang="tr-TR" sz="2400" dirty="0">
                <a:solidFill>
                  <a:prstClr val="black"/>
                </a:solidFill>
                <a:latin typeface="Kayra Aydin" pitchFamily="34" charset="0"/>
              </a:rPr>
              <a:t>A) Ayağını yorganına göre uzat</a:t>
            </a:r>
          </a:p>
        </p:txBody>
      </p:sp>
      <p:sp>
        <p:nvSpPr>
          <p:cNvPr id="5" name="4 Metin kutusu"/>
          <p:cNvSpPr txBox="1"/>
          <p:nvPr/>
        </p:nvSpPr>
        <p:spPr>
          <a:xfrm>
            <a:off x="2571736" y="2928934"/>
            <a:ext cx="4500594" cy="461665"/>
          </a:xfrm>
          <a:prstGeom prst="rect">
            <a:avLst/>
          </a:prstGeom>
          <a:noFill/>
        </p:spPr>
        <p:txBody>
          <a:bodyPr wrap="square" rtlCol="0">
            <a:spAutoFit/>
          </a:bodyPr>
          <a:lstStyle/>
          <a:p>
            <a:r>
              <a:rPr lang="tr-TR" sz="2400" dirty="0">
                <a:solidFill>
                  <a:prstClr val="black"/>
                </a:solidFill>
                <a:latin typeface="Kayra Aydin" pitchFamily="34" charset="0"/>
              </a:rPr>
              <a:t>B) Birlikten kuvvet doğar.</a:t>
            </a:r>
          </a:p>
        </p:txBody>
      </p:sp>
      <p:sp>
        <p:nvSpPr>
          <p:cNvPr id="6" name="5 Metin kutusu"/>
          <p:cNvSpPr txBox="1"/>
          <p:nvPr/>
        </p:nvSpPr>
        <p:spPr>
          <a:xfrm>
            <a:off x="2571736" y="3786190"/>
            <a:ext cx="4714908" cy="461665"/>
          </a:xfrm>
          <a:prstGeom prst="rect">
            <a:avLst/>
          </a:prstGeom>
          <a:noFill/>
        </p:spPr>
        <p:txBody>
          <a:bodyPr wrap="square" rtlCol="0">
            <a:spAutoFit/>
          </a:bodyPr>
          <a:lstStyle/>
          <a:p>
            <a:r>
              <a:rPr lang="tr-TR" sz="2400" dirty="0">
                <a:solidFill>
                  <a:prstClr val="black"/>
                </a:solidFill>
                <a:latin typeface="Kayra Aydin" pitchFamily="34" charset="0"/>
              </a:rPr>
              <a:t>C) Sakla samanı gelir zamanı.</a:t>
            </a:r>
          </a:p>
        </p:txBody>
      </p:sp>
      <p:sp>
        <p:nvSpPr>
          <p:cNvPr id="7" name="6 Oval"/>
          <p:cNvSpPr/>
          <p:nvPr/>
        </p:nvSpPr>
        <p:spPr>
          <a:xfrm>
            <a:off x="7286644" y="5085184"/>
            <a:ext cx="500066" cy="78581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167884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amond(in)">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l="50633"/>
          <a:stretch>
            <a:fillRect/>
          </a:stretch>
        </p:blipFill>
        <p:spPr>
          <a:xfrm>
            <a:off x="7072330" y="1268760"/>
            <a:ext cx="1985544" cy="3396977"/>
          </a:xfrm>
          <a:prstGeom prst="rect">
            <a:avLst/>
          </a:prstGeom>
        </p:spPr>
      </p:pic>
      <p:sp>
        <p:nvSpPr>
          <p:cNvPr id="4" name="3 Metin kutusu"/>
          <p:cNvSpPr txBox="1"/>
          <p:nvPr/>
        </p:nvSpPr>
        <p:spPr>
          <a:xfrm>
            <a:off x="642910" y="571480"/>
            <a:ext cx="6143668" cy="954107"/>
          </a:xfrm>
          <a:prstGeom prst="rect">
            <a:avLst/>
          </a:prstGeom>
          <a:noFill/>
        </p:spPr>
        <p:txBody>
          <a:bodyPr wrap="square" rtlCol="0">
            <a:spAutoFit/>
          </a:bodyPr>
          <a:lstStyle/>
          <a:p>
            <a:r>
              <a:rPr lang="tr-TR" sz="2800" b="1" dirty="0">
                <a:solidFill>
                  <a:srgbClr val="FF0000"/>
                </a:solidFill>
                <a:latin typeface="Kayra Aydin" pitchFamily="34" charset="0"/>
              </a:rPr>
              <a:t>9. </a:t>
            </a:r>
            <a:r>
              <a:rPr lang="tr-TR" sz="2800" b="1" dirty="0">
                <a:solidFill>
                  <a:srgbClr val="DA1F28">
                    <a:lumMod val="75000"/>
                  </a:srgbClr>
                </a:solidFill>
                <a:latin typeface="Kayra Aydin" pitchFamily="34" charset="0"/>
              </a:rPr>
              <a:t>“kulak kabartmak” </a:t>
            </a:r>
            <a:r>
              <a:rPr lang="tr-TR" sz="2800" b="1" dirty="0">
                <a:solidFill>
                  <a:prstClr val="black"/>
                </a:solidFill>
                <a:latin typeface="Kayra Aydin" pitchFamily="34" charset="0"/>
              </a:rPr>
              <a:t>deyiminin anlamı aşağıdakilerden hangisidir?</a:t>
            </a:r>
          </a:p>
        </p:txBody>
      </p:sp>
      <p:sp>
        <p:nvSpPr>
          <p:cNvPr id="5" name="4 Metin kutusu"/>
          <p:cNvSpPr txBox="1"/>
          <p:nvPr/>
        </p:nvSpPr>
        <p:spPr>
          <a:xfrm>
            <a:off x="1500166" y="1959531"/>
            <a:ext cx="5572164" cy="461665"/>
          </a:xfrm>
          <a:prstGeom prst="rect">
            <a:avLst/>
          </a:prstGeom>
          <a:noFill/>
        </p:spPr>
        <p:txBody>
          <a:bodyPr wrap="square" rtlCol="0">
            <a:spAutoFit/>
          </a:bodyPr>
          <a:lstStyle/>
          <a:p>
            <a:r>
              <a:rPr lang="tr-TR" sz="2400" dirty="0">
                <a:solidFill>
                  <a:prstClr val="black"/>
                </a:solidFill>
                <a:latin typeface="Kayra Aydin" pitchFamily="34" charset="0"/>
              </a:rPr>
              <a:t>A) Belli etmemeye çalışarak  dinlemek</a:t>
            </a:r>
          </a:p>
        </p:txBody>
      </p:sp>
      <p:sp>
        <p:nvSpPr>
          <p:cNvPr id="6" name="5 Metin kutusu"/>
          <p:cNvSpPr txBox="1"/>
          <p:nvPr/>
        </p:nvSpPr>
        <p:spPr>
          <a:xfrm>
            <a:off x="1571604" y="3000372"/>
            <a:ext cx="5214974" cy="461665"/>
          </a:xfrm>
          <a:prstGeom prst="rect">
            <a:avLst/>
          </a:prstGeom>
          <a:noFill/>
        </p:spPr>
        <p:txBody>
          <a:bodyPr wrap="square" rtlCol="0">
            <a:spAutoFit/>
          </a:bodyPr>
          <a:lstStyle/>
          <a:p>
            <a:r>
              <a:rPr lang="tr-TR" sz="2400" dirty="0">
                <a:solidFill>
                  <a:prstClr val="black"/>
                </a:solidFill>
                <a:latin typeface="Kayra Aydin" pitchFamily="34" charset="0"/>
              </a:rPr>
              <a:t>B) Söylenen söze önem vermemek</a:t>
            </a:r>
          </a:p>
        </p:txBody>
      </p:sp>
      <p:sp>
        <p:nvSpPr>
          <p:cNvPr id="7" name="6 Metin kutusu"/>
          <p:cNvSpPr txBox="1"/>
          <p:nvPr/>
        </p:nvSpPr>
        <p:spPr>
          <a:xfrm>
            <a:off x="1571604" y="4000504"/>
            <a:ext cx="5214974" cy="461665"/>
          </a:xfrm>
          <a:prstGeom prst="rect">
            <a:avLst/>
          </a:prstGeom>
          <a:noFill/>
        </p:spPr>
        <p:txBody>
          <a:bodyPr wrap="square" rtlCol="0">
            <a:spAutoFit/>
          </a:bodyPr>
          <a:lstStyle/>
          <a:p>
            <a:r>
              <a:rPr lang="tr-TR" sz="2400" dirty="0">
                <a:solidFill>
                  <a:prstClr val="black"/>
                </a:solidFill>
                <a:latin typeface="Kayra Aydin" pitchFamily="34" charset="0"/>
              </a:rPr>
              <a:t>C) İstemeden konuşulanları duymak</a:t>
            </a:r>
          </a:p>
        </p:txBody>
      </p:sp>
      <p:sp>
        <p:nvSpPr>
          <p:cNvPr id="8" name="7 Oval"/>
          <p:cNvSpPr/>
          <p:nvPr/>
        </p:nvSpPr>
        <p:spPr>
          <a:xfrm>
            <a:off x="7419750" y="5373216"/>
            <a:ext cx="571504" cy="64294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369218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amond(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amond(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diamond(in)">
                                      <p:cBhvr>
                                        <p:cTn id="33" dur="2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amond(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İçerik Yer Tutucusu" descr="indir (1).png"/>
          <p:cNvPicPr>
            <a:picLocks noChangeAspect="1"/>
          </p:cNvPicPr>
          <p:nvPr/>
        </p:nvPicPr>
        <p:blipFill>
          <a:blip r:embed="rId2" cstate="print"/>
          <a:srcRect r="50000"/>
          <a:stretch>
            <a:fillRect/>
          </a:stretch>
        </p:blipFill>
        <p:spPr>
          <a:xfrm>
            <a:off x="323528" y="2876252"/>
            <a:ext cx="1128713" cy="2028825"/>
          </a:xfrm>
          <a:prstGeom prst="rect">
            <a:avLst/>
          </a:prstGeom>
        </p:spPr>
      </p:pic>
      <p:sp>
        <p:nvSpPr>
          <p:cNvPr id="3" name="2 Metin kutusu"/>
          <p:cNvSpPr txBox="1"/>
          <p:nvPr/>
        </p:nvSpPr>
        <p:spPr>
          <a:xfrm>
            <a:off x="304562" y="683295"/>
            <a:ext cx="8839438" cy="1200329"/>
          </a:xfrm>
          <a:prstGeom prst="rect">
            <a:avLst/>
          </a:prstGeom>
          <a:noFill/>
        </p:spPr>
        <p:txBody>
          <a:bodyPr wrap="square" rtlCol="0">
            <a:spAutoFit/>
          </a:bodyPr>
          <a:lstStyle/>
          <a:p>
            <a:r>
              <a:rPr lang="tr-TR" sz="2400" b="1" dirty="0">
                <a:solidFill>
                  <a:srgbClr val="FF0000"/>
                </a:solidFill>
                <a:latin typeface="Kayra Aydin" pitchFamily="34" charset="0"/>
              </a:rPr>
              <a:t>10.  </a:t>
            </a:r>
            <a:r>
              <a:rPr lang="tr-TR" sz="2400" b="1" dirty="0">
                <a:solidFill>
                  <a:srgbClr val="DA1F28">
                    <a:lumMod val="75000"/>
                  </a:srgbClr>
                </a:solidFill>
                <a:latin typeface="Kayra Aydin" pitchFamily="34" charset="0"/>
              </a:rPr>
              <a:t>“İnsanlar birbirlerine hangi durumda olurlarsa olsun  her zaman sadece doğruyu söylemelidir.” </a:t>
            </a:r>
            <a:r>
              <a:rPr lang="tr-TR" sz="2400" b="1" dirty="0">
                <a:solidFill>
                  <a:prstClr val="black"/>
                </a:solidFill>
                <a:latin typeface="Kayra Aydin" pitchFamily="34" charset="0"/>
              </a:rPr>
              <a:t>anlamını taşıyan atasözü aşağıdakilerden hangisidir?</a:t>
            </a:r>
          </a:p>
        </p:txBody>
      </p:sp>
      <p:sp>
        <p:nvSpPr>
          <p:cNvPr id="4" name="3 Metin kutusu"/>
          <p:cNvSpPr txBox="1"/>
          <p:nvPr/>
        </p:nvSpPr>
        <p:spPr>
          <a:xfrm>
            <a:off x="2143108" y="2252955"/>
            <a:ext cx="5643602" cy="461665"/>
          </a:xfrm>
          <a:prstGeom prst="rect">
            <a:avLst/>
          </a:prstGeom>
          <a:noFill/>
        </p:spPr>
        <p:txBody>
          <a:bodyPr wrap="square" rtlCol="0">
            <a:spAutoFit/>
          </a:bodyPr>
          <a:lstStyle/>
          <a:p>
            <a:r>
              <a:rPr lang="tr-TR" sz="2400" dirty="0">
                <a:solidFill>
                  <a:prstClr val="black"/>
                </a:solidFill>
                <a:latin typeface="Kayra Aydin" pitchFamily="34" charset="0"/>
              </a:rPr>
              <a:t>A) Eğri oturup doğru konuşalım.</a:t>
            </a:r>
          </a:p>
        </p:txBody>
      </p:sp>
      <p:sp>
        <p:nvSpPr>
          <p:cNvPr id="5" name="4 Metin kutusu"/>
          <p:cNvSpPr txBox="1"/>
          <p:nvPr/>
        </p:nvSpPr>
        <p:spPr>
          <a:xfrm>
            <a:off x="2214546" y="3429000"/>
            <a:ext cx="6643734" cy="461665"/>
          </a:xfrm>
          <a:prstGeom prst="rect">
            <a:avLst/>
          </a:prstGeom>
          <a:noFill/>
        </p:spPr>
        <p:txBody>
          <a:bodyPr wrap="square" rtlCol="0">
            <a:spAutoFit/>
          </a:bodyPr>
          <a:lstStyle/>
          <a:p>
            <a:r>
              <a:rPr lang="tr-TR" sz="2400" dirty="0">
                <a:solidFill>
                  <a:prstClr val="black"/>
                </a:solidFill>
                <a:latin typeface="Kayra Aydin" pitchFamily="34" charset="0"/>
              </a:rPr>
              <a:t>B) Doğru söyleyeni dokuz köyden kovarlar.</a:t>
            </a:r>
          </a:p>
        </p:txBody>
      </p:sp>
      <p:sp>
        <p:nvSpPr>
          <p:cNvPr id="6" name="5 Metin kutusu"/>
          <p:cNvSpPr txBox="1"/>
          <p:nvPr/>
        </p:nvSpPr>
        <p:spPr>
          <a:xfrm>
            <a:off x="2214546" y="4500570"/>
            <a:ext cx="6500826" cy="461665"/>
          </a:xfrm>
          <a:prstGeom prst="rect">
            <a:avLst/>
          </a:prstGeom>
          <a:noFill/>
        </p:spPr>
        <p:txBody>
          <a:bodyPr wrap="square" rtlCol="0">
            <a:spAutoFit/>
          </a:bodyPr>
          <a:lstStyle/>
          <a:p>
            <a:r>
              <a:rPr lang="tr-TR" sz="2400" dirty="0">
                <a:solidFill>
                  <a:prstClr val="black"/>
                </a:solidFill>
                <a:latin typeface="Kayra Aydin" pitchFamily="34" charset="0"/>
              </a:rPr>
              <a:t>C) Yalancının mumu yatsıya kadar yanar.</a:t>
            </a:r>
          </a:p>
        </p:txBody>
      </p:sp>
      <p:sp>
        <p:nvSpPr>
          <p:cNvPr id="7" name="6 Oval"/>
          <p:cNvSpPr/>
          <p:nvPr/>
        </p:nvSpPr>
        <p:spPr>
          <a:xfrm>
            <a:off x="6948264" y="5589240"/>
            <a:ext cx="571504" cy="571504"/>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a:solidFill>
                <a:prstClr val="black"/>
              </a:solidFill>
            </a:endParaRPr>
          </a:p>
        </p:txBody>
      </p:sp>
    </p:spTree>
    <p:extLst>
      <p:ext uri="{BB962C8B-B14F-4D97-AF65-F5344CB8AC3E}">
        <p14:creationId xmlns:p14="http://schemas.microsoft.com/office/powerpoint/2010/main" val="2902674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amond(in)">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amond(in)">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diamond(in)">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58956"/>
            <a:ext cx="8712968" cy="5632311"/>
          </a:xfrm>
          <a:prstGeom prst="rect">
            <a:avLst/>
          </a:prstGeom>
        </p:spPr>
        <p:txBody>
          <a:bodyPr wrap="square">
            <a:spAutoFit/>
          </a:bodyPr>
          <a:lstStyle/>
          <a:p>
            <a:pPr>
              <a:spcAft>
                <a:spcPts val="0"/>
              </a:spcAft>
            </a:pPr>
            <a:r>
              <a:rPr lang="tr-TR" sz="2400" b="1" i="1" dirty="0">
                <a:solidFill>
                  <a:srgbClr val="FF0000"/>
                </a:solidFill>
                <a:ea typeface="Times New Roman"/>
                <a:cs typeface="Tahoma"/>
              </a:rPr>
              <a:t>11- </a:t>
            </a:r>
            <a:r>
              <a:rPr lang="tr-TR" sz="2400" b="1" i="1" dirty="0">
                <a:solidFill>
                  <a:srgbClr val="800080"/>
                </a:solidFill>
                <a:ea typeface="Times New Roman"/>
                <a:cs typeface="Tahoma"/>
              </a:rPr>
              <a:t>“Bir şeyin fazla üstüne düşmemelidir.” </a:t>
            </a:r>
            <a:r>
              <a:rPr lang="tr-TR" sz="2400" b="1" i="1" dirty="0">
                <a:ea typeface="Times New Roman"/>
                <a:cs typeface="Tahoma"/>
              </a:rPr>
              <a:t>cümlesinde</a:t>
            </a:r>
            <a:r>
              <a:rPr lang="tr-TR" sz="2400" b="1" i="1" dirty="0">
                <a:solidFill>
                  <a:srgbClr val="000099"/>
                </a:solidFill>
                <a:ea typeface="Times New Roman"/>
                <a:cs typeface="Tahoma"/>
              </a:rPr>
              <a:t> </a:t>
            </a:r>
            <a:r>
              <a:rPr lang="tr-TR" sz="2400" b="1" i="1" dirty="0">
                <a:solidFill>
                  <a:srgbClr val="800080"/>
                </a:solidFill>
                <a:ea typeface="Times New Roman"/>
                <a:cs typeface="Tahoma"/>
              </a:rPr>
              <a:t>“üstüne düşmek”</a:t>
            </a:r>
            <a:r>
              <a:rPr lang="tr-TR" sz="2400" b="1" i="1" dirty="0">
                <a:solidFill>
                  <a:srgbClr val="000099"/>
                </a:solidFill>
                <a:ea typeface="Times New Roman"/>
                <a:cs typeface="Tahoma"/>
              </a:rPr>
              <a:t> </a:t>
            </a:r>
            <a:r>
              <a:rPr lang="tr-TR" sz="2400" b="1" i="1" dirty="0">
                <a:ea typeface="Times New Roman"/>
                <a:cs typeface="Tahoma"/>
              </a:rPr>
              <a:t>söz grubunun anlamına uygun seçenek aşağıdakilerden hangisidir?</a:t>
            </a:r>
            <a:endParaRPr lang="tr-TR" sz="2400" dirty="0">
              <a:ea typeface="Times New Roman"/>
            </a:endParaRPr>
          </a:p>
          <a:p>
            <a:pPr>
              <a:spcAft>
                <a:spcPts val="0"/>
              </a:spcAft>
            </a:pPr>
            <a:r>
              <a:rPr lang="tr-TR" sz="2400" b="1" i="1" dirty="0">
                <a:solidFill>
                  <a:srgbClr val="0000FF"/>
                </a:solidFill>
                <a:ea typeface="Times New Roman"/>
                <a:cs typeface="Tahoma"/>
              </a:rPr>
              <a:t>A-Arkadan gitmek            B-Uzun uzun söz etmek</a:t>
            </a:r>
            <a:endParaRPr lang="tr-TR" sz="2400" dirty="0">
              <a:solidFill>
                <a:srgbClr val="0000FF"/>
              </a:solidFill>
              <a:ea typeface="Times New Roman"/>
            </a:endParaRPr>
          </a:p>
          <a:p>
            <a:pPr>
              <a:spcAft>
                <a:spcPts val="0"/>
              </a:spcAft>
            </a:pPr>
            <a:r>
              <a:rPr lang="tr-TR" sz="2400" b="1" i="1" dirty="0">
                <a:solidFill>
                  <a:srgbClr val="0000FF"/>
                </a:solidFill>
                <a:ea typeface="Times New Roman"/>
                <a:cs typeface="Tahoma"/>
              </a:rPr>
              <a:t> C-Gereğinden çok ilgilenmek.</a:t>
            </a:r>
            <a:r>
              <a:rPr lang="tr-TR" sz="2400" b="1" i="1" dirty="0">
                <a:solidFill>
                  <a:srgbClr val="000099"/>
                </a:solidFill>
                <a:ea typeface="Times New Roman"/>
                <a:cs typeface="Tahoma"/>
              </a:rPr>
              <a:t>                                                 </a:t>
            </a:r>
            <a:endParaRPr lang="tr-TR" sz="2400" dirty="0">
              <a:solidFill>
                <a:srgbClr val="000099"/>
              </a:solidFill>
              <a:ea typeface="Times New Roman"/>
            </a:endParaRPr>
          </a:p>
          <a:p>
            <a:pPr>
              <a:spcAft>
                <a:spcPts val="0"/>
              </a:spcAft>
            </a:pPr>
            <a:r>
              <a:rPr lang="tr-TR" sz="2400" b="1" i="1" dirty="0">
                <a:solidFill>
                  <a:srgbClr val="000099"/>
                </a:solidFill>
                <a:ea typeface="Times New Roman"/>
                <a:cs typeface="Tahoma"/>
              </a:rPr>
              <a:t> </a:t>
            </a:r>
            <a:endParaRPr lang="tr-TR" sz="2400" dirty="0">
              <a:solidFill>
                <a:srgbClr val="000099"/>
              </a:solidFill>
              <a:ea typeface="Times New Roman"/>
            </a:endParaRPr>
          </a:p>
          <a:p>
            <a:pPr>
              <a:spcAft>
                <a:spcPts val="0"/>
              </a:spcAft>
            </a:pPr>
            <a:r>
              <a:rPr lang="tr-TR" sz="2400" b="1" i="1" dirty="0">
                <a:solidFill>
                  <a:srgbClr val="FF0000"/>
                </a:solidFill>
                <a:ea typeface="Times New Roman"/>
                <a:cs typeface="Tahoma"/>
              </a:rPr>
              <a:t>12- </a:t>
            </a:r>
            <a:r>
              <a:rPr lang="tr-TR" sz="2400" b="1" i="1" dirty="0">
                <a:solidFill>
                  <a:srgbClr val="800080"/>
                </a:solidFill>
                <a:ea typeface="Times New Roman"/>
                <a:cs typeface="Tahoma"/>
              </a:rPr>
              <a:t>“Annem, her zaman yemeği göz açıp kapayıncaya kadar hazır ederdi.” </a:t>
            </a:r>
            <a:r>
              <a:rPr lang="tr-TR" sz="2400" b="1" i="1" dirty="0">
                <a:ea typeface="Times New Roman"/>
                <a:cs typeface="Tahoma"/>
              </a:rPr>
              <a:t>Cümlesinde annenin hangi özelliği belirtilmektedir?</a:t>
            </a:r>
            <a:endParaRPr lang="tr-TR" sz="2400" dirty="0">
              <a:ea typeface="Times New Roman"/>
            </a:endParaRPr>
          </a:p>
          <a:p>
            <a:pPr>
              <a:spcAft>
                <a:spcPts val="0"/>
              </a:spcAft>
            </a:pPr>
            <a:r>
              <a:rPr lang="tr-TR" sz="2400" b="1" i="1" dirty="0">
                <a:solidFill>
                  <a:srgbClr val="0000FF"/>
                </a:solidFill>
                <a:ea typeface="Times New Roman"/>
                <a:cs typeface="Tahoma"/>
              </a:rPr>
              <a:t>A-Çalışkan olması.                     B-Eline çabuk olması                   </a:t>
            </a:r>
          </a:p>
          <a:p>
            <a:pPr>
              <a:spcAft>
                <a:spcPts val="0"/>
              </a:spcAft>
            </a:pPr>
            <a:r>
              <a:rPr lang="tr-TR" sz="2400" b="1" i="1" dirty="0">
                <a:solidFill>
                  <a:srgbClr val="0000FF"/>
                </a:solidFill>
                <a:ea typeface="Times New Roman"/>
                <a:cs typeface="Tahoma"/>
              </a:rPr>
              <a:t>C-İşini severek yapması</a:t>
            </a:r>
            <a:endParaRPr lang="tr-TR" sz="2400" dirty="0">
              <a:solidFill>
                <a:srgbClr val="0000FF"/>
              </a:solidFill>
              <a:ea typeface="Times New Roman"/>
            </a:endParaRPr>
          </a:p>
          <a:p>
            <a:pPr>
              <a:spcAft>
                <a:spcPts val="0"/>
              </a:spcAft>
            </a:pPr>
            <a:r>
              <a:rPr lang="tr-TR" sz="2400" b="1" i="1" dirty="0">
                <a:solidFill>
                  <a:srgbClr val="000099"/>
                </a:solidFill>
                <a:ea typeface="Times New Roman"/>
                <a:cs typeface="Tahoma"/>
              </a:rPr>
              <a:t> </a:t>
            </a:r>
            <a:endParaRPr lang="tr-TR" sz="2400" dirty="0">
              <a:solidFill>
                <a:srgbClr val="000099"/>
              </a:solidFill>
              <a:ea typeface="Times New Roman"/>
            </a:endParaRPr>
          </a:p>
          <a:p>
            <a:pPr>
              <a:spcAft>
                <a:spcPts val="0"/>
              </a:spcAft>
            </a:pPr>
            <a:r>
              <a:rPr lang="tr-TR" sz="2400" b="1" i="1" dirty="0">
                <a:solidFill>
                  <a:srgbClr val="FF0000"/>
                </a:solidFill>
                <a:ea typeface="Times New Roman"/>
                <a:cs typeface="Tahoma"/>
              </a:rPr>
              <a:t>13- </a:t>
            </a:r>
            <a:r>
              <a:rPr lang="tr-TR" sz="2400" b="1" i="1" dirty="0">
                <a:solidFill>
                  <a:srgbClr val="800080"/>
                </a:solidFill>
                <a:ea typeface="Times New Roman"/>
                <a:cs typeface="Tahoma"/>
              </a:rPr>
              <a:t>“Biz ne söylersek söyleyelim o, </a:t>
            </a:r>
            <a:r>
              <a:rPr lang="tr-TR" sz="2400" b="1" i="1" u="sng" dirty="0">
                <a:solidFill>
                  <a:srgbClr val="800080"/>
                </a:solidFill>
                <a:ea typeface="Times New Roman"/>
                <a:cs typeface="Tahoma"/>
              </a:rPr>
              <a:t>bildiğini okuyordu.”</a:t>
            </a:r>
            <a:r>
              <a:rPr lang="tr-TR" sz="2400" b="1" i="1" dirty="0">
                <a:solidFill>
                  <a:srgbClr val="800080"/>
                </a:solidFill>
                <a:ea typeface="Times New Roman"/>
                <a:cs typeface="Tahoma"/>
              </a:rPr>
              <a:t> </a:t>
            </a:r>
            <a:r>
              <a:rPr lang="tr-TR" sz="2400" b="1" i="1" dirty="0">
                <a:ea typeface="Times New Roman"/>
                <a:cs typeface="Tahoma"/>
              </a:rPr>
              <a:t>Cümlesinde altı çizili deyimin anlamı, aşağıdakilerden hangisine uygundur?</a:t>
            </a:r>
            <a:endParaRPr lang="tr-TR" sz="2400" dirty="0">
              <a:ea typeface="Times New Roman"/>
            </a:endParaRPr>
          </a:p>
          <a:p>
            <a:pPr>
              <a:spcAft>
                <a:spcPts val="0"/>
              </a:spcAft>
            </a:pPr>
            <a:r>
              <a:rPr lang="tr-TR" sz="2400" b="1" i="1" dirty="0">
                <a:solidFill>
                  <a:srgbClr val="0000FF"/>
                </a:solidFill>
                <a:ea typeface="Times New Roman"/>
                <a:cs typeface="Tahoma"/>
              </a:rPr>
              <a:t>A-Bildiklerini tekrarlamak                  B-Yerli yersiz konuşmak</a:t>
            </a:r>
            <a:endParaRPr lang="tr-TR" sz="2400" dirty="0">
              <a:solidFill>
                <a:srgbClr val="0000FF"/>
              </a:solidFill>
              <a:ea typeface="Times New Roman"/>
            </a:endParaRPr>
          </a:p>
          <a:p>
            <a:pPr>
              <a:spcAft>
                <a:spcPts val="0"/>
              </a:spcAft>
            </a:pPr>
            <a:r>
              <a:rPr lang="tr-TR" sz="2400" b="1" i="1" dirty="0">
                <a:solidFill>
                  <a:srgbClr val="0000FF"/>
                </a:solidFill>
                <a:ea typeface="Times New Roman"/>
                <a:cs typeface="Tahoma"/>
              </a:rPr>
              <a:t> C-İstediği gibi davranmak</a:t>
            </a:r>
            <a:endParaRPr lang="tr-TR" sz="2400" dirty="0">
              <a:solidFill>
                <a:srgbClr val="0000FF"/>
              </a:solidFill>
              <a:effectLst/>
              <a:ea typeface="Times New Roman"/>
            </a:endParaRPr>
          </a:p>
        </p:txBody>
      </p:sp>
    </p:spTree>
    <p:extLst>
      <p:ext uri="{BB962C8B-B14F-4D97-AF65-F5344CB8AC3E}">
        <p14:creationId xmlns:p14="http://schemas.microsoft.com/office/powerpoint/2010/main" val="2939127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im0-tub-tr.yandex.net/i?id=5cd825ee0f6ff549f964a367a4ecf319&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57392"/>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6" descr="https://www.pinclipart.com/picdir/middle/530-5305758_teacher-clip-art-teachers-clip-art-png-download.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3" name="AutoShape 8" descr="https://www.pinclipart.com/picdir/middle/542-5422873_teacher-clipart-boy-png-download.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Tree>
    <p:extLst>
      <p:ext uri="{BB962C8B-B14F-4D97-AF65-F5344CB8AC3E}">
        <p14:creationId xmlns:p14="http://schemas.microsoft.com/office/powerpoint/2010/main" val="33334723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1513" y="116632"/>
            <a:ext cx="8856984" cy="7109639"/>
          </a:xfrm>
          <a:prstGeom prst="rect">
            <a:avLst/>
          </a:prstGeom>
        </p:spPr>
        <p:txBody>
          <a:bodyPr wrap="square">
            <a:spAutoFit/>
          </a:bodyPr>
          <a:lstStyle/>
          <a:p>
            <a:pPr>
              <a:spcAft>
                <a:spcPts val="0"/>
              </a:spcAft>
            </a:pPr>
            <a:r>
              <a:rPr lang="tr-TR" sz="2400" b="1" i="1" dirty="0">
                <a:solidFill>
                  <a:srgbClr val="FF0000"/>
                </a:solidFill>
                <a:ea typeface="Times New Roman"/>
                <a:cs typeface="Tahoma"/>
              </a:rPr>
              <a:t>14-</a:t>
            </a:r>
            <a:r>
              <a:rPr lang="tr-TR" sz="2400" b="1" i="1" dirty="0">
                <a:solidFill>
                  <a:srgbClr val="000099"/>
                </a:solidFill>
                <a:ea typeface="Times New Roman"/>
                <a:cs typeface="Tahoma"/>
              </a:rPr>
              <a:t> </a:t>
            </a:r>
            <a:r>
              <a:rPr lang="tr-TR" sz="2400" b="1" i="1" dirty="0">
                <a:solidFill>
                  <a:srgbClr val="800080"/>
                </a:solidFill>
                <a:ea typeface="Times New Roman"/>
                <a:cs typeface="Tahoma"/>
              </a:rPr>
              <a:t>“Tutumlu olmak, ölçülü harcamak” </a:t>
            </a:r>
            <a:r>
              <a:rPr lang="tr-TR" sz="2400" b="1" i="1" dirty="0">
                <a:ea typeface="Times New Roman"/>
                <a:cs typeface="Tahoma"/>
              </a:rPr>
              <a:t>anlamına gelen deyim aşağıdakilerden hangisidir?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A-Hesabına gelmek.        B-Hesabını görmek            C-Hesabını bilmek</a:t>
            </a:r>
            <a:endParaRPr lang="tr-TR" sz="2400" dirty="0">
              <a:solidFill>
                <a:srgbClr val="0000FF"/>
              </a:solidFill>
              <a:latin typeface="Times New Roman"/>
              <a:ea typeface="Times New Roman"/>
            </a:endParaRPr>
          </a:p>
          <a:p>
            <a:pPr>
              <a:spcAft>
                <a:spcPts val="0"/>
              </a:spcAft>
            </a:pPr>
            <a:r>
              <a:rPr lang="tr-TR" sz="2400" b="1" i="1" dirty="0">
                <a:solidFill>
                  <a:srgbClr val="000099"/>
                </a:solidFill>
                <a:ea typeface="Times New Roman"/>
                <a:cs typeface="Tahoma"/>
              </a:rPr>
              <a:t> </a:t>
            </a:r>
            <a:endParaRPr lang="tr-TR" sz="2400" dirty="0">
              <a:solidFill>
                <a:srgbClr val="000099"/>
              </a:solidFill>
              <a:latin typeface="Times New Roman"/>
              <a:ea typeface="Times New Roman"/>
            </a:endParaRPr>
          </a:p>
          <a:p>
            <a:pPr>
              <a:spcAft>
                <a:spcPts val="0"/>
              </a:spcAft>
            </a:pPr>
            <a:r>
              <a:rPr lang="tr-TR" sz="2400" b="1" i="1" dirty="0">
                <a:solidFill>
                  <a:srgbClr val="FF0000"/>
                </a:solidFill>
                <a:ea typeface="Times New Roman"/>
                <a:cs typeface="Tahoma"/>
              </a:rPr>
              <a:t>15-</a:t>
            </a:r>
            <a:r>
              <a:rPr lang="tr-TR" sz="2400" b="1" i="1" dirty="0">
                <a:solidFill>
                  <a:srgbClr val="000099"/>
                </a:solidFill>
                <a:ea typeface="Times New Roman"/>
                <a:cs typeface="Tahoma"/>
              </a:rPr>
              <a:t> </a:t>
            </a:r>
            <a:r>
              <a:rPr lang="tr-TR" sz="2400" b="1" i="1" dirty="0">
                <a:solidFill>
                  <a:srgbClr val="800080"/>
                </a:solidFill>
                <a:ea typeface="Times New Roman"/>
                <a:cs typeface="Tahoma"/>
              </a:rPr>
              <a:t>“Türk topçusunun attığı mermi, düşman cephesini allak bullak etmiştir.” </a:t>
            </a:r>
            <a:r>
              <a:rPr lang="tr-TR" sz="2400" b="1" i="1" dirty="0">
                <a:ea typeface="Times New Roman"/>
                <a:cs typeface="Tahoma"/>
              </a:rPr>
              <a:t>Cümlesinde</a:t>
            </a:r>
            <a:r>
              <a:rPr lang="tr-TR" sz="2400" b="1" i="1" dirty="0">
                <a:solidFill>
                  <a:srgbClr val="000099"/>
                </a:solidFill>
                <a:ea typeface="Times New Roman"/>
                <a:cs typeface="Tahoma"/>
              </a:rPr>
              <a:t> </a:t>
            </a:r>
            <a:r>
              <a:rPr lang="tr-TR" sz="2400" b="1" i="1" dirty="0">
                <a:solidFill>
                  <a:srgbClr val="800080"/>
                </a:solidFill>
                <a:ea typeface="Times New Roman"/>
                <a:cs typeface="Tahoma"/>
              </a:rPr>
              <a:t>“allak bullak etmek” </a:t>
            </a:r>
            <a:r>
              <a:rPr lang="tr-TR" sz="2400" b="1" i="1" dirty="0">
                <a:ea typeface="Times New Roman"/>
                <a:cs typeface="Tahoma"/>
              </a:rPr>
              <a:t>sözü yerine, aşağıdakilerden hangisi kullanılabilir?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A-İkiye bölmek.     B-Parçalamak.      C-Karmakarışık etmek          </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 </a:t>
            </a:r>
            <a:endParaRPr lang="tr-TR" sz="2400" dirty="0">
              <a:solidFill>
                <a:srgbClr val="0000FF"/>
              </a:solidFill>
              <a:latin typeface="Times New Roman"/>
              <a:ea typeface="Times New Roman"/>
            </a:endParaRPr>
          </a:p>
          <a:p>
            <a:pPr>
              <a:spcAft>
                <a:spcPts val="0"/>
              </a:spcAft>
            </a:pPr>
            <a:r>
              <a:rPr lang="tr-TR" sz="2400" b="1" i="1" dirty="0">
                <a:solidFill>
                  <a:srgbClr val="FF0000"/>
                </a:solidFill>
                <a:ea typeface="Times New Roman"/>
                <a:cs typeface="Tahoma"/>
              </a:rPr>
              <a:t>16-</a:t>
            </a:r>
            <a:r>
              <a:rPr lang="tr-TR" sz="2400" b="1" i="1" dirty="0">
                <a:solidFill>
                  <a:srgbClr val="000099"/>
                </a:solidFill>
                <a:ea typeface="Times New Roman"/>
                <a:cs typeface="Tahoma"/>
              </a:rPr>
              <a:t> </a:t>
            </a:r>
            <a:r>
              <a:rPr lang="tr-TR" sz="2400" b="1" i="1" dirty="0">
                <a:solidFill>
                  <a:srgbClr val="800080"/>
                </a:solidFill>
                <a:ea typeface="Times New Roman"/>
                <a:cs typeface="Tahoma"/>
              </a:rPr>
              <a:t>“Gizem, benim resimlere gelince dudak büktü geçti.” </a:t>
            </a:r>
            <a:r>
              <a:rPr lang="tr-TR" sz="2400" b="1" i="1" dirty="0">
                <a:ea typeface="Times New Roman"/>
                <a:cs typeface="Tahoma"/>
              </a:rPr>
              <a:t>Cümlesiyle ifade edilen aşağıdakilerden hangisidir?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A-Gülümsemek          B-Küçümsemek         C-Şaşırmak  </a:t>
            </a:r>
          </a:p>
          <a:p>
            <a:pPr>
              <a:spcAft>
                <a:spcPts val="0"/>
              </a:spcAft>
            </a:pPr>
            <a:endParaRPr lang="tr-TR" sz="2400" b="1" i="1" dirty="0">
              <a:solidFill>
                <a:srgbClr val="0000FF"/>
              </a:solidFill>
              <a:ea typeface="Times New Roman"/>
              <a:cs typeface="Tahoma"/>
            </a:endParaRPr>
          </a:p>
          <a:p>
            <a:pPr>
              <a:spcAft>
                <a:spcPts val="0"/>
              </a:spcAft>
            </a:pPr>
            <a:r>
              <a:rPr lang="tr-TR" sz="2400" b="1" i="1" dirty="0">
                <a:solidFill>
                  <a:srgbClr val="0000FF"/>
                </a:solidFill>
                <a:ea typeface="Times New Roman"/>
                <a:cs typeface="Tahoma"/>
              </a:rPr>
              <a:t> </a:t>
            </a:r>
            <a:r>
              <a:rPr lang="tr-TR" sz="2400" b="1" i="1" dirty="0">
                <a:solidFill>
                  <a:srgbClr val="FF0000"/>
                </a:solidFill>
                <a:ea typeface="Times New Roman"/>
                <a:cs typeface="Tahoma"/>
              </a:rPr>
              <a:t>17- </a:t>
            </a:r>
            <a:r>
              <a:rPr lang="tr-TR" sz="2400" b="1" i="1" dirty="0">
                <a:ea typeface="Times New Roman"/>
                <a:cs typeface="Tahoma"/>
              </a:rPr>
              <a:t>Aşağıdaki cümlelerin hangisinde </a:t>
            </a:r>
            <a:r>
              <a:rPr lang="tr-TR" sz="2400" b="1" i="1" dirty="0">
                <a:solidFill>
                  <a:srgbClr val="800080"/>
                </a:solidFill>
                <a:ea typeface="Times New Roman"/>
                <a:cs typeface="Tahoma"/>
              </a:rPr>
              <a:t>“tat” </a:t>
            </a:r>
            <a:r>
              <a:rPr lang="tr-TR" sz="2400" b="1" i="1" dirty="0">
                <a:ea typeface="Times New Roman"/>
                <a:cs typeface="Tahoma"/>
              </a:rPr>
              <a:t>kelimesiyle yapılmış bir deyim vardır?</a:t>
            </a:r>
            <a:endParaRPr lang="tr-TR" sz="2000" dirty="0">
              <a:latin typeface="Times New Roman"/>
              <a:ea typeface="Times New Roman"/>
            </a:endParaRPr>
          </a:p>
          <a:p>
            <a:pPr>
              <a:spcAft>
                <a:spcPts val="0"/>
              </a:spcAft>
            </a:pPr>
            <a:r>
              <a:rPr lang="tr-TR" sz="2400" b="1" i="1" dirty="0">
                <a:solidFill>
                  <a:srgbClr val="0000FF"/>
                </a:solidFill>
                <a:ea typeface="Times New Roman"/>
                <a:cs typeface="Tahoma"/>
              </a:rPr>
              <a:t>A-Annemin baklavalarının tadına diyecek yok.       </a:t>
            </a:r>
          </a:p>
          <a:p>
            <a:pPr>
              <a:spcAft>
                <a:spcPts val="0"/>
              </a:spcAft>
            </a:pPr>
            <a:r>
              <a:rPr lang="tr-TR" sz="2400" b="1" i="1" dirty="0">
                <a:solidFill>
                  <a:srgbClr val="0000FF"/>
                </a:solidFill>
                <a:ea typeface="Times New Roman"/>
                <a:cs typeface="Tahoma"/>
              </a:rPr>
              <a:t>B-Bu romanı tadına vararak okudum.</a:t>
            </a:r>
            <a:endParaRPr lang="tr-TR" sz="2000" dirty="0">
              <a:solidFill>
                <a:srgbClr val="0000FF"/>
              </a:solidFill>
              <a:latin typeface="Times New Roman"/>
              <a:ea typeface="Times New Roman"/>
            </a:endParaRPr>
          </a:p>
          <a:p>
            <a:r>
              <a:rPr lang="tr-TR" sz="2400" b="1" i="1" dirty="0">
                <a:solidFill>
                  <a:srgbClr val="0000FF"/>
                </a:solidFill>
                <a:ea typeface="Times New Roman"/>
                <a:cs typeface="Tahoma"/>
              </a:rPr>
              <a:t>C-Bu elmaların tadında bir değişiklik var.             </a:t>
            </a:r>
            <a:endParaRPr lang="tr-TR" sz="2400" dirty="0">
              <a:solidFill>
                <a:srgbClr val="0000FF"/>
              </a:solidFill>
              <a:latin typeface="Times New Roman"/>
              <a:ea typeface="Times New Roman"/>
            </a:endParaRPr>
          </a:p>
          <a:p>
            <a:pPr>
              <a:spcAft>
                <a:spcPts val="0"/>
              </a:spcAft>
            </a:pPr>
            <a:r>
              <a:rPr lang="tr-TR" sz="2400" b="1" i="1" dirty="0">
                <a:solidFill>
                  <a:srgbClr val="000099"/>
                </a:solidFill>
                <a:ea typeface="Times New Roman"/>
                <a:cs typeface="Tahoma"/>
              </a:rPr>
              <a:t> </a:t>
            </a:r>
            <a:endParaRPr lang="tr-TR" sz="2400" dirty="0">
              <a:solidFill>
                <a:srgbClr val="000099"/>
              </a:solidFill>
              <a:effectLst/>
              <a:latin typeface="Times New Roman"/>
              <a:ea typeface="Times New Roman"/>
            </a:endParaRPr>
          </a:p>
        </p:txBody>
      </p:sp>
    </p:spTree>
    <p:extLst>
      <p:ext uri="{BB962C8B-B14F-4D97-AF65-F5344CB8AC3E}">
        <p14:creationId xmlns:p14="http://schemas.microsoft.com/office/powerpoint/2010/main" val="26743771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8069"/>
            <a:ext cx="8856984" cy="6740307"/>
          </a:xfrm>
          <a:prstGeom prst="rect">
            <a:avLst/>
          </a:prstGeom>
        </p:spPr>
        <p:txBody>
          <a:bodyPr wrap="square">
            <a:spAutoFit/>
          </a:bodyPr>
          <a:lstStyle/>
          <a:p>
            <a:pPr>
              <a:spcAft>
                <a:spcPts val="0"/>
              </a:spcAft>
            </a:pPr>
            <a:r>
              <a:rPr lang="tr-TR" sz="2400" b="1" i="1" dirty="0">
                <a:solidFill>
                  <a:srgbClr val="FF0000"/>
                </a:solidFill>
                <a:ea typeface="Times New Roman"/>
                <a:cs typeface="Tahoma"/>
              </a:rPr>
              <a:t>18-</a:t>
            </a:r>
            <a:r>
              <a:rPr lang="tr-TR" sz="2400" b="1" i="1" dirty="0">
                <a:ea typeface="Times New Roman"/>
                <a:cs typeface="Tahoma"/>
              </a:rPr>
              <a:t> </a:t>
            </a:r>
            <a:r>
              <a:rPr lang="tr-TR" sz="2400" b="1" i="1" dirty="0">
                <a:solidFill>
                  <a:srgbClr val="800080"/>
                </a:solidFill>
                <a:ea typeface="Times New Roman"/>
                <a:cs typeface="Tahoma"/>
              </a:rPr>
              <a:t>“Merak edip gizlice dinlemek, işitmeye çalışmak” </a:t>
            </a:r>
            <a:r>
              <a:rPr lang="tr-TR" sz="2400" b="1" i="1" dirty="0">
                <a:ea typeface="Times New Roman"/>
                <a:cs typeface="Tahoma"/>
              </a:rPr>
              <a:t>anlamına gelen deyim hangi seçenekte verilmiştir?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A-Kulak kabartmak.        B-Kulak arkası etmek        C-Kulağına girmek</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 </a:t>
            </a:r>
            <a:endParaRPr lang="tr-TR" sz="2400" dirty="0">
              <a:solidFill>
                <a:srgbClr val="0000FF"/>
              </a:solidFill>
              <a:latin typeface="Times New Roman"/>
              <a:ea typeface="Times New Roman"/>
            </a:endParaRPr>
          </a:p>
          <a:p>
            <a:pPr>
              <a:spcAft>
                <a:spcPts val="0"/>
              </a:spcAft>
            </a:pPr>
            <a:r>
              <a:rPr lang="tr-TR" sz="2400" b="1" i="1" dirty="0">
                <a:solidFill>
                  <a:srgbClr val="FF0000"/>
                </a:solidFill>
                <a:ea typeface="Times New Roman"/>
                <a:cs typeface="Tahoma"/>
              </a:rPr>
              <a:t>19- </a:t>
            </a:r>
            <a:r>
              <a:rPr lang="tr-TR" sz="2400" b="1" i="1" dirty="0">
                <a:ea typeface="Times New Roman"/>
                <a:cs typeface="Tahoma"/>
              </a:rPr>
              <a:t>Hiç sır saklamayan insan için hangi deyim kullanılır?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A-Ağzında dili olmamak            B-Ağzında bakla ıslanmamak</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C-Ağzı kulağına varmak                                           </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20- </a:t>
            </a:r>
            <a:r>
              <a:rPr lang="tr-TR" sz="2400" b="1" i="1" dirty="0">
                <a:solidFill>
                  <a:srgbClr val="800080"/>
                </a:solidFill>
                <a:ea typeface="Times New Roman"/>
                <a:cs typeface="Tahoma"/>
              </a:rPr>
              <a:t>“Bu düşünce kolay kolay kafalardan söküleceğe benzemiyor.” </a:t>
            </a:r>
            <a:r>
              <a:rPr lang="tr-TR" sz="2400" b="1" i="1" dirty="0">
                <a:ea typeface="Times New Roman"/>
                <a:cs typeface="Tahoma"/>
              </a:rPr>
              <a:t>Cümlesindeki “kafalardan söküleceğe benzemiyor” ifadesi, hangi anlamda kullanılmıştır?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A-Unutulması çok güç.       B-Zamanla unutturulur.                  </a:t>
            </a:r>
          </a:p>
          <a:p>
            <a:pPr>
              <a:spcAft>
                <a:spcPts val="0"/>
              </a:spcAft>
            </a:pPr>
            <a:r>
              <a:rPr lang="tr-TR" sz="2400" b="1" i="1" dirty="0">
                <a:solidFill>
                  <a:srgbClr val="0000FF"/>
                </a:solidFill>
                <a:ea typeface="Times New Roman"/>
                <a:cs typeface="Tahoma"/>
              </a:rPr>
              <a:t>C-Belki unutturulur.</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21-</a:t>
            </a:r>
            <a:r>
              <a:rPr lang="tr-TR" sz="2400" b="1" i="1" dirty="0">
                <a:solidFill>
                  <a:srgbClr val="800080"/>
                </a:solidFill>
                <a:ea typeface="Times New Roman"/>
                <a:cs typeface="Tahoma"/>
              </a:rPr>
              <a:t>“Dedem buluttan nem kapardı.” </a:t>
            </a:r>
            <a:r>
              <a:rPr lang="tr-TR" sz="2400" b="1" i="1" dirty="0">
                <a:ea typeface="Times New Roman"/>
                <a:cs typeface="Tahoma"/>
              </a:rPr>
              <a:t>Cümlesinde sözü edilen kişi ile ilgili olarak aşağıdakilerden hangisi söylenebilir?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A-Meraklı                      B-Alıngan                     C-Titiz</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 </a:t>
            </a:r>
            <a:endParaRPr lang="tr-TR" sz="2400" dirty="0">
              <a:solidFill>
                <a:srgbClr val="0000FF"/>
              </a:solidFill>
              <a:effectLst/>
              <a:latin typeface="Times New Roman"/>
              <a:ea typeface="Times New Roman"/>
            </a:endParaRPr>
          </a:p>
        </p:txBody>
      </p:sp>
    </p:spTree>
    <p:extLst>
      <p:ext uri="{BB962C8B-B14F-4D97-AF65-F5344CB8AC3E}">
        <p14:creationId xmlns:p14="http://schemas.microsoft.com/office/powerpoint/2010/main" val="39062081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6282" y="116632"/>
            <a:ext cx="8928992" cy="6740307"/>
          </a:xfrm>
          <a:prstGeom prst="rect">
            <a:avLst/>
          </a:prstGeom>
        </p:spPr>
        <p:txBody>
          <a:bodyPr wrap="square">
            <a:spAutoFit/>
          </a:bodyPr>
          <a:lstStyle/>
          <a:p>
            <a:pPr>
              <a:spcAft>
                <a:spcPts val="0"/>
              </a:spcAft>
            </a:pPr>
            <a:r>
              <a:rPr lang="tr-TR" sz="2400" b="1" i="1" dirty="0">
                <a:solidFill>
                  <a:srgbClr val="FF0000"/>
                </a:solidFill>
                <a:ea typeface="Times New Roman"/>
                <a:cs typeface="Tahoma"/>
              </a:rPr>
              <a:t>22-</a:t>
            </a:r>
            <a:r>
              <a:rPr lang="tr-TR" sz="2400" b="1" i="1" dirty="0">
                <a:ea typeface="Times New Roman"/>
                <a:cs typeface="Tahoma"/>
              </a:rPr>
              <a:t> </a:t>
            </a:r>
            <a:r>
              <a:rPr lang="tr-TR" sz="2400" b="1" i="1" dirty="0">
                <a:solidFill>
                  <a:srgbClr val="800080"/>
                </a:solidFill>
                <a:ea typeface="Times New Roman"/>
                <a:cs typeface="Tahoma"/>
              </a:rPr>
              <a:t>“Kardeşim de ele avca sığmıyor.” </a:t>
            </a:r>
            <a:r>
              <a:rPr lang="tr-TR" sz="2400" b="1" i="1" dirty="0">
                <a:ea typeface="Times New Roman"/>
                <a:cs typeface="Tahoma"/>
              </a:rPr>
              <a:t>Cümlesinde, çocuğun hangi özelliği söz konusudur?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A-Geçimsizliği         B-Yaramazlığı          C-Kurnazlığı</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23-</a:t>
            </a:r>
            <a:r>
              <a:rPr lang="tr-TR" sz="2400" b="1" i="1" dirty="0">
                <a:ea typeface="Times New Roman"/>
                <a:cs typeface="Tahoma"/>
              </a:rPr>
              <a:t> Aşağıdaki atasözlerinden üçü bir yönden benzeşmektedir, farklı olan hangisidir?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A-Bu günün işini, yarına bırakma.             </a:t>
            </a:r>
          </a:p>
          <a:p>
            <a:pPr>
              <a:spcAft>
                <a:spcPts val="0"/>
              </a:spcAft>
            </a:pPr>
            <a:r>
              <a:rPr lang="tr-TR" sz="2400" b="1" i="1" dirty="0">
                <a:solidFill>
                  <a:srgbClr val="0000FF"/>
                </a:solidFill>
                <a:ea typeface="Times New Roman"/>
                <a:cs typeface="Tahoma"/>
              </a:rPr>
              <a:t>B-Bakarsan bağ, bakmazsan dağ olur.</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C-Anamın ekmeğine kuru, ayranına duru demem. </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24-</a:t>
            </a:r>
            <a:r>
              <a:rPr lang="tr-TR" sz="2400" b="1" i="1" dirty="0">
                <a:ea typeface="Times New Roman"/>
                <a:cs typeface="Tahoma"/>
              </a:rPr>
              <a:t> Aşağıdaki atasözlerinden hangisi, konusu bakımından diğerlerinden farklıdır ?                                    </a:t>
            </a:r>
          </a:p>
          <a:p>
            <a:pPr>
              <a:spcAft>
                <a:spcPts val="0"/>
              </a:spcAft>
            </a:pPr>
            <a:r>
              <a:rPr lang="tr-TR" sz="2400" b="1" i="1" dirty="0">
                <a:solidFill>
                  <a:srgbClr val="0000FF"/>
                </a:solidFill>
                <a:ea typeface="Times New Roman"/>
                <a:cs typeface="Tahoma"/>
              </a:rPr>
              <a:t>A-Keskin sirke küpüne zarar           B-Üzüm üzüme baka baka kararır.    </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C-Körle yatan şaşı kalkar.</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25- </a:t>
            </a:r>
            <a:r>
              <a:rPr lang="tr-TR" sz="2400" b="1" i="1" dirty="0">
                <a:ea typeface="Times New Roman"/>
                <a:cs typeface="Tahoma"/>
              </a:rPr>
              <a:t>Aşağıdaki atasözlerinden hangisinin konusu farklıdır?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A-Çiğnemeden yutulmaz.             B-Emeksiz yemek olmaz.</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C-Yazın başı pişenin, kışın aşı pişer.</a:t>
            </a:r>
            <a:endParaRPr lang="tr-TR" sz="2400" dirty="0">
              <a:solidFill>
                <a:srgbClr val="0000FF"/>
              </a:solidFill>
              <a:effectLst/>
              <a:latin typeface="Times New Roman"/>
              <a:ea typeface="Times New Roman"/>
            </a:endParaRPr>
          </a:p>
        </p:txBody>
      </p:sp>
    </p:spTree>
    <p:extLst>
      <p:ext uri="{BB962C8B-B14F-4D97-AF65-F5344CB8AC3E}">
        <p14:creationId xmlns:p14="http://schemas.microsoft.com/office/powerpoint/2010/main" val="28605546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216" y="305094"/>
            <a:ext cx="9145016" cy="6370975"/>
          </a:xfrm>
          <a:prstGeom prst="rect">
            <a:avLst/>
          </a:prstGeom>
        </p:spPr>
        <p:txBody>
          <a:bodyPr wrap="square">
            <a:spAutoFit/>
          </a:bodyPr>
          <a:lstStyle/>
          <a:p>
            <a:pPr>
              <a:spcAft>
                <a:spcPts val="0"/>
              </a:spcAft>
            </a:pPr>
            <a:r>
              <a:rPr lang="tr-TR" sz="2400" b="1" i="1" dirty="0">
                <a:solidFill>
                  <a:srgbClr val="FF0000"/>
                </a:solidFill>
                <a:ea typeface="Times New Roman"/>
                <a:cs typeface="Tahoma"/>
              </a:rPr>
              <a:t>26-</a:t>
            </a:r>
            <a:r>
              <a:rPr lang="tr-TR" sz="2400" b="1" i="1" dirty="0">
                <a:ea typeface="Times New Roman"/>
                <a:cs typeface="Tahoma"/>
              </a:rPr>
              <a:t> </a:t>
            </a:r>
            <a:r>
              <a:rPr lang="tr-TR" sz="2400" b="1" i="1" dirty="0">
                <a:solidFill>
                  <a:srgbClr val="800080"/>
                </a:solidFill>
                <a:ea typeface="Times New Roman"/>
                <a:cs typeface="Tahoma"/>
              </a:rPr>
              <a:t>“Demir tavında dövülür.” </a:t>
            </a:r>
            <a:r>
              <a:rPr lang="tr-TR" sz="2400" b="1" i="1" dirty="0">
                <a:ea typeface="Times New Roman"/>
                <a:cs typeface="Tahoma"/>
              </a:rPr>
              <a:t>Atasözünü en iyi şekilde aşağıdakilerden hangisi açıklar?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A-Her iş zamanında yapılmalıdır.     </a:t>
            </a:r>
          </a:p>
          <a:p>
            <a:pPr>
              <a:spcAft>
                <a:spcPts val="0"/>
              </a:spcAft>
            </a:pPr>
            <a:r>
              <a:rPr lang="tr-TR" sz="2400" b="1" i="1" dirty="0">
                <a:solidFill>
                  <a:srgbClr val="0000FF"/>
                </a:solidFill>
                <a:ea typeface="Times New Roman"/>
                <a:cs typeface="Tahoma"/>
              </a:rPr>
              <a:t>B-Usta demirciler, demiri tavında döver</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C-Demir tavladıktan sonra dövülmeli         </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27-</a:t>
            </a:r>
            <a:r>
              <a:rPr lang="tr-TR" sz="2400" b="1" i="1" dirty="0">
                <a:ea typeface="Times New Roman"/>
                <a:cs typeface="Tahoma"/>
              </a:rPr>
              <a:t> Aşağıdaki atasözlerinin hangisinde çalışmanın önemi anlatılmaktadır?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A-Yazın başı pişenin, kışın aşı pişer.                                     </a:t>
            </a:r>
          </a:p>
          <a:p>
            <a:pPr>
              <a:spcAft>
                <a:spcPts val="0"/>
              </a:spcAft>
            </a:pPr>
            <a:r>
              <a:rPr lang="tr-TR" sz="2400" b="1" i="1" dirty="0">
                <a:solidFill>
                  <a:srgbClr val="0000FF"/>
                </a:solidFill>
                <a:ea typeface="Times New Roman"/>
                <a:cs typeface="Tahoma"/>
              </a:rPr>
              <a:t>B-Sakla samanı gelir zamanı</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C-Zararın neresinden dönülürse kardır.                    </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a:p>
            <a:pPr>
              <a:spcAft>
                <a:spcPts val="0"/>
              </a:spcAft>
            </a:pPr>
            <a:r>
              <a:rPr lang="tr-TR" sz="2400" b="1" i="1" dirty="0">
                <a:solidFill>
                  <a:srgbClr val="FF0000"/>
                </a:solidFill>
                <a:ea typeface="Times New Roman"/>
                <a:cs typeface="Tahoma"/>
              </a:rPr>
              <a:t>28- </a:t>
            </a:r>
            <a:r>
              <a:rPr lang="tr-TR" sz="2400" b="1" i="1" dirty="0">
                <a:ea typeface="Times New Roman"/>
                <a:cs typeface="Tahoma"/>
              </a:rPr>
              <a:t>Aşağıdakilerden hangisi atasözü değildir?</a:t>
            </a:r>
            <a:endParaRPr lang="tr-TR" sz="2400" dirty="0">
              <a:latin typeface="Times New Roman"/>
              <a:ea typeface="Times New Roman"/>
            </a:endParaRPr>
          </a:p>
          <a:p>
            <a:pPr>
              <a:spcAft>
                <a:spcPts val="0"/>
              </a:spcAft>
            </a:pPr>
            <a:r>
              <a:rPr lang="tr-TR" sz="2400" b="1" i="1" dirty="0">
                <a:solidFill>
                  <a:srgbClr val="0000FF"/>
                </a:solidFill>
                <a:ea typeface="Times New Roman"/>
                <a:cs typeface="Tahoma"/>
              </a:rPr>
              <a:t>A-Ne verirsen elinle, o gider seninle.                    </a:t>
            </a:r>
          </a:p>
          <a:p>
            <a:pPr>
              <a:spcAft>
                <a:spcPts val="0"/>
              </a:spcAft>
            </a:pPr>
            <a:r>
              <a:rPr lang="tr-TR" sz="2400" b="1" i="1" dirty="0">
                <a:solidFill>
                  <a:srgbClr val="0000FF"/>
                </a:solidFill>
                <a:ea typeface="Times New Roman"/>
                <a:cs typeface="Tahoma"/>
              </a:rPr>
              <a:t>B-Heyecandan dili damağına yapıştı.</a:t>
            </a:r>
            <a:endParaRPr lang="tr-TR" sz="24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C-Bir elin nesi var, iki elin sesi var.</a:t>
            </a:r>
            <a:endParaRPr lang="tr-TR" sz="24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400" dirty="0">
              <a:latin typeface="Times New Roman"/>
              <a:ea typeface="Times New Roman"/>
            </a:endParaRPr>
          </a:p>
        </p:txBody>
      </p:sp>
    </p:spTree>
    <p:extLst>
      <p:ext uri="{BB962C8B-B14F-4D97-AF65-F5344CB8AC3E}">
        <p14:creationId xmlns:p14="http://schemas.microsoft.com/office/powerpoint/2010/main" val="16019825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12968" cy="6909584"/>
          </a:xfrm>
          <a:prstGeom prst="rect">
            <a:avLst/>
          </a:prstGeom>
        </p:spPr>
        <p:txBody>
          <a:bodyPr wrap="square">
            <a:spAutoFit/>
          </a:bodyPr>
          <a:lstStyle/>
          <a:p>
            <a:pPr lvl="0"/>
            <a:r>
              <a:rPr lang="tr-TR" sz="2400" b="1" i="1" dirty="0">
                <a:solidFill>
                  <a:srgbClr val="FF0000"/>
                </a:solidFill>
                <a:ea typeface="Times New Roman"/>
                <a:cs typeface="Tahoma"/>
              </a:rPr>
              <a:t>29-</a:t>
            </a:r>
            <a:r>
              <a:rPr lang="tr-TR" sz="2400" b="1" i="1" dirty="0">
                <a:solidFill>
                  <a:prstClr val="black"/>
                </a:solidFill>
                <a:ea typeface="Times New Roman"/>
                <a:cs typeface="Tahoma"/>
              </a:rPr>
              <a:t> Aşağıdakilerden hangisi </a:t>
            </a:r>
            <a:r>
              <a:rPr lang="tr-TR" sz="2400" b="1" i="1" dirty="0">
                <a:solidFill>
                  <a:srgbClr val="800080"/>
                </a:solidFill>
                <a:ea typeface="Times New Roman"/>
                <a:cs typeface="Tahoma"/>
              </a:rPr>
              <a:t>“Güneş girmeyen eve doktor girer.” </a:t>
            </a:r>
            <a:r>
              <a:rPr lang="tr-TR" sz="2400" b="1" i="1" dirty="0">
                <a:solidFill>
                  <a:prstClr val="black"/>
                </a:solidFill>
                <a:ea typeface="Times New Roman"/>
                <a:cs typeface="Tahoma"/>
              </a:rPr>
              <a:t>Atasözüne en yakın anlamdadır?</a:t>
            </a:r>
            <a:endParaRPr lang="tr-TR" sz="2400" dirty="0">
              <a:solidFill>
                <a:prstClr val="black"/>
              </a:solidFill>
              <a:latin typeface="Times New Roman"/>
              <a:ea typeface="Times New Roman"/>
            </a:endParaRPr>
          </a:p>
          <a:p>
            <a:pPr lvl="0"/>
            <a:r>
              <a:rPr lang="tr-TR" sz="2400" b="1" i="1" dirty="0">
                <a:solidFill>
                  <a:srgbClr val="0000FF"/>
                </a:solidFill>
                <a:ea typeface="Times New Roman"/>
                <a:cs typeface="Tahoma"/>
              </a:rPr>
              <a:t>A-Güneşsiz evde hastalık eksik olmaz.                    </a:t>
            </a:r>
          </a:p>
          <a:p>
            <a:pPr lvl="0"/>
            <a:r>
              <a:rPr lang="tr-TR" sz="2400" b="1" i="1" dirty="0">
                <a:solidFill>
                  <a:srgbClr val="0000FF"/>
                </a:solidFill>
                <a:ea typeface="Times New Roman"/>
                <a:cs typeface="Tahoma"/>
              </a:rPr>
              <a:t>B-Güneş mikropları öldürür.</a:t>
            </a:r>
            <a:endParaRPr lang="tr-TR" sz="2400" dirty="0">
              <a:solidFill>
                <a:srgbClr val="0000FF"/>
              </a:solidFill>
              <a:latin typeface="Times New Roman"/>
              <a:ea typeface="Times New Roman"/>
            </a:endParaRPr>
          </a:p>
          <a:p>
            <a:pPr lvl="0"/>
            <a:r>
              <a:rPr lang="tr-TR" sz="2400" b="1" i="1" dirty="0">
                <a:solidFill>
                  <a:srgbClr val="0000FF"/>
                </a:solidFill>
                <a:ea typeface="Times New Roman"/>
                <a:cs typeface="Tahoma"/>
              </a:rPr>
              <a:t>C-Doktor, güneşli yerlere girmez</a:t>
            </a:r>
          </a:p>
          <a:p>
            <a:pPr lvl="0"/>
            <a:endParaRPr lang="tr-TR" sz="2400" b="1" i="1" dirty="0">
              <a:solidFill>
                <a:srgbClr val="0000FF"/>
              </a:solidFill>
              <a:cs typeface="Tahoma"/>
            </a:endParaRPr>
          </a:p>
          <a:p>
            <a:pPr>
              <a:spcAft>
                <a:spcPts val="0"/>
              </a:spcAft>
            </a:pPr>
            <a:r>
              <a:rPr lang="tr-TR" sz="2400" b="1" i="1" dirty="0">
                <a:solidFill>
                  <a:srgbClr val="FF0000"/>
                </a:solidFill>
                <a:ea typeface="Times New Roman"/>
                <a:cs typeface="Tahoma"/>
              </a:rPr>
              <a:t>30-</a:t>
            </a:r>
            <a:r>
              <a:rPr lang="tr-TR" sz="2400" b="1" i="1" dirty="0">
                <a:solidFill>
                  <a:srgbClr val="800080"/>
                </a:solidFill>
                <a:ea typeface="Times New Roman"/>
                <a:cs typeface="Tahoma"/>
              </a:rPr>
              <a:t>“Her çok, azdan olur” </a:t>
            </a:r>
            <a:r>
              <a:rPr lang="tr-TR" sz="2400" b="1" i="1" dirty="0">
                <a:ea typeface="Times New Roman"/>
                <a:cs typeface="Tahoma"/>
              </a:rPr>
              <a:t>atasözünün anlamı aşağıdakilerden hangisine uygundur?                  </a:t>
            </a:r>
          </a:p>
          <a:p>
            <a:pPr>
              <a:spcAft>
                <a:spcPts val="0"/>
              </a:spcAft>
            </a:pPr>
            <a:r>
              <a:rPr lang="tr-TR" sz="2400" b="1" i="1" dirty="0">
                <a:solidFill>
                  <a:srgbClr val="0000FF"/>
                </a:solidFill>
                <a:ea typeface="Times New Roman"/>
                <a:cs typeface="Tahoma"/>
              </a:rPr>
              <a:t>A-Sakla samanı, gelir zamanı                                    </a:t>
            </a:r>
          </a:p>
          <a:p>
            <a:pPr>
              <a:spcAft>
                <a:spcPts val="0"/>
              </a:spcAft>
            </a:pPr>
            <a:r>
              <a:rPr lang="tr-TR" sz="2400" b="1" i="1" dirty="0">
                <a:solidFill>
                  <a:srgbClr val="0000FF"/>
                </a:solidFill>
                <a:ea typeface="Times New Roman"/>
                <a:cs typeface="Tahoma"/>
              </a:rPr>
              <a:t>B-Damlaya damlaya göl olur.</a:t>
            </a:r>
            <a:endParaRPr lang="tr-TR" sz="20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C-Komşu komşunun külüne muhtaçtır. </a:t>
            </a:r>
            <a:endParaRPr lang="tr-TR" sz="2000" dirty="0">
              <a:solidFill>
                <a:srgbClr val="0000FF"/>
              </a:solidFill>
              <a:latin typeface="Times New Roman"/>
              <a:ea typeface="Times New Roman"/>
            </a:endParaRPr>
          </a:p>
          <a:p>
            <a:pPr>
              <a:spcAft>
                <a:spcPts val="0"/>
              </a:spcAft>
            </a:pPr>
            <a:r>
              <a:rPr lang="tr-TR" sz="2400" b="1" i="1" dirty="0">
                <a:ea typeface="Times New Roman"/>
                <a:cs typeface="Tahoma"/>
              </a:rPr>
              <a:t>                    </a:t>
            </a:r>
            <a:endParaRPr lang="tr-TR" sz="2000" dirty="0">
              <a:latin typeface="Times New Roman"/>
              <a:ea typeface="Times New Roman"/>
            </a:endParaRPr>
          </a:p>
          <a:p>
            <a:pPr>
              <a:spcAft>
                <a:spcPts val="0"/>
              </a:spcAft>
            </a:pPr>
            <a:r>
              <a:rPr lang="tr-TR" sz="2400" b="1" i="1" dirty="0">
                <a:solidFill>
                  <a:srgbClr val="FF0000"/>
                </a:solidFill>
                <a:ea typeface="Times New Roman"/>
                <a:cs typeface="Tahoma"/>
              </a:rPr>
              <a:t>31-</a:t>
            </a:r>
            <a:r>
              <a:rPr lang="tr-TR" sz="2400" b="1" i="1" dirty="0">
                <a:solidFill>
                  <a:srgbClr val="800080"/>
                </a:solidFill>
                <a:ea typeface="Times New Roman"/>
                <a:cs typeface="Tahoma"/>
              </a:rPr>
              <a:t>“Yoğurdum ekşidir diyen olmaz.” </a:t>
            </a:r>
            <a:r>
              <a:rPr lang="tr-TR" sz="2400" b="1" i="1" dirty="0">
                <a:ea typeface="Times New Roman"/>
                <a:cs typeface="Tahoma"/>
              </a:rPr>
              <a:t>Atasözü, aşağıdakilerden hangisi ile benzer anlamdadır?</a:t>
            </a:r>
            <a:endParaRPr lang="tr-TR" sz="2000" dirty="0">
              <a:latin typeface="Times New Roman"/>
              <a:ea typeface="Times New Roman"/>
            </a:endParaRPr>
          </a:p>
          <a:p>
            <a:pPr>
              <a:spcAft>
                <a:spcPts val="0"/>
              </a:spcAft>
            </a:pPr>
            <a:r>
              <a:rPr lang="tr-TR" sz="2400" b="1" i="1" dirty="0">
                <a:solidFill>
                  <a:srgbClr val="0000FF"/>
                </a:solidFill>
                <a:ea typeface="Times New Roman"/>
                <a:cs typeface="Tahoma"/>
              </a:rPr>
              <a:t>A-Yalancının mumu yatsıya kadar yanar.                 </a:t>
            </a:r>
          </a:p>
          <a:p>
            <a:pPr>
              <a:spcAft>
                <a:spcPts val="0"/>
              </a:spcAft>
            </a:pPr>
            <a:r>
              <a:rPr lang="tr-TR" sz="2400" b="1" i="1" dirty="0">
                <a:solidFill>
                  <a:srgbClr val="0000FF"/>
                </a:solidFill>
                <a:ea typeface="Times New Roman"/>
                <a:cs typeface="Tahoma"/>
              </a:rPr>
              <a:t>B-Kuzguna yavrusu </a:t>
            </a:r>
            <a:r>
              <a:rPr lang="tr-TR" sz="2400" b="1" i="1" dirty="0" err="1">
                <a:solidFill>
                  <a:srgbClr val="0000FF"/>
                </a:solidFill>
                <a:ea typeface="Times New Roman"/>
                <a:cs typeface="Tahoma"/>
              </a:rPr>
              <a:t>anka</a:t>
            </a:r>
            <a:r>
              <a:rPr lang="tr-TR" sz="2400" b="1" i="1" dirty="0">
                <a:solidFill>
                  <a:srgbClr val="0000FF"/>
                </a:solidFill>
                <a:ea typeface="Times New Roman"/>
                <a:cs typeface="Tahoma"/>
              </a:rPr>
              <a:t> görünür.</a:t>
            </a:r>
            <a:endParaRPr lang="tr-TR" sz="2000" dirty="0">
              <a:solidFill>
                <a:srgbClr val="0000FF"/>
              </a:solidFill>
              <a:latin typeface="Times New Roman"/>
              <a:ea typeface="Times New Roman"/>
            </a:endParaRPr>
          </a:p>
          <a:p>
            <a:pPr>
              <a:spcAft>
                <a:spcPts val="0"/>
              </a:spcAft>
            </a:pPr>
            <a:r>
              <a:rPr lang="tr-TR" sz="2400" b="1" i="1" dirty="0">
                <a:solidFill>
                  <a:srgbClr val="0000FF"/>
                </a:solidFill>
                <a:ea typeface="Times New Roman"/>
                <a:cs typeface="Tahoma"/>
              </a:rPr>
              <a:t>C-Komşunun tavuğu komşuya kaz görünür.            </a:t>
            </a:r>
            <a:endParaRPr lang="tr-TR" sz="2000" dirty="0">
              <a:solidFill>
                <a:srgbClr val="0000FF"/>
              </a:solidFill>
              <a:latin typeface="Times New Roman"/>
              <a:ea typeface="Times New Roman"/>
            </a:endParaRPr>
          </a:p>
          <a:p>
            <a:pPr>
              <a:spcAft>
                <a:spcPts val="0"/>
              </a:spcAft>
            </a:pPr>
            <a:r>
              <a:rPr lang="tr-TR" sz="1100" b="1" i="1" dirty="0">
                <a:ea typeface="Times New Roman"/>
                <a:cs typeface="Tahoma"/>
              </a:rPr>
              <a:t> </a:t>
            </a:r>
            <a:endParaRPr lang="tr-TR" sz="2000" dirty="0">
              <a:latin typeface="Times New Roman"/>
              <a:ea typeface="Times New Roman"/>
            </a:endParaRPr>
          </a:p>
          <a:p>
            <a:pPr lvl="0"/>
            <a:endParaRPr lang="tr-TR" sz="2400" dirty="0">
              <a:solidFill>
                <a:srgbClr val="0000FF"/>
              </a:solidFill>
            </a:endParaRPr>
          </a:p>
        </p:txBody>
      </p:sp>
    </p:spTree>
    <p:extLst>
      <p:ext uri="{BB962C8B-B14F-4D97-AF65-F5344CB8AC3E}">
        <p14:creationId xmlns:p14="http://schemas.microsoft.com/office/powerpoint/2010/main" val="16825598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76672"/>
            <a:ext cx="9036496" cy="6001643"/>
          </a:xfrm>
          <a:prstGeom prst="rect">
            <a:avLst/>
          </a:prstGeom>
        </p:spPr>
        <p:txBody>
          <a:bodyPr wrap="square">
            <a:spAutoFit/>
          </a:bodyPr>
          <a:lstStyle/>
          <a:p>
            <a:pPr lvl="0"/>
            <a:r>
              <a:rPr lang="tr-TR" sz="2400" b="1" i="1" dirty="0">
                <a:solidFill>
                  <a:srgbClr val="FF0000"/>
                </a:solidFill>
                <a:ea typeface="Times New Roman"/>
                <a:cs typeface="Tahoma"/>
              </a:rPr>
              <a:t>32-</a:t>
            </a:r>
            <a:r>
              <a:rPr lang="tr-TR" sz="2400" b="1" i="1" dirty="0">
                <a:solidFill>
                  <a:prstClr val="black"/>
                </a:solidFill>
                <a:ea typeface="Times New Roman"/>
                <a:cs typeface="Tahoma"/>
              </a:rPr>
              <a:t>Aşağıdaki atasözlerinden hangisinin konusu farklıdır?</a:t>
            </a:r>
            <a:endParaRPr lang="tr-TR" sz="2400" dirty="0">
              <a:solidFill>
                <a:prstClr val="black"/>
              </a:solidFill>
              <a:ea typeface="Times New Roman"/>
            </a:endParaRPr>
          </a:p>
          <a:p>
            <a:pPr lvl="0"/>
            <a:r>
              <a:rPr lang="tr-TR" sz="2400" b="1" i="1" dirty="0">
                <a:solidFill>
                  <a:srgbClr val="0000FF"/>
                </a:solidFill>
                <a:ea typeface="Times New Roman"/>
                <a:cs typeface="Tahoma"/>
              </a:rPr>
              <a:t>A-Dostun attığı taş baş yarmaz.                                   </a:t>
            </a:r>
          </a:p>
          <a:p>
            <a:pPr lvl="0"/>
            <a:r>
              <a:rPr lang="tr-TR" sz="2400" b="1" i="1" dirty="0">
                <a:solidFill>
                  <a:srgbClr val="0000FF"/>
                </a:solidFill>
                <a:ea typeface="Times New Roman"/>
                <a:cs typeface="Tahoma"/>
              </a:rPr>
              <a:t>B-Dost kara günde belli olur.</a:t>
            </a:r>
            <a:endParaRPr lang="tr-TR" sz="2400" dirty="0">
              <a:solidFill>
                <a:srgbClr val="0000FF"/>
              </a:solidFill>
              <a:ea typeface="Times New Roman"/>
            </a:endParaRPr>
          </a:p>
          <a:p>
            <a:pPr lvl="0"/>
            <a:r>
              <a:rPr lang="tr-TR" sz="2400" b="1" i="1" dirty="0">
                <a:solidFill>
                  <a:srgbClr val="0000FF"/>
                </a:solidFill>
                <a:ea typeface="Times New Roman"/>
                <a:cs typeface="Tahoma"/>
              </a:rPr>
              <a:t>C-Dost dostun ayıbını yüzüne karşı söyler.</a:t>
            </a:r>
            <a:endParaRPr lang="tr-TR" sz="2400" dirty="0">
              <a:solidFill>
                <a:srgbClr val="0000FF"/>
              </a:solidFill>
              <a:ea typeface="Times New Roman"/>
            </a:endParaRPr>
          </a:p>
          <a:p>
            <a:pPr lvl="0"/>
            <a:r>
              <a:rPr lang="tr-TR" sz="2400" b="1" i="1" dirty="0">
                <a:solidFill>
                  <a:prstClr val="black"/>
                </a:solidFill>
                <a:ea typeface="Times New Roman"/>
                <a:cs typeface="Tahoma"/>
              </a:rPr>
              <a:t> </a:t>
            </a:r>
            <a:endParaRPr lang="tr-TR" sz="2400" dirty="0">
              <a:solidFill>
                <a:prstClr val="black"/>
              </a:solidFill>
              <a:ea typeface="Times New Roman"/>
            </a:endParaRPr>
          </a:p>
          <a:p>
            <a:pPr lvl="0"/>
            <a:r>
              <a:rPr lang="tr-TR" sz="2400" b="1" i="1" dirty="0">
                <a:solidFill>
                  <a:srgbClr val="FF0000"/>
                </a:solidFill>
                <a:ea typeface="Times New Roman"/>
                <a:cs typeface="Tahoma"/>
              </a:rPr>
              <a:t>33-</a:t>
            </a:r>
            <a:r>
              <a:rPr lang="tr-TR" sz="2400" b="1" i="1" dirty="0">
                <a:solidFill>
                  <a:srgbClr val="800080"/>
                </a:solidFill>
                <a:ea typeface="Times New Roman"/>
                <a:cs typeface="Tahoma"/>
              </a:rPr>
              <a:t>“İşleyen demir ışıldar.” </a:t>
            </a:r>
            <a:r>
              <a:rPr lang="tr-TR" sz="2400" b="1" i="1" dirty="0">
                <a:solidFill>
                  <a:prstClr val="black"/>
                </a:solidFill>
                <a:ea typeface="Times New Roman"/>
                <a:cs typeface="Tahoma"/>
              </a:rPr>
              <a:t>Atasözüyle, aşağıdakilerden hangisinin önemi belirtilmektedir?                     </a:t>
            </a:r>
          </a:p>
          <a:p>
            <a:pPr lvl="0"/>
            <a:r>
              <a:rPr lang="tr-TR" sz="2400" b="1" i="1" dirty="0">
                <a:solidFill>
                  <a:srgbClr val="0000FF"/>
                </a:solidFill>
                <a:ea typeface="Times New Roman"/>
                <a:cs typeface="Tahoma"/>
              </a:rPr>
              <a:t>A-Çalışmak                       B-Parlaklık                         C-İşçilik</a:t>
            </a:r>
          </a:p>
          <a:p>
            <a:pPr lvl="0"/>
            <a:endParaRPr lang="tr-TR" sz="2400" b="1" i="1" dirty="0">
              <a:solidFill>
                <a:srgbClr val="0000FF"/>
              </a:solidFill>
              <a:ea typeface="Times New Roman"/>
              <a:cs typeface="Tahoma"/>
            </a:endParaRPr>
          </a:p>
          <a:p>
            <a:pPr fontAlgn="base"/>
            <a:r>
              <a:rPr lang="tr-TR" sz="2400" b="1" dirty="0">
                <a:solidFill>
                  <a:srgbClr val="FF0000"/>
                </a:solidFill>
              </a:rPr>
              <a:t>34. </a:t>
            </a:r>
            <a:r>
              <a:rPr lang="tr-TR" sz="2400" b="1" dirty="0">
                <a:solidFill>
                  <a:srgbClr val="000000"/>
                </a:solidFill>
              </a:rPr>
              <a:t>Çoğunlukla gerçek anlamından ayrı bir anlam taşıyan, en az iki sözcükten oluşan kalıplaşmış söz ya da sözcük gruplarına ne denir?</a:t>
            </a:r>
            <a:br>
              <a:rPr lang="tr-TR" sz="2400" dirty="0">
                <a:solidFill>
                  <a:srgbClr val="000000"/>
                </a:solidFill>
              </a:rPr>
            </a:br>
            <a:r>
              <a:rPr lang="tr-TR" sz="2400" b="1" dirty="0">
                <a:solidFill>
                  <a:srgbClr val="0000FF"/>
                </a:solidFill>
              </a:rPr>
              <a:t> A) Özdeyiş      B) Atasözü      C) Deyim</a:t>
            </a:r>
            <a:r>
              <a:rPr lang="tr-TR" sz="2400" b="1" dirty="0">
                <a:solidFill>
                  <a:srgbClr val="0000FF"/>
                </a:solidFill>
                <a:latin typeface="Arial"/>
              </a:rPr>
              <a:t>  </a:t>
            </a:r>
            <a:r>
              <a:rPr lang="tr-TR" sz="2400" dirty="0">
                <a:solidFill>
                  <a:srgbClr val="000000"/>
                </a:solidFill>
                <a:latin typeface="Arial"/>
              </a:rPr>
              <a:t>     </a:t>
            </a:r>
          </a:p>
          <a:p>
            <a:pPr fontAlgn="base"/>
            <a:endParaRPr lang="tr-TR" sz="2400" dirty="0">
              <a:solidFill>
                <a:srgbClr val="000000"/>
              </a:solidFill>
              <a:latin typeface="Arial"/>
            </a:endParaRPr>
          </a:p>
          <a:p>
            <a:pPr lvl="0" fontAlgn="base"/>
            <a:r>
              <a:rPr lang="tr-TR" sz="2400" b="1" dirty="0">
                <a:solidFill>
                  <a:srgbClr val="FF0000"/>
                </a:solidFill>
              </a:rPr>
              <a:t>35. </a:t>
            </a:r>
            <a:r>
              <a:rPr lang="tr-TR" sz="2400" b="1" dirty="0">
                <a:solidFill>
                  <a:srgbClr val="000000"/>
                </a:solidFill>
              </a:rPr>
              <a:t>Aşağıdaki deyimlerden hangis</a:t>
            </a:r>
            <a:r>
              <a:rPr lang="tr-TR" sz="2400" b="1" dirty="0">
                <a:solidFill>
                  <a:srgbClr val="800080"/>
                </a:solidFill>
              </a:rPr>
              <a:t>i "Yakıp yıkmak, yıkıntı durumuna getirmek, harap etmek."</a:t>
            </a:r>
            <a:r>
              <a:rPr lang="tr-TR" sz="2400" b="1" dirty="0">
                <a:solidFill>
                  <a:srgbClr val="000000"/>
                </a:solidFill>
              </a:rPr>
              <a:t>  anlamındadır?</a:t>
            </a:r>
            <a:br>
              <a:rPr lang="tr-TR" sz="2400" dirty="0">
                <a:solidFill>
                  <a:srgbClr val="000000"/>
                </a:solidFill>
              </a:rPr>
            </a:br>
            <a:r>
              <a:rPr lang="tr-TR" sz="2400" b="1" dirty="0">
                <a:solidFill>
                  <a:srgbClr val="000000"/>
                </a:solidFill>
              </a:rPr>
              <a:t> </a:t>
            </a:r>
            <a:r>
              <a:rPr lang="tr-TR" sz="2400" b="1" dirty="0">
                <a:solidFill>
                  <a:srgbClr val="0000FF"/>
                </a:solidFill>
              </a:rPr>
              <a:t>A) Viraneye çevirmek     B)  paçaları sıvamak    C) bağrını delmek           </a:t>
            </a:r>
            <a:endParaRPr lang="tr-TR" sz="2400" dirty="0">
              <a:solidFill>
                <a:prstClr val="black"/>
              </a:solidFill>
              <a:latin typeface="Times New Roman"/>
              <a:ea typeface="Times New Roman"/>
            </a:endParaRPr>
          </a:p>
        </p:txBody>
      </p:sp>
    </p:spTree>
    <p:extLst>
      <p:ext uri="{BB962C8B-B14F-4D97-AF65-F5344CB8AC3E}">
        <p14:creationId xmlns:p14="http://schemas.microsoft.com/office/powerpoint/2010/main" val="18288244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84976" cy="6955750"/>
          </a:xfrm>
          <a:prstGeom prst="rect">
            <a:avLst/>
          </a:prstGeom>
        </p:spPr>
        <p:txBody>
          <a:bodyPr wrap="square">
            <a:spAutoFit/>
          </a:bodyPr>
          <a:lstStyle/>
          <a:p>
            <a:endParaRPr lang="tr-TR" sz="2400" b="1" dirty="0">
              <a:solidFill>
                <a:srgbClr val="FF0000"/>
              </a:solidFill>
            </a:endParaRPr>
          </a:p>
          <a:p>
            <a:r>
              <a:rPr lang="tr-TR" sz="2400" b="1" dirty="0">
                <a:solidFill>
                  <a:srgbClr val="FF0000"/>
                </a:solidFill>
              </a:rPr>
              <a:t>36. </a:t>
            </a:r>
            <a:r>
              <a:rPr lang="tr-TR" sz="2400" b="1" dirty="0">
                <a:solidFill>
                  <a:srgbClr val="800080"/>
                </a:solidFill>
              </a:rPr>
              <a:t>"Başlangıç ve gidişat bir işin nasıl sonuçlanacağı konusunda aşağı yukarı bir fikir verir." </a:t>
            </a:r>
            <a:r>
              <a:rPr lang="tr-TR" sz="2400" b="1" dirty="0">
                <a:solidFill>
                  <a:srgbClr val="000000"/>
                </a:solidFill>
              </a:rPr>
              <a:t>Anlamına gelen atasözü aşağıdakilerden hangisidir?</a:t>
            </a:r>
            <a:br>
              <a:rPr lang="tr-TR" sz="2400" dirty="0">
                <a:solidFill>
                  <a:srgbClr val="000000"/>
                </a:solidFill>
                <a:latin typeface="Arial"/>
              </a:rPr>
            </a:br>
            <a:r>
              <a:rPr lang="tr-TR" sz="2400" b="1" dirty="0">
                <a:solidFill>
                  <a:srgbClr val="0000FF"/>
                </a:solidFill>
              </a:rPr>
              <a:t> A)  Can çıkar huy çıkmaz.                      B) Güzün gelişi yazdan bellidir.</a:t>
            </a:r>
            <a:br>
              <a:rPr lang="tr-TR" sz="2400" b="1" dirty="0">
                <a:solidFill>
                  <a:srgbClr val="0000FF"/>
                </a:solidFill>
              </a:rPr>
            </a:br>
            <a:r>
              <a:rPr lang="tr-TR" sz="2400" b="1" dirty="0">
                <a:solidFill>
                  <a:srgbClr val="0000FF"/>
                </a:solidFill>
              </a:rPr>
              <a:t> C) Çıkmadık candan, umut kesilmez.  </a:t>
            </a:r>
          </a:p>
          <a:p>
            <a:endParaRPr lang="tr-TR" sz="2400" b="1" dirty="0">
              <a:solidFill>
                <a:srgbClr val="0000FF"/>
              </a:solidFill>
            </a:endParaRPr>
          </a:p>
          <a:p>
            <a:r>
              <a:rPr lang="tr-TR" sz="2400" b="1" dirty="0">
                <a:solidFill>
                  <a:srgbClr val="FF0000"/>
                </a:solidFill>
              </a:rPr>
              <a:t>37.</a:t>
            </a:r>
            <a:r>
              <a:rPr lang="tr-TR" sz="2400" b="1" dirty="0">
                <a:solidFill>
                  <a:srgbClr val="000000"/>
                </a:solidFill>
              </a:rPr>
              <a:t>Söyleyeni belli olan bir duygu, bir düşünce anlatan kısa ve özlü sözlere ne ad verilir?</a:t>
            </a:r>
            <a:endParaRPr lang="tr-TR" sz="1400" b="1" dirty="0">
              <a:solidFill>
                <a:srgbClr val="636363"/>
              </a:solidFill>
            </a:endParaRPr>
          </a:p>
          <a:p>
            <a:r>
              <a:rPr lang="tr-TR" sz="2400" b="1" dirty="0">
                <a:solidFill>
                  <a:srgbClr val="000000"/>
                </a:solidFill>
              </a:rPr>
              <a:t> </a:t>
            </a:r>
            <a:r>
              <a:rPr lang="tr-TR" sz="2400" b="1" dirty="0">
                <a:solidFill>
                  <a:srgbClr val="0000FF"/>
                </a:solidFill>
              </a:rPr>
              <a:t>a) Deyim              b) Atasözü           c) Özdeyiş</a:t>
            </a:r>
          </a:p>
          <a:p>
            <a:endParaRPr lang="tr-TR" sz="2400" b="1" dirty="0">
              <a:solidFill>
                <a:srgbClr val="0000FF"/>
              </a:solidFill>
              <a:latin typeface="Arial"/>
            </a:endParaRPr>
          </a:p>
          <a:p>
            <a:r>
              <a:rPr lang="tr-TR" sz="2400" b="1" dirty="0">
                <a:solidFill>
                  <a:srgbClr val="FF0000"/>
                </a:solidFill>
              </a:rPr>
              <a:t>38. </a:t>
            </a:r>
            <a:r>
              <a:rPr lang="tr-TR" sz="2400" b="1" dirty="0">
                <a:solidFill>
                  <a:srgbClr val="800080"/>
                </a:solidFill>
              </a:rPr>
              <a:t>“Hayatta en gerçek kılavuz, bilimdir.”(</a:t>
            </a:r>
            <a:r>
              <a:rPr lang="tr-TR" sz="2400" b="1" dirty="0">
                <a:solidFill>
                  <a:srgbClr val="660033"/>
                </a:solidFill>
              </a:rPr>
              <a:t>Atatürk) </a:t>
            </a:r>
            <a:r>
              <a:rPr lang="tr-TR" sz="2400" b="1" dirty="0">
                <a:solidFill>
                  <a:srgbClr val="000000"/>
                </a:solidFill>
              </a:rPr>
              <a:t>özdeyişinde, üzerinde önemle durulan kavram nedir?</a:t>
            </a:r>
            <a:endParaRPr lang="tr-TR" sz="2400" b="1" dirty="0">
              <a:solidFill>
                <a:srgbClr val="636363"/>
              </a:solidFill>
            </a:endParaRPr>
          </a:p>
          <a:p>
            <a:r>
              <a:rPr lang="tr-TR" sz="2400" b="1" dirty="0">
                <a:solidFill>
                  <a:srgbClr val="0000FF"/>
                </a:solidFill>
              </a:rPr>
              <a:t>a) yaşam             b)  kılavuz             c) bilim</a:t>
            </a:r>
          </a:p>
          <a:p>
            <a:endParaRPr lang="tr-TR" sz="1400" b="1" dirty="0">
              <a:solidFill>
                <a:srgbClr val="0000FF"/>
              </a:solidFill>
            </a:endParaRPr>
          </a:p>
          <a:p>
            <a:pPr lvl="0" fontAlgn="base"/>
            <a:r>
              <a:rPr lang="tr-TR" sz="2400" b="1">
                <a:solidFill>
                  <a:srgbClr val="0000FF"/>
                </a:solidFill>
                <a:hlinkClick r:id="rId2"/>
              </a:rPr>
              <a:t>https://www.sorubak.com/</a:t>
            </a:r>
            <a:r>
              <a:rPr lang="tr-TR" sz="2400" b="1">
                <a:solidFill>
                  <a:srgbClr val="0000FF"/>
                </a:solidFill>
              </a:rPr>
              <a:t> </a:t>
            </a:r>
            <a:endParaRPr lang="tr-TR" sz="2400" b="1" dirty="0">
              <a:solidFill>
                <a:srgbClr val="0000FF"/>
              </a:solidFill>
            </a:endParaRPr>
          </a:p>
          <a:p>
            <a:pPr lvl="0" fontAlgn="base"/>
            <a:endParaRPr lang="tr-TR" sz="2400" b="1" dirty="0">
              <a:solidFill>
                <a:srgbClr val="0000FF"/>
              </a:solidFill>
            </a:endParaRPr>
          </a:p>
          <a:p>
            <a:pPr lvl="0" fontAlgn="base"/>
            <a:r>
              <a:rPr lang="tr-TR" sz="2400" b="1" dirty="0">
                <a:solidFill>
                  <a:srgbClr val="0000FF"/>
                </a:solidFill>
              </a:rPr>
              <a:t>  </a:t>
            </a:r>
            <a:endParaRPr lang="tr-TR" sz="2400" dirty="0">
              <a:solidFill>
                <a:srgbClr val="0000FF"/>
              </a:solidFill>
              <a:latin typeface="Times New Roman"/>
              <a:ea typeface="Times New Roman"/>
            </a:endParaRPr>
          </a:p>
          <a:p>
            <a:pPr lvl="0"/>
            <a:r>
              <a:rPr lang="tr-TR" sz="2400" b="1" i="1" dirty="0">
                <a:solidFill>
                  <a:prstClr val="black"/>
                </a:solidFill>
                <a:ea typeface="Times New Roman"/>
                <a:cs typeface="Tahoma"/>
              </a:rPr>
              <a:t> </a:t>
            </a:r>
            <a:endParaRPr lang="tr-TR" sz="2400" dirty="0">
              <a:solidFill>
                <a:prstClr val="black"/>
              </a:solidFill>
              <a:latin typeface="Times New Roman"/>
              <a:ea typeface="Times New Roman"/>
            </a:endParaRPr>
          </a:p>
        </p:txBody>
      </p:sp>
    </p:spTree>
    <p:extLst>
      <p:ext uri="{BB962C8B-B14F-4D97-AF65-F5344CB8AC3E}">
        <p14:creationId xmlns:p14="http://schemas.microsoft.com/office/powerpoint/2010/main" val="2564224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s://images.slideplayer.biz.tr/27/9190052/slides/slide_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704322"/>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525</TotalTime>
  <Words>2486</Words>
  <Application>Microsoft Office PowerPoint</Application>
  <PresentationFormat>Ekran Gösterisi (4:3)</PresentationFormat>
  <Paragraphs>399</Paragraphs>
  <Slides>86</Slides>
  <Notes>0</Notes>
  <HiddenSlides>0</HiddenSlides>
  <MMClips>0</MMClips>
  <ScaleCrop>false</ScaleCrop>
  <HeadingPairs>
    <vt:vector size="6" baseType="variant">
      <vt:variant>
        <vt:lpstr>Kullanılan Yazı Tipleri</vt:lpstr>
      </vt:variant>
      <vt:variant>
        <vt:i4>13</vt:i4>
      </vt:variant>
      <vt:variant>
        <vt:lpstr>Tema</vt:lpstr>
      </vt:variant>
      <vt:variant>
        <vt:i4>3</vt:i4>
      </vt:variant>
      <vt:variant>
        <vt:lpstr>Slayt Başlıkları</vt:lpstr>
      </vt:variant>
      <vt:variant>
        <vt:i4>86</vt:i4>
      </vt:variant>
    </vt:vector>
  </HeadingPairs>
  <TitlesOfParts>
    <vt:vector size="102" baseType="lpstr">
      <vt:lpstr>Arial</vt:lpstr>
      <vt:lpstr>Arial Black</vt:lpstr>
      <vt:lpstr>Arial Narrow</vt:lpstr>
      <vt:lpstr>Calibri</vt:lpstr>
      <vt:lpstr>Kayra Aydin</vt:lpstr>
      <vt:lpstr>Lucida Sans Unicode</vt:lpstr>
      <vt:lpstr>Open Sans</vt:lpstr>
      <vt:lpstr>Times New Roman</vt:lpstr>
      <vt:lpstr>TMSans</vt:lpstr>
      <vt:lpstr>Ubuntu</vt:lpstr>
      <vt:lpstr>Verdana</vt:lpstr>
      <vt:lpstr>Wingdings 2</vt:lpstr>
      <vt:lpstr>Wingdings 3</vt:lpstr>
      <vt:lpstr>Ofis Teması</vt:lpstr>
      <vt:lpstr>1_Ofis Teması</vt:lpstr>
      <vt:lpstr>Kalabalık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Aşağıdaki atasözlerini anlamları ile eşleştirelim.</vt:lpstr>
      <vt:lpstr>Karışık olarak verilen sözcüklerden atasözleri oluşturunuz.</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Aşağıdaki görsellerle deyimleri eşleştirelim.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keywords>https:/www.sorubak.com</cp:keywords>
  <dc:description>https://www.sorubak.com/</dc:description>
  <cp:lastModifiedBy>SERKAN DEMİR</cp:lastModifiedBy>
  <cp:revision>1</cp:revision>
  <dcterms:created xsi:type="dcterms:W3CDTF">2021-01-07T17:39:29Z</dcterms:created>
  <dcterms:modified xsi:type="dcterms:W3CDTF">2021-11-16T11:03:19Z</dcterms:modified>
</cp:coreProperties>
</file>