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71" r:id="rId4"/>
    <p:sldId id="270" r:id="rId5"/>
    <p:sldId id="269" r:id="rId6"/>
    <p:sldId id="268" r:id="rId7"/>
    <p:sldId id="266" r:id="rId8"/>
    <p:sldId id="265" r:id="rId9"/>
    <p:sldId id="264" r:id="rId10"/>
    <p:sldId id="260" r:id="rId11"/>
    <p:sldId id="263" r:id="rId12"/>
    <p:sldId id="261" r:id="rId13"/>
    <p:sldId id="284" r:id="rId14"/>
    <p:sldId id="259" r:id="rId15"/>
    <p:sldId id="258" r:id="rId16"/>
    <p:sldId id="257" r:id="rId17"/>
    <p:sldId id="282" r:id="rId18"/>
    <p:sldId id="281" r:id="rId19"/>
    <p:sldId id="280" r:id="rId20"/>
    <p:sldId id="279" r:id="rId21"/>
    <p:sldId id="278" r:id="rId22"/>
    <p:sldId id="277" r:id="rId23"/>
    <p:sldId id="283"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5.12.2021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audio" Target="../media/audio10.wav"/><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0.wav"/><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8" Type="http://schemas.openxmlformats.org/officeDocument/2006/relationships/audio" Target="../media/audio10.wav"/><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audio" Target="../media/audio10.wav"/><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7.jpeg"/><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44624"/>
            <a:ext cx="90364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107504" y="967954"/>
            <a:ext cx="8928992"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ÂŞIK VEYSEL: UZUN İNCE BİR YOL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71306" y="3501008"/>
            <a:ext cx="885698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43508" y="5075688"/>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chemeClr val="accent6">
                    <a:lumMod val="75000"/>
                  </a:schemeClr>
                </a:solidFill>
                <a:effectLst>
                  <a:outerShdw blurRad="50800" dist="39000" dir="5460000" algn="tl">
                    <a:srgbClr val="000000">
                      <a:alpha val="38000"/>
                    </a:srgbClr>
                  </a:outerShdw>
                </a:effectLst>
                <a:latin typeface="Times New Roman" pitchFamily="18" charset="0"/>
                <a:cs typeface="Times New Roman" pitchFamily="18" charset="0"/>
              </a:rPr>
              <a:t>ÖZEL İDARE İLKOKULU MALATYA</a:t>
            </a:r>
          </a:p>
        </p:txBody>
      </p:sp>
      <p:sp>
        <p:nvSpPr>
          <p:cNvPr id="23553" name="Rectangle 1"/>
          <p:cNvSpPr>
            <a:spLocks noChangeArrowheads="1"/>
          </p:cNvSpPr>
          <p:nvPr/>
        </p:nvSpPr>
        <p:spPr bwMode="auto">
          <a:xfrm>
            <a:off x="0" y="97795"/>
            <a:ext cx="1972015"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sng" strike="noStrike" cap="none" normalizeH="0" baseline="0">
                <a:ln>
                  <a:noFill/>
                </a:ln>
                <a:solidFill>
                  <a:srgbClr val="0070C0"/>
                </a:solidFill>
                <a:effectLst/>
                <a:latin typeface="Comic Sans MS" pitchFamily="66" charset="0"/>
                <a:ea typeface="Calibri" pitchFamily="34" charset="0"/>
                <a:cs typeface="Times New Roman" pitchFamily="18" charset="0"/>
                <a:hlinkClick r:id="rId3"/>
              </a:rPr>
              <a:t>https://www.sorubak.com/</a:t>
            </a:r>
            <a:r>
              <a:rPr kumimoji="0" lang="tr-TR" sz="1100" b="0" i="0" u="sng" strike="noStrike" cap="none" normalizeH="0" baseline="0">
                <a:ln>
                  <a:noFill/>
                </a:ln>
                <a:solidFill>
                  <a:srgbClr val="0070C0"/>
                </a:solidFill>
                <a:effectLst/>
                <a:latin typeface="Comic Sans MS" pitchFamily="66" charset="0"/>
                <a:ea typeface="Calibri" pitchFamily="34" charset="0"/>
                <a:cs typeface="Times New Roman" pitchFamily="18" charset="0"/>
              </a:rPr>
              <a:t> </a:t>
            </a: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2814008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7">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7">
                                            <p:txEl>
                                              <p:pRg st="0" end="0"/>
                                            </p:txEl>
                                          </p:spTgt>
                                        </p:tgtEl>
                                        <p:attrNameLst>
                                          <p:attrName>ppt_w</p:attrName>
                                        </p:attrNameLst>
                                      </p:cBhvr>
                                    </p:anim>
                                    <p:anim by="(#ppt_w*0.50)" calcmode="lin" valueType="num">
                                      <p:cBhvr>
                                        <p:cTn id="32" dur="500" decel="50000" autoRev="1" fill="hold">
                                          <p:stCondLst>
                                            <p:cond delay="0"/>
                                          </p:stCondLst>
                                        </p:cTn>
                                        <p:tgtEl>
                                          <p:spTgt spid="7">
                                            <p:txEl>
                                              <p:pRg st="0" end="0"/>
                                            </p:txEl>
                                          </p:spTgt>
                                        </p:tgtEl>
                                        <p:attrNameLst>
                                          <p:attrName>ppt_x</p:attrName>
                                        </p:attrNameLst>
                                      </p:cBhvr>
                                    </p:anim>
                                    <p:anim from="(-#ppt_h/2)" to="(#ppt_y)" calcmode="lin" valueType="num">
                                      <p:cBhvr>
                                        <p:cTn id="33" dur="1000" fill="hold">
                                          <p:stCondLst>
                                            <p:cond delay="0"/>
                                          </p:stCondLst>
                                        </p:cTn>
                                        <p:tgtEl>
                                          <p:spTgt spid="7">
                                            <p:txEl>
                                              <p:pRg st="0" end="0"/>
                                            </p:txEl>
                                          </p:spTgt>
                                        </p:tgtEl>
                                        <p:attrNameLst>
                                          <p:attrName>ppt_y</p:attrName>
                                        </p:attrNameLst>
                                      </p:cBhvr>
                                    </p:anim>
                                    <p:animRot by="21600000">
                                      <p:cBhvr>
                                        <p:cTn id="34"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50" y="0"/>
            <a:ext cx="9121049" cy="9087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22950" y="786053"/>
            <a:ext cx="9036495" cy="6093976"/>
          </a:xfrm>
          <a:prstGeom prst="rect">
            <a:avLst/>
          </a:prstGeom>
          <a:noFill/>
        </p:spPr>
        <p:txBody>
          <a:bodyPr wrap="square" rtlCol="0">
            <a:spAutoFit/>
          </a:bodyPr>
          <a:lstStyle/>
          <a:p>
            <a:r>
              <a:rPr lang="tr-TR" sz="3000" b="1" dirty="0">
                <a:solidFill>
                  <a:srgbClr val="FF0000"/>
                </a:solidFill>
                <a:latin typeface="Times New Roman" pitchFamily="18" charset="0"/>
                <a:cs typeface="Times New Roman" pitchFamily="18" charset="0"/>
              </a:rPr>
              <a:t>*</a:t>
            </a:r>
            <a:r>
              <a:rPr lang="tr-TR" sz="3000" b="1" dirty="0">
                <a:solidFill>
                  <a:schemeClr val="bg1"/>
                </a:solidFill>
                <a:latin typeface="Times New Roman" pitchFamily="18" charset="0"/>
                <a:cs typeface="Times New Roman" pitchFamily="18" charset="0"/>
              </a:rPr>
              <a:t>Âşık Veysel gözlerini yedi yaşına da, çiçek salgınında sağ gözünü kaybetmiş, sol gözüne perde inmiş. Doktora gidecekken de sarı öküz boynuzunu perdeli olan gözüne sokmuş ve tamamen görmez olmuş. Babası ona bir saz hediye getirmiş. Köy odasında saz çalıp türkü söyleyen saz ustalarını dinleyen Veysel onlar gibi çalamadığı her geçen gün mutsuz olmaya başlamış. Babası onu saz çalmayı öğrenmesi için bir hocaya götürmüş. Kendi bestelerini de söylemeye başlamış. Ahmet Kutsi, Âşık Veysel ’e birçok konsere gitmesi ve çocuklara saç çalmayı öğretmesi konusunda yardımcı olmuş. Ve halka ait çok usta bir sanatçı olmuş.</a:t>
            </a:r>
          </a:p>
        </p:txBody>
      </p:sp>
    </p:spTree>
    <p:extLst>
      <p:ext uri="{BB962C8B-B14F-4D97-AF65-F5344CB8AC3E}">
        <p14:creationId xmlns:p14="http://schemas.microsoft.com/office/powerpoint/2010/main" val="378734154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02" y="7462"/>
            <a:ext cx="9128898" cy="68505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6012160" y="2420888"/>
            <a:ext cx="2512729"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HÜSEYİN DAYI</a:t>
            </a:r>
          </a:p>
        </p:txBody>
      </p:sp>
      <p:sp>
        <p:nvSpPr>
          <p:cNvPr id="6" name="Metin kutusu 5"/>
          <p:cNvSpPr txBox="1"/>
          <p:nvPr/>
        </p:nvSpPr>
        <p:spPr>
          <a:xfrm>
            <a:off x="6003420" y="3645024"/>
            <a:ext cx="2512729"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ALİ AĞA</a:t>
            </a:r>
          </a:p>
        </p:txBody>
      </p:sp>
      <p:sp>
        <p:nvSpPr>
          <p:cNvPr id="7" name="Metin kutusu 6"/>
          <p:cNvSpPr txBox="1"/>
          <p:nvPr/>
        </p:nvSpPr>
        <p:spPr>
          <a:xfrm>
            <a:off x="6516216" y="5013176"/>
            <a:ext cx="1936665"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VEYSEL’İN BABASI</a:t>
            </a:r>
          </a:p>
        </p:txBody>
      </p:sp>
      <p:sp>
        <p:nvSpPr>
          <p:cNvPr id="8" name="Metin kutusu 7"/>
          <p:cNvSpPr txBox="1"/>
          <p:nvPr/>
        </p:nvSpPr>
        <p:spPr>
          <a:xfrm>
            <a:off x="5463359" y="6165304"/>
            <a:ext cx="3592849"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AHMET KUDSİ TECER</a:t>
            </a:r>
          </a:p>
        </p:txBody>
      </p:sp>
    </p:spTree>
    <p:extLst>
      <p:ext uri="{BB962C8B-B14F-4D97-AF65-F5344CB8AC3E}">
        <p14:creationId xmlns:p14="http://schemas.microsoft.com/office/powerpoint/2010/main" val="401292041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7" y="-1"/>
            <a:ext cx="9142753" cy="27089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92" y="2708921"/>
            <a:ext cx="9130208" cy="41490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1115616" y="1628800"/>
            <a:ext cx="7704856"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AŞIĞIN SAZI</a:t>
            </a:r>
          </a:p>
        </p:txBody>
      </p:sp>
    </p:spTree>
    <p:extLst>
      <p:ext uri="{BB962C8B-B14F-4D97-AF65-F5344CB8AC3E}">
        <p14:creationId xmlns:p14="http://schemas.microsoft.com/office/powerpoint/2010/main" val="22994985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circle(in)">
                                      <p:cBhvr>
                                        <p:cTn id="12" dur="20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nodeType="clickEffect">
                                  <p:stCondLst>
                                    <p:cond delay="0"/>
                                  </p:stCondLst>
                                  <p:iterate type="lt">
                                    <p:tmPct val="10000"/>
                                  </p:iterate>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p:cTn id="1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4573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7823" y="1451466"/>
            <a:ext cx="9036496"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Aşık Veysel bence bu dizelerde hayat yolculuğunu kast etmiştir. İnsanlar gece gündüz bu hayat yolunu geçmek zorundadır. Hayatı uzun ince bir yola benzeten şair, gece gündüz gittiğini yani günlerin geçtiğini ifade etmiştir.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8781264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58" y="1"/>
            <a:ext cx="9128542" cy="14514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1481" y="1225689"/>
            <a:ext cx="9036496"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Aşık Veysel’ in çaldığı sazdır. Türk kültüründe önemli bir yeri olan çalgı aletidir. Eskiden daha çok rağbet görmekteydi. Eskiden halk ozanları şehir şehir gezerek saz eşliğinde türkülerini söylerdi. Modern müziğin hayatımıza girmesiyle etkisini kaybeden türkülerimize azda olsa hala biraz rağbet vardır.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1839034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195736" y="1082353"/>
            <a:ext cx="511256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 Tanrıdan Diledim Bu Kadar Dilek</a:t>
            </a:r>
          </a:p>
        </p:txBody>
      </p:sp>
      <p:sp>
        <p:nvSpPr>
          <p:cNvPr id="6" name="Metin kutusu 5"/>
          <p:cNvSpPr txBox="1"/>
          <p:nvPr/>
        </p:nvSpPr>
        <p:spPr>
          <a:xfrm>
            <a:off x="395536" y="1412776"/>
            <a:ext cx="5040560" cy="5262979"/>
          </a:xfrm>
          <a:prstGeom prst="rect">
            <a:avLst/>
          </a:prstGeom>
          <a:noFill/>
        </p:spPr>
        <p:txBody>
          <a:bodyPr wrap="square" rtlCol="0">
            <a:spAutoFit/>
          </a:bodyPr>
          <a:lstStyle/>
          <a:p>
            <a:r>
              <a:rPr lang="tr-TR" sz="2400" b="1" dirty="0">
                <a:latin typeface="Times New Roman" pitchFamily="18" charset="0"/>
                <a:cs typeface="Times New Roman" pitchFamily="18" charset="0"/>
              </a:rPr>
              <a:t>Tanrıdan diledim bu kadar dilek</a:t>
            </a:r>
          </a:p>
          <a:p>
            <a:r>
              <a:rPr lang="tr-TR" sz="2400" b="1" dirty="0">
                <a:latin typeface="Times New Roman" pitchFamily="18" charset="0"/>
                <a:cs typeface="Times New Roman" pitchFamily="18" charset="0"/>
              </a:rPr>
              <a:t>Aman aman bu kadar dilek</a:t>
            </a:r>
          </a:p>
          <a:p>
            <a:r>
              <a:rPr lang="tr-TR" sz="2400" b="1" dirty="0">
                <a:latin typeface="Times New Roman" pitchFamily="18" charset="0"/>
                <a:cs typeface="Times New Roman" pitchFamily="18" charset="0"/>
              </a:rPr>
              <a:t>O </a:t>
            </a:r>
            <a:r>
              <a:rPr lang="tr-TR" sz="2400" b="1" dirty="0" err="1">
                <a:latin typeface="Times New Roman" pitchFamily="18" charset="0"/>
                <a:cs typeface="Times New Roman" pitchFamily="18" charset="0"/>
              </a:rPr>
              <a:t>yarin</a:t>
            </a:r>
            <a:r>
              <a:rPr lang="tr-TR" sz="2400" b="1" dirty="0">
                <a:latin typeface="Times New Roman" pitchFamily="18" charset="0"/>
                <a:cs typeface="Times New Roman" pitchFamily="18" charset="0"/>
              </a:rPr>
              <a:t> yüzünü bir daha </a:t>
            </a:r>
            <a:r>
              <a:rPr lang="tr-TR" sz="2400" b="1" dirty="0" err="1">
                <a:latin typeface="Times New Roman" pitchFamily="18" charset="0"/>
                <a:cs typeface="Times New Roman" pitchFamily="18" charset="0"/>
              </a:rPr>
              <a:t>görek</a:t>
            </a:r>
            <a:endParaRPr lang="tr-TR" sz="2400" b="1" dirty="0">
              <a:latin typeface="Times New Roman" pitchFamily="18" charset="0"/>
              <a:cs typeface="Times New Roman" pitchFamily="18" charset="0"/>
            </a:endParaRPr>
          </a:p>
          <a:p>
            <a:r>
              <a:rPr lang="tr-TR" sz="2400" b="1" dirty="0">
                <a:latin typeface="Times New Roman" pitchFamily="18" charset="0"/>
                <a:cs typeface="Times New Roman" pitchFamily="18" charset="0"/>
              </a:rPr>
              <a:t>Aman aman bir daha </a:t>
            </a:r>
            <a:r>
              <a:rPr lang="tr-TR" sz="2400" b="1" dirty="0" err="1">
                <a:latin typeface="Times New Roman" pitchFamily="18" charset="0"/>
                <a:cs typeface="Times New Roman" pitchFamily="18" charset="0"/>
              </a:rPr>
              <a:t>görek</a:t>
            </a:r>
            <a:endParaRPr lang="tr-TR" sz="2400" b="1" dirty="0">
              <a:latin typeface="Times New Roman" pitchFamily="18" charset="0"/>
              <a:cs typeface="Times New Roman" pitchFamily="18" charset="0"/>
            </a:endParaRPr>
          </a:p>
          <a:p>
            <a:endParaRPr lang="tr-TR" sz="2400" b="1" dirty="0">
              <a:solidFill>
                <a:srgbClr val="FF0000"/>
              </a:solidFill>
              <a:latin typeface="Times New Roman" pitchFamily="18" charset="0"/>
              <a:cs typeface="Times New Roman" pitchFamily="18" charset="0"/>
            </a:endParaRPr>
          </a:p>
          <a:p>
            <a:r>
              <a:rPr lang="tr-TR" sz="2400" b="1" dirty="0">
                <a:solidFill>
                  <a:srgbClr val="002060"/>
                </a:solidFill>
                <a:latin typeface="Times New Roman" pitchFamily="18" charset="0"/>
                <a:cs typeface="Times New Roman" pitchFamily="18" charset="0"/>
              </a:rPr>
              <a:t>Bana kısmet değil dizinde yatmak</a:t>
            </a:r>
          </a:p>
          <a:p>
            <a:r>
              <a:rPr lang="tr-TR" sz="2400" b="1" dirty="0">
                <a:solidFill>
                  <a:srgbClr val="002060"/>
                </a:solidFill>
                <a:latin typeface="Times New Roman" pitchFamily="18" charset="0"/>
                <a:cs typeface="Times New Roman" pitchFamily="18" charset="0"/>
              </a:rPr>
              <a:t>Aman aman dizinde yatmak</a:t>
            </a:r>
          </a:p>
          <a:p>
            <a:r>
              <a:rPr lang="tr-TR" sz="2400" b="1" dirty="0">
                <a:solidFill>
                  <a:srgbClr val="002060"/>
                </a:solidFill>
                <a:latin typeface="Times New Roman" pitchFamily="18" charset="0"/>
                <a:cs typeface="Times New Roman" pitchFamily="18" charset="0"/>
              </a:rPr>
              <a:t>Dizinde yatıp da yüzüne bakmak</a:t>
            </a:r>
          </a:p>
          <a:p>
            <a:r>
              <a:rPr lang="tr-TR" sz="2400" b="1" dirty="0">
                <a:solidFill>
                  <a:srgbClr val="002060"/>
                </a:solidFill>
                <a:latin typeface="Times New Roman" pitchFamily="18" charset="0"/>
                <a:cs typeface="Times New Roman" pitchFamily="18" charset="0"/>
              </a:rPr>
              <a:t>Aman aman yüzüne bakmak</a:t>
            </a:r>
          </a:p>
          <a:p>
            <a:endParaRPr lang="tr-TR" sz="2400" b="1" dirty="0">
              <a:solidFill>
                <a:srgbClr val="FF0000"/>
              </a:solidFill>
              <a:latin typeface="Times New Roman" pitchFamily="18" charset="0"/>
              <a:cs typeface="Times New Roman" pitchFamily="18" charset="0"/>
            </a:endParaRPr>
          </a:p>
          <a:p>
            <a:r>
              <a:rPr lang="tr-TR" sz="2400" b="1" dirty="0">
                <a:latin typeface="Times New Roman" pitchFamily="18" charset="0"/>
                <a:cs typeface="Times New Roman" pitchFamily="18" charset="0"/>
              </a:rPr>
              <a:t>Gel anam aman yanıma</a:t>
            </a:r>
          </a:p>
          <a:p>
            <a:r>
              <a:rPr lang="tr-TR" sz="2400" b="1" dirty="0">
                <a:latin typeface="Times New Roman" pitchFamily="18" charset="0"/>
                <a:cs typeface="Times New Roman" pitchFamily="18" charset="0"/>
              </a:rPr>
              <a:t>Kıyma bu yazık canıma</a:t>
            </a:r>
          </a:p>
          <a:p>
            <a:r>
              <a:rPr lang="tr-TR" sz="2400" b="1" dirty="0">
                <a:latin typeface="Times New Roman" pitchFamily="18" charset="0"/>
                <a:cs typeface="Times New Roman" pitchFamily="18" charset="0"/>
              </a:rPr>
              <a:t>Bir kara kaşın bir kara gözün</a:t>
            </a:r>
          </a:p>
          <a:p>
            <a:r>
              <a:rPr lang="tr-TR" sz="2400" b="1" dirty="0">
                <a:latin typeface="Times New Roman" pitchFamily="18" charset="0"/>
                <a:cs typeface="Times New Roman" pitchFamily="18" charset="0"/>
              </a:rPr>
              <a:t>Değer dünya malına</a:t>
            </a:r>
          </a:p>
        </p:txBody>
      </p:sp>
      <p:pic>
        <p:nvPicPr>
          <p:cNvPr id="4" name="Zara - Tanrıdan Diledi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6787480" y="2132856"/>
            <a:ext cx="609600" cy="609600"/>
          </a:xfrm>
          <a:prstGeom prst="rect">
            <a:avLst/>
          </a:prstGeom>
        </p:spPr>
      </p:pic>
    </p:spTree>
    <p:extLst>
      <p:ext uri="{BB962C8B-B14F-4D97-AF65-F5344CB8AC3E}">
        <p14:creationId xmlns:p14="http://schemas.microsoft.com/office/powerpoint/2010/main" val="249333862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4"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6">
                                            <p:txEl>
                                              <p:pRg st="1" end="1"/>
                                            </p:txEl>
                                          </p:spTgt>
                                        </p:tgtEl>
                                        <p:attrNameLst>
                                          <p:attrName>style.visibility</p:attrName>
                                        </p:attrNameLst>
                                      </p:cBhvr>
                                      <p:to>
                                        <p:strVal val="visible"/>
                                      </p:to>
                                    </p:set>
                                    <p:anim calcmode="lin" valueType="num">
                                      <p:cBhvr>
                                        <p:cTn id="30"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32"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6">
                                            <p:txEl>
                                              <p:pRg st="2" end="2"/>
                                            </p:txEl>
                                          </p:spTgt>
                                        </p:tgtEl>
                                        <p:attrNameLst>
                                          <p:attrName>style.visibility</p:attrName>
                                        </p:attrNameLst>
                                      </p:cBhvr>
                                      <p:to>
                                        <p:strVal val="visible"/>
                                      </p:to>
                                    </p:set>
                                    <p:anim calcmode="lin" valueType="num">
                                      <p:cBhvr>
                                        <p:cTn id="39"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41"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6">
                                            <p:txEl>
                                              <p:pRg st="3" end="3"/>
                                            </p:txEl>
                                          </p:spTgt>
                                        </p:tgtEl>
                                        <p:attrNameLst>
                                          <p:attrName>style.visibility</p:attrName>
                                        </p:attrNameLst>
                                      </p:cBhvr>
                                      <p:to>
                                        <p:strVal val="visible"/>
                                      </p:to>
                                    </p:set>
                                    <p:anim calcmode="lin" valueType="num">
                                      <p:cBhvr>
                                        <p:cTn id="48"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50"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6">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6">
                                            <p:txEl>
                                              <p:pRg st="5" end="5"/>
                                            </p:txEl>
                                          </p:spTgt>
                                        </p:tgtEl>
                                        <p:attrNameLst>
                                          <p:attrName>style.visibility</p:attrName>
                                        </p:attrNameLst>
                                      </p:cBhvr>
                                      <p:to>
                                        <p:strVal val="visible"/>
                                      </p:to>
                                    </p:set>
                                    <p:anim calcmode="lin" valueType="num">
                                      <p:cBhvr>
                                        <p:cTn id="57" dur="500" fill="hold"/>
                                        <p:tgtEl>
                                          <p:spTgt spid="6">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
                                            <p:txEl>
                                              <p:pRg st="5" end="5"/>
                                            </p:txEl>
                                          </p:spTgt>
                                        </p:tgtEl>
                                        <p:attrNameLst>
                                          <p:attrName>ppt_y</p:attrName>
                                        </p:attrNameLst>
                                      </p:cBhvr>
                                      <p:tavLst>
                                        <p:tav tm="0">
                                          <p:val>
                                            <p:strVal val="#ppt_y"/>
                                          </p:val>
                                        </p:tav>
                                        <p:tav tm="100000">
                                          <p:val>
                                            <p:strVal val="#ppt_y"/>
                                          </p:val>
                                        </p:tav>
                                      </p:tavLst>
                                    </p:anim>
                                    <p:anim calcmode="lin" valueType="num">
                                      <p:cBhvr>
                                        <p:cTn id="59" dur="500" fill="hold"/>
                                        <p:tgtEl>
                                          <p:spTgt spid="6">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
                                            <p:txEl>
                                              <p:pRg st="5" end="5"/>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nodeType="clickEffect">
                                  <p:stCondLst>
                                    <p:cond delay="0"/>
                                  </p:stCondLst>
                                  <p:iterate type="lt">
                                    <p:tmPct val="10000"/>
                                  </p:iterate>
                                  <p:childTnLst>
                                    <p:set>
                                      <p:cBhvr>
                                        <p:cTn id="65" dur="1" fill="hold">
                                          <p:stCondLst>
                                            <p:cond delay="0"/>
                                          </p:stCondLst>
                                        </p:cTn>
                                        <p:tgtEl>
                                          <p:spTgt spid="6">
                                            <p:txEl>
                                              <p:pRg st="6" end="6"/>
                                            </p:txEl>
                                          </p:spTgt>
                                        </p:tgtEl>
                                        <p:attrNameLst>
                                          <p:attrName>style.visibility</p:attrName>
                                        </p:attrNameLst>
                                      </p:cBhvr>
                                      <p:to>
                                        <p:strVal val="visible"/>
                                      </p:to>
                                    </p:set>
                                    <p:anim calcmode="lin" valueType="num">
                                      <p:cBhvr>
                                        <p:cTn id="66" dur="500" fill="hold"/>
                                        <p:tgtEl>
                                          <p:spTgt spid="6">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6">
                                            <p:txEl>
                                              <p:pRg st="6" end="6"/>
                                            </p:txEl>
                                          </p:spTgt>
                                        </p:tgtEl>
                                        <p:attrNameLst>
                                          <p:attrName>ppt_y</p:attrName>
                                        </p:attrNameLst>
                                      </p:cBhvr>
                                      <p:tavLst>
                                        <p:tav tm="0">
                                          <p:val>
                                            <p:strVal val="#ppt_y"/>
                                          </p:val>
                                        </p:tav>
                                        <p:tav tm="100000">
                                          <p:val>
                                            <p:strVal val="#ppt_y"/>
                                          </p:val>
                                        </p:tav>
                                      </p:tavLst>
                                    </p:anim>
                                    <p:anim calcmode="lin" valueType="num">
                                      <p:cBhvr>
                                        <p:cTn id="68" dur="500" fill="hold"/>
                                        <p:tgtEl>
                                          <p:spTgt spid="6">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6">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6">
                                            <p:txEl>
                                              <p:pRg st="6" end="6"/>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nodeType="clickEffect">
                                  <p:stCondLst>
                                    <p:cond delay="0"/>
                                  </p:stCondLst>
                                  <p:iterate type="lt">
                                    <p:tmPct val="10000"/>
                                  </p:iterate>
                                  <p:childTnLst>
                                    <p:set>
                                      <p:cBhvr>
                                        <p:cTn id="74" dur="1" fill="hold">
                                          <p:stCondLst>
                                            <p:cond delay="0"/>
                                          </p:stCondLst>
                                        </p:cTn>
                                        <p:tgtEl>
                                          <p:spTgt spid="6">
                                            <p:txEl>
                                              <p:pRg st="7" end="7"/>
                                            </p:txEl>
                                          </p:spTgt>
                                        </p:tgtEl>
                                        <p:attrNameLst>
                                          <p:attrName>style.visibility</p:attrName>
                                        </p:attrNameLst>
                                      </p:cBhvr>
                                      <p:to>
                                        <p:strVal val="visible"/>
                                      </p:to>
                                    </p:set>
                                    <p:anim calcmode="lin" valueType="num">
                                      <p:cBhvr>
                                        <p:cTn id="75" dur="500" fill="hold"/>
                                        <p:tgtEl>
                                          <p:spTgt spid="6">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
                                            <p:txEl>
                                              <p:pRg st="7" end="7"/>
                                            </p:txEl>
                                          </p:spTgt>
                                        </p:tgtEl>
                                        <p:attrNameLst>
                                          <p:attrName>ppt_y</p:attrName>
                                        </p:attrNameLst>
                                      </p:cBhvr>
                                      <p:tavLst>
                                        <p:tav tm="0">
                                          <p:val>
                                            <p:strVal val="#ppt_y"/>
                                          </p:val>
                                        </p:tav>
                                        <p:tav tm="100000">
                                          <p:val>
                                            <p:strVal val="#ppt_y"/>
                                          </p:val>
                                        </p:tav>
                                      </p:tavLst>
                                    </p:anim>
                                    <p:anim calcmode="lin" valueType="num">
                                      <p:cBhvr>
                                        <p:cTn id="77" dur="500" fill="hold"/>
                                        <p:tgtEl>
                                          <p:spTgt spid="6">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
                                            <p:txEl>
                                              <p:pRg st="7" end="7"/>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41" presetClass="entr" presetSubtype="0" fill="hold" nodeType="clickEffect">
                                  <p:stCondLst>
                                    <p:cond delay="0"/>
                                  </p:stCondLst>
                                  <p:iterate type="lt">
                                    <p:tmPct val="10000"/>
                                  </p:iterate>
                                  <p:childTnLst>
                                    <p:set>
                                      <p:cBhvr>
                                        <p:cTn id="83" dur="1" fill="hold">
                                          <p:stCondLst>
                                            <p:cond delay="0"/>
                                          </p:stCondLst>
                                        </p:cTn>
                                        <p:tgtEl>
                                          <p:spTgt spid="6">
                                            <p:txEl>
                                              <p:pRg st="8" end="8"/>
                                            </p:txEl>
                                          </p:spTgt>
                                        </p:tgtEl>
                                        <p:attrNameLst>
                                          <p:attrName>style.visibility</p:attrName>
                                        </p:attrNameLst>
                                      </p:cBhvr>
                                      <p:to>
                                        <p:strVal val="visible"/>
                                      </p:to>
                                    </p:set>
                                    <p:anim calcmode="lin" valueType="num">
                                      <p:cBhvr>
                                        <p:cTn id="84" dur="500" fill="hold"/>
                                        <p:tgtEl>
                                          <p:spTgt spid="6">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
                                            <p:txEl>
                                              <p:pRg st="8" end="8"/>
                                            </p:txEl>
                                          </p:spTgt>
                                        </p:tgtEl>
                                        <p:attrNameLst>
                                          <p:attrName>ppt_y</p:attrName>
                                        </p:attrNameLst>
                                      </p:cBhvr>
                                      <p:tavLst>
                                        <p:tav tm="0">
                                          <p:val>
                                            <p:strVal val="#ppt_y"/>
                                          </p:val>
                                        </p:tav>
                                        <p:tav tm="100000">
                                          <p:val>
                                            <p:strVal val="#ppt_y"/>
                                          </p:val>
                                        </p:tav>
                                      </p:tavLst>
                                    </p:anim>
                                    <p:anim calcmode="lin" valueType="num">
                                      <p:cBhvr>
                                        <p:cTn id="86" dur="500" fill="hold"/>
                                        <p:tgtEl>
                                          <p:spTgt spid="6">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
                                            <p:txEl>
                                              <p:pRg st="8" end="8"/>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41" presetClass="entr" presetSubtype="0" fill="hold" nodeType="clickEffect">
                                  <p:stCondLst>
                                    <p:cond delay="0"/>
                                  </p:stCondLst>
                                  <p:iterate type="lt">
                                    <p:tmPct val="10000"/>
                                  </p:iterate>
                                  <p:childTnLst>
                                    <p:set>
                                      <p:cBhvr>
                                        <p:cTn id="92" dur="1" fill="hold">
                                          <p:stCondLst>
                                            <p:cond delay="0"/>
                                          </p:stCondLst>
                                        </p:cTn>
                                        <p:tgtEl>
                                          <p:spTgt spid="6">
                                            <p:txEl>
                                              <p:pRg st="10" end="10"/>
                                            </p:txEl>
                                          </p:spTgt>
                                        </p:tgtEl>
                                        <p:attrNameLst>
                                          <p:attrName>style.visibility</p:attrName>
                                        </p:attrNameLst>
                                      </p:cBhvr>
                                      <p:to>
                                        <p:strVal val="visible"/>
                                      </p:to>
                                    </p:set>
                                    <p:anim calcmode="lin" valueType="num">
                                      <p:cBhvr>
                                        <p:cTn id="93" dur="500" fill="hold"/>
                                        <p:tgtEl>
                                          <p:spTgt spid="6">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6">
                                            <p:txEl>
                                              <p:pRg st="10" end="10"/>
                                            </p:txEl>
                                          </p:spTgt>
                                        </p:tgtEl>
                                        <p:attrNameLst>
                                          <p:attrName>ppt_y</p:attrName>
                                        </p:attrNameLst>
                                      </p:cBhvr>
                                      <p:tavLst>
                                        <p:tav tm="0">
                                          <p:val>
                                            <p:strVal val="#ppt_y"/>
                                          </p:val>
                                        </p:tav>
                                        <p:tav tm="100000">
                                          <p:val>
                                            <p:strVal val="#ppt_y"/>
                                          </p:val>
                                        </p:tav>
                                      </p:tavLst>
                                    </p:anim>
                                    <p:anim calcmode="lin" valueType="num">
                                      <p:cBhvr>
                                        <p:cTn id="95" dur="500" fill="hold"/>
                                        <p:tgtEl>
                                          <p:spTgt spid="6">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6">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6">
                                            <p:txEl>
                                              <p:pRg st="10" end="10"/>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41" presetClass="entr" presetSubtype="0" fill="hold" nodeType="clickEffect">
                                  <p:stCondLst>
                                    <p:cond delay="0"/>
                                  </p:stCondLst>
                                  <p:iterate type="lt">
                                    <p:tmPct val="10000"/>
                                  </p:iterate>
                                  <p:childTnLst>
                                    <p:set>
                                      <p:cBhvr>
                                        <p:cTn id="101" dur="1" fill="hold">
                                          <p:stCondLst>
                                            <p:cond delay="0"/>
                                          </p:stCondLst>
                                        </p:cTn>
                                        <p:tgtEl>
                                          <p:spTgt spid="6">
                                            <p:txEl>
                                              <p:pRg st="11" end="11"/>
                                            </p:txEl>
                                          </p:spTgt>
                                        </p:tgtEl>
                                        <p:attrNameLst>
                                          <p:attrName>style.visibility</p:attrName>
                                        </p:attrNameLst>
                                      </p:cBhvr>
                                      <p:to>
                                        <p:strVal val="visible"/>
                                      </p:to>
                                    </p:set>
                                    <p:anim calcmode="lin" valueType="num">
                                      <p:cBhvr>
                                        <p:cTn id="102" dur="500" fill="hold"/>
                                        <p:tgtEl>
                                          <p:spTgt spid="6">
                                            <p:txEl>
                                              <p:pRg st="11" end="1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6">
                                            <p:txEl>
                                              <p:pRg st="11" end="11"/>
                                            </p:txEl>
                                          </p:spTgt>
                                        </p:tgtEl>
                                        <p:attrNameLst>
                                          <p:attrName>ppt_y</p:attrName>
                                        </p:attrNameLst>
                                      </p:cBhvr>
                                      <p:tavLst>
                                        <p:tav tm="0">
                                          <p:val>
                                            <p:strVal val="#ppt_y"/>
                                          </p:val>
                                        </p:tav>
                                        <p:tav tm="100000">
                                          <p:val>
                                            <p:strVal val="#ppt_y"/>
                                          </p:val>
                                        </p:tav>
                                      </p:tavLst>
                                    </p:anim>
                                    <p:anim calcmode="lin" valueType="num">
                                      <p:cBhvr>
                                        <p:cTn id="104" dur="500" fill="hold"/>
                                        <p:tgtEl>
                                          <p:spTgt spid="6">
                                            <p:txEl>
                                              <p:pRg st="11" end="1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6">
                                            <p:txEl>
                                              <p:pRg st="11" end="1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6">
                                            <p:txEl>
                                              <p:pRg st="11" end="11"/>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41" presetClass="entr" presetSubtype="0" fill="hold" nodeType="clickEffect">
                                  <p:stCondLst>
                                    <p:cond delay="0"/>
                                  </p:stCondLst>
                                  <p:iterate type="lt">
                                    <p:tmPct val="10000"/>
                                  </p:iterate>
                                  <p:childTnLst>
                                    <p:set>
                                      <p:cBhvr>
                                        <p:cTn id="110" dur="1" fill="hold">
                                          <p:stCondLst>
                                            <p:cond delay="0"/>
                                          </p:stCondLst>
                                        </p:cTn>
                                        <p:tgtEl>
                                          <p:spTgt spid="6">
                                            <p:txEl>
                                              <p:pRg st="12" end="12"/>
                                            </p:txEl>
                                          </p:spTgt>
                                        </p:tgtEl>
                                        <p:attrNameLst>
                                          <p:attrName>style.visibility</p:attrName>
                                        </p:attrNameLst>
                                      </p:cBhvr>
                                      <p:to>
                                        <p:strVal val="visible"/>
                                      </p:to>
                                    </p:set>
                                    <p:anim calcmode="lin" valueType="num">
                                      <p:cBhvr>
                                        <p:cTn id="111" dur="500" fill="hold"/>
                                        <p:tgtEl>
                                          <p:spTgt spid="6">
                                            <p:txEl>
                                              <p:pRg st="12" end="1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6">
                                            <p:txEl>
                                              <p:pRg st="12" end="12"/>
                                            </p:txEl>
                                          </p:spTgt>
                                        </p:tgtEl>
                                        <p:attrNameLst>
                                          <p:attrName>ppt_y</p:attrName>
                                        </p:attrNameLst>
                                      </p:cBhvr>
                                      <p:tavLst>
                                        <p:tav tm="0">
                                          <p:val>
                                            <p:strVal val="#ppt_y"/>
                                          </p:val>
                                        </p:tav>
                                        <p:tav tm="100000">
                                          <p:val>
                                            <p:strVal val="#ppt_y"/>
                                          </p:val>
                                        </p:tav>
                                      </p:tavLst>
                                    </p:anim>
                                    <p:anim calcmode="lin" valueType="num">
                                      <p:cBhvr>
                                        <p:cTn id="113" dur="500" fill="hold"/>
                                        <p:tgtEl>
                                          <p:spTgt spid="6">
                                            <p:txEl>
                                              <p:pRg st="12" end="1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6">
                                            <p:txEl>
                                              <p:pRg st="12" end="1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6">
                                            <p:txEl>
                                              <p:pRg st="12" end="12"/>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41" presetClass="entr" presetSubtype="0" fill="hold" nodeType="clickEffect">
                                  <p:stCondLst>
                                    <p:cond delay="0"/>
                                  </p:stCondLst>
                                  <p:iterate type="lt">
                                    <p:tmPct val="10000"/>
                                  </p:iterate>
                                  <p:childTnLst>
                                    <p:set>
                                      <p:cBhvr>
                                        <p:cTn id="119" dur="1" fill="hold">
                                          <p:stCondLst>
                                            <p:cond delay="0"/>
                                          </p:stCondLst>
                                        </p:cTn>
                                        <p:tgtEl>
                                          <p:spTgt spid="6">
                                            <p:txEl>
                                              <p:pRg st="13" end="13"/>
                                            </p:txEl>
                                          </p:spTgt>
                                        </p:tgtEl>
                                        <p:attrNameLst>
                                          <p:attrName>style.visibility</p:attrName>
                                        </p:attrNameLst>
                                      </p:cBhvr>
                                      <p:to>
                                        <p:strVal val="visible"/>
                                      </p:to>
                                    </p:set>
                                    <p:anim calcmode="lin" valueType="num">
                                      <p:cBhvr>
                                        <p:cTn id="120" dur="500" fill="hold"/>
                                        <p:tgtEl>
                                          <p:spTgt spid="6">
                                            <p:txEl>
                                              <p:pRg st="13" end="1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6">
                                            <p:txEl>
                                              <p:pRg st="13" end="13"/>
                                            </p:txEl>
                                          </p:spTgt>
                                        </p:tgtEl>
                                        <p:attrNameLst>
                                          <p:attrName>ppt_y</p:attrName>
                                        </p:attrNameLst>
                                      </p:cBhvr>
                                      <p:tavLst>
                                        <p:tav tm="0">
                                          <p:val>
                                            <p:strVal val="#ppt_y"/>
                                          </p:val>
                                        </p:tav>
                                        <p:tav tm="100000">
                                          <p:val>
                                            <p:strVal val="#ppt_y"/>
                                          </p:val>
                                        </p:tav>
                                      </p:tavLst>
                                    </p:anim>
                                    <p:anim calcmode="lin" valueType="num">
                                      <p:cBhvr>
                                        <p:cTn id="122" dur="500" fill="hold"/>
                                        <p:tgtEl>
                                          <p:spTgt spid="6">
                                            <p:txEl>
                                              <p:pRg st="13" end="1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6">
                                            <p:txEl>
                                              <p:pRg st="13" end="1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6">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5" restart="whenNotActive" fill="hold" evtFilter="cancelBubble" nodeType="interactiveSeq">
                <p:stCondLst>
                  <p:cond evt="onClick" delay="0">
                    <p:tgtEl>
                      <p:spTgt spid="4"/>
                    </p:tgtEl>
                  </p:cond>
                </p:stCondLst>
                <p:endSync evt="end" delay="0">
                  <p:rtn val="all"/>
                </p:endSync>
                <p:childTnLst>
                  <p:par>
                    <p:cTn id="126" fill="hold">
                      <p:stCondLst>
                        <p:cond delay="0"/>
                      </p:stCondLst>
                      <p:childTnLst>
                        <p:par>
                          <p:cTn id="127" fill="hold">
                            <p:stCondLst>
                              <p:cond delay="0"/>
                            </p:stCondLst>
                            <p:childTnLst>
                              <p:par>
                                <p:cTn id="128" presetID="1" presetClass="mediacall" presetSubtype="0" fill="hold" nodeType="clickEffect">
                                  <p:stCondLst>
                                    <p:cond delay="0"/>
                                  </p:stCondLst>
                                  <p:childTnLst>
                                    <p:cmd type="call" cmd="playFrom(0.0)">
                                      <p:cBhvr>
                                        <p:cTn id="129" dur="392827" fill="hold"/>
                                        <p:tgtEl>
                                          <p:spTgt spid="4"/>
                                        </p:tgtEl>
                                      </p:cBhvr>
                                    </p:cmd>
                                  </p:childTnLst>
                                </p:cTn>
                              </p:par>
                            </p:childTnLst>
                          </p:cTn>
                        </p:par>
                      </p:childTnLst>
                    </p:cTn>
                  </p:par>
                </p:childTnLst>
              </p:cTn>
              <p:nextCondLst>
                <p:cond evt="onClick" delay="0">
                  <p:tgtEl>
                    <p:spTgt spid="4"/>
                  </p:tgtEl>
                </p:cond>
              </p:nextCondLst>
            </p:seq>
            <p:audio>
              <p:cMediaNode vol="80000">
                <p:cTn id="130"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76" y="-1"/>
            <a:ext cx="9175576" cy="196125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07504" y="1961257"/>
            <a:ext cx="9036496"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Hedef kitlesi tüm insanlardır. Tüm insanların bu bilgileri bilmeleri gereklidir. Amacı; bu bireyler hakkında bilgi vermek ve halkı bu konuda bilinçlendirmektir..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6639717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14" y="0"/>
            <a:ext cx="912598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179511" y="2234481"/>
            <a:ext cx="8964487" cy="4524315"/>
          </a:xfrm>
          <a:prstGeom prst="rect">
            <a:avLst/>
          </a:prstGeom>
          <a:noFill/>
        </p:spPr>
        <p:txBody>
          <a:bodyPr wrap="square" rtlCol="0">
            <a:spAutoFit/>
          </a:bodyPr>
          <a:lstStyle/>
          <a:p>
            <a:r>
              <a:rPr lang="tr-TR" sz="2400" b="1" dirty="0">
                <a:solidFill>
                  <a:srgbClr val="002060"/>
                </a:solidFill>
                <a:latin typeface="Times New Roman" pitchFamily="18" charset="0"/>
                <a:cs typeface="Times New Roman" pitchFamily="18" charset="0"/>
              </a:rPr>
              <a:t>Günlük yaşantımızda engelli kişilerle karşılaştığımız zaman ne yapmamız gerektiğini bilmemiz gerekir. Görme engelli biriyle karşılaştığımız zaman “elimi uzatıyorum, şu anda elinden tutacağım” gibi yaptığımız hareketleri kendisine söylememiz ve her yapacağımız işen onu haberdar etmemiz gerekmektedir. Tekerlekli sandalyede olan bir kişi gördüğümüz zaman ondan izin almadan ve haber vermeden ittirmememiz sürmeye çalışmamamız gerekir. Aksi takdirde düşme ihtimali vardır. Duyma engelli bir kişi gördüğümüz zaman el işaretleri ile anlaşmaya çalışmalı, bizi duymayacağı için bağırmamalı ve yüksek sesle konuşmamalıyız. Böyle yaparsak hem bizi duymayacak hem de fark ettiğini için kalbi kırılacaktır.</a:t>
            </a:r>
          </a:p>
        </p:txBody>
      </p:sp>
    </p:spTree>
    <p:extLst>
      <p:ext uri="{BB962C8B-B14F-4D97-AF65-F5344CB8AC3E}">
        <p14:creationId xmlns:p14="http://schemas.microsoft.com/office/powerpoint/2010/main" val="403043245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34" y="0"/>
            <a:ext cx="911486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2" descr="Beyaz Baston Görme Engelliler Haftası İle İlgili Resiml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163" y="160338"/>
            <a:ext cx="4144805" cy="51408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5" descr="Beyaz Baston Görme Engelliler Haftası İle İlgili Resimle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9952" y="312738"/>
            <a:ext cx="4896544" cy="49884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04929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circle(in)">
                                      <p:cBhvr>
                                        <p:cTn id="12" dur="2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circle(in)">
                                      <p:cBhvr>
                                        <p:cTn id="17"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961078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descr="Unutulmayacak Bir Dost: Aşık Veysel Şatıroğlu | Gece Derg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58" y="6392"/>
            <a:ext cx="9126341" cy="68516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Aşık Veysel - Uzun İnce Bir Yoldayım Uzun Versiy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267200" y="3124200"/>
            <a:ext cx="609600" cy="609600"/>
          </a:xfrm>
          <a:prstGeom prst="rect">
            <a:avLst/>
          </a:prstGeom>
        </p:spPr>
      </p:pic>
      <p:pic>
        <p:nvPicPr>
          <p:cNvPr id="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61" y="15310"/>
            <a:ext cx="9139839" cy="125344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412938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4" name="chimes.wav"/>
          </p:stSnd>
        </p:sndAc>
      </p:transition>
    </mc:Choice>
    <mc:Fallback xmlns="">
      <p:transition spd="slow">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589542" fill="hold"/>
                                        <p:tgtEl>
                                          <p:spTgt spid="5"/>
                                        </p:tgtEl>
                                      </p:cBhvr>
                                    </p:cmd>
                                  </p:childTnLst>
                                </p:cTn>
                              </p:par>
                            </p:childTnLst>
                          </p:cTn>
                        </p:par>
                      </p:childTnLst>
                    </p:cTn>
                  </p:par>
                </p:childTnLst>
              </p:cTn>
              <p:nextCondLst>
                <p:cond evt="onClick" delay="0">
                  <p:tgtEl>
                    <p:spTgt spid="5"/>
                  </p:tgtEl>
                </p:cond>
              </p:nextCondLst>
            </p:seq>
            <p:audio>
              <p:cMediaNode vol="80000">
                <p:cTn id="18"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94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23528" y="1082353"/>
            <a:ext cx="8496944"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Metnin türü hikayedir.</a:t>
            </a:r>
          </a:p>
        </p:txBody>
      </p:sp>
      <p:sp>
        <p:nvSpPr>
          <p:cNvPr id="6" name="Metin kutusu 5"/>
          <p:cNvSpPr txBox="1"/>
          <p:nvPr/>
        </p:nvSpPr>
        <p:spPr>
          <a:xfrm>
            <a:off x="323528" y="2348880"/>
            <a:ext cx="8496944"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Çinliler ile Türkler arasında sarayda yapılan resim yarışmasında Türklerin zeka ve yeteneklerini konuşturmasıdır.</a:t>
            </a:r>
          </a:p>
        </p:txBody>
      </p:sp>
      <p:sp>
        <p:nvSpPr>
          <p:cNvPr id="7" name="Metin kutusu 6"/>
          <p:cNvSpPr txBox="1"/>
          <p:nvPr/>
        </p:nvSpPr>
        <p:spPr>
          <a:xfrm>
            <a:off x="107504" y="3645024"/>
            <a:ext cx="871296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Türklerin nasıl zeki sanatçılar olduklarıdır.</a:t>
            </a:r>
          </a:p>
        </p:txBody>
      </p:sp>
      <p:sp>
        <p:nvSpPr>
          <p:cNvPr id="8" name="Metin kutusu 7"/>
          <p:cNvSpPr txBox="1"/>
          <p:nvPr/>
        </p:nvSpPr>
        <p:spPr>
          <a:xfrm>
            <a:off x="107504" y="5301208"/>
            <a:ext cx="8856984"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“Yüz yüze, Yüzlerce çeşit boya istedi Çinliler , koyuldular, çıkıp gidecek oldu başlarından akılları” mecaz anlamda kullanılmıştır.</a:t>
            </a:r>
          </a:p>
        </p:txBody>
      </p:sp>
    </p:spTree>
    <p:extLst>
      <p:ext uri="{BB962C8B-B14F-4D97-AF65-F5344CB8AC3E}">
        <p14:creationId xmlns:p14="http://schemas.microsoft.com/office/powerpoint/2010/main" val="428963438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8">
                                            <p:txEl>
                                              <p:pRg st="0" end="0"/>
                                            </p:txEl>
                                          </p:spTgt>
                                        </p:tgtEl>
                                        <p:attrNameLst>
                                          <p:attrName>style.visibility</p:attrName>
                                        </p:attrNameLst>
                                      </p:cBhvr>
                                      <p:to>
                                        <p:strVal val="visible"/>
                                      </p:to>
                                    </p:set>
                                    <p:anim calcmode="lin" valueType="num">
                                      <p:cBhvr>
                                        <p:cTn id="34"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4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9166"/>
            <a:ext cx="9144000" cy="682883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915816" y="1082352"/>
            <a:ext cx="504055"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6" name="Metin kutusu 5"/>
          <p:cNvSpPr txBox="1"/>
          <p:nvPr/>
        </p:nvSpPr>
        <p:spPr>
          <a:xfrm>
            <a:off x="971600" y="2492896"/>
            <a:ext cx="504055"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7" name="Metin kutusu 6"/>
          <p:cNvSpPr txBox="1"/>
          <p:nvPr/>
        </p:nvSpPr>
        <p:spPr>
          <a:xfrm>
            <a:off x="995799" y="3933056"/>
            <a:ext cx="504055"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8" name="Metin kutusu 7"/>
          <p:cNvSpPr txBox="1"/>
          <p:nvPr/>
        </p:nvSpPr>
        <p:spPr>
          <a:xfrm>
            <a:off x="6372200" y="5373216"/>
            <a:ext cx="504055"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264489985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1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627784" y="1124744"/>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6" name="Metin kutusu 5"/>
          <p:cNvSpPr txBox="1"/>
          <p:nvPr/>
        </p:nvSpPr>
        <p:spPr>
          <a:xfrm>
            <a:off x="4319972" y="1124744"/>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7" name="Metin kutusu 6"/>
          <p:cNvSpPr txBox="1"/>
          <p:nvPr/>
        </p:nvSpPr>
        <p:spPr>
          <a:xfrm>
            <a:off x="5292080" y="1124743"/>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8" name="Metin kutusu 7"/>
          <p:cNvSpPr txBox="1"/>
          <p:nvPr/>
        </p:nvSpPr>
        <p:spPr>
          <a:xfrm>
            <a:off x="1690280" y="1340768"/>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0" name="Metin kutusu 9"/>
          <p:cNvSpPr txBox="1"/>
          <p:nvPr/>
        </p:nvSpPr>
        <p:spPr>
          <a:xfrm>
            <a:off x="5652120" y="1447909"/>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1" name="Metin kutusu 10"/>
          <p:cNvSpPr txBox="1"/>
          <p:nvPr/>
        </p:nvSpPr>
        <p:spPr>
          <a:xfrm>
            <a:off x="7452319" y="1367855"/>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2" name="Metin kutusu 11"/>
          <p:cNvSpPr txBox="1"/>
          <p:nvPr/>
        </p:nvSpPr>
        <p:spPr>
          <a:xfrm>
            <a:off x="8244408" y="1447069"/>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3" name="Metin kutusu 12"/>
          <p:cNvSpPr txBox="1"/>
          <p:nvPr/>
        </p:nvSpPr>
        <p:spPr>
          <a:xfrm>
            <a:off x="1690279" y="1784091"/>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4" name="Metin kutusu 13"/>
          <p:cNvSpPr txBox="1"/>
          <p:nvPr/>
        </p:nvSpPr>
        <p:spPr>
          <a:xfrm>
            <a:off x="3635896" y="1771075"/>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5" name="Metin kutusu 14"/>
          <p:cNvSpPr txBox="1"/>
          <p:nvPr/>
        </p:nvSpPr>
        <p:spPr>
          <a:xfrm>
            <a:off x="5493473" y="1797107"/>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6" name="Metin kutusu 15"/>
          <p:cNvSpPr txBox="1"/>
          <p:nvPr/>
        </p:nvSpPr>
        <p:spPr>
          <a:xfrm>
            <a:off x="6804248" y="1797107"/>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7" name="Metin kutusu 16"/>
          <p:cNvSpPr txBox="1"/>
          <p:nvPr/>
        </p:nvSpPr>
        <p:spPr>
          <a:xfrm>
            <a:off x="1600906" y="2120272"/>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8" name="Metin kutusu 17"/>
          <p:cNvSpPr txBox="1"/>
          <p:nvPr/>
        </p:nvSpPr>
        <p:spPr>
          <a:xfrm>
            <a:off x="4571224" y="2120272"/>
            <a:ext cx="504055"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p>
        </p:txBody>
      </p:sp>
      <p:sp>
        <p:nvSpPr>
          <p:cNvPr id="19" name="Metin kutusu 18"/>
          <p:cNvSpPr txBox="1"/>
          <p:nvPr/>
        </p:nvSpPr>
        <p:spPr>
          <a:xfrm>
            <a:off x="1186224" y="4005064"/>
            <a:ext cx="504055"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20" name="Metin kutusu 19"/>
          <p:cNvSpPr txBox="1"/>
          <p:nvPr/>
        </p:nvSpPr>
        <p:spPr>
          <a:xfrm>
            <a:off x="1186223" y="4516010"/>
            <a:ext cx="504055"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21" name="Metin kutusu 20"/>
          <p:cNvSpPr txBox="1"/>
          <p:nvPr/>
        </p:nvSpPr>
        <p:spPr>
          <a:xfrm>
            <a:off x="1186222" y="5026956"/>
            <a:ext cx="504055"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22" name="Metin kutusu 21"/>
          <p:cNvSpPr txBox="1"/>
          <p:nvPr/>
        </p:nvSpPr>
        <p:spPr>
          <a:xfrm>
            <a:off x="1186225" y="5550176"/>
            <a:ext cx="504055" cy="523220"/>
          </a:xfrm>
          <a:prstGeom prst="rect">
            <a:avLst/>
          </a:prstGeom>
          <a:noFill/>
        </p:spPr>
        <p:txBody>
          <a:bodyPr wrap="square" rtlCol="0">
            <a:spAutoFit/>
          </a:bodyPr>
          <a:lstStyle/>
          <a:p>
            <a:r>
              <a:rPr lang="tr-TR" sz="2800" b="1" dirty="0">
                <a:solidFill>
                  <a:srgbClr val="0070C0"/>
                </a:solidFill>
                <a:latin typeface="Times New Roman" pitchFamily="18" charset="0"/>
                <a:cs typeface="Times New Roman" pitchFamily="18" charset="0"/>
              </a:rPr>
              <a:t>Y</a:t>
            </a:r>
          </a:p>
        </p:txBody>
      </p:sp>
      <p:sp>
        <p:nvSpPr>
          <p:cNvPr id="23" name="Metin kutusu 22"/>
          <p:cNvSpPr txBox="1"/>
          <p:nvPr/>
        </p:nvSpPr>
        <p:spPr>
          <a:xfrm>
            <a:off x="1165586" y="6073396"/>
            <a:ext cx="504055" cy="523220"/>
          </a:xfrm>
          <a:prstGeom prst="rect">
            <a:avLst/>
          </a:prstGeom>
          <a:noFill/>
        </p:spPr>
        <p:txBody>
          <a:bodyPr wrap="square" rtlCol="0">
            <a:spAutoFit/>
          </a:bodyPr>
          <a:lstStyle/>
          <a:p>
            <a:r>
              <a:rPr lang="tr-TR" sz="2800" b="1" dirty="0">
                <a:solidFill>
                  <a:srgbClr val="0070C0"/>
                </a:solidFill>
                <a:latin typeface="Times New Roman" pitchFamily="18" charset="0"/>
                <a:cs typeface="Times New Roman" pitchFamily="18" charset="0"/>
              </a:rPr>
              <a:t>Y</a:t>
            </a:r>
          </a:p>
        </p:txBody>
      </p:sp>
    </p:spTree>
    <p:extLst>
      <p:ext uri="{BB962C8B-B14F-4D97-AF65-F5344CB8AC3E}">
        <p14:creationId xmlns:p14="http://schemas.microsoft.com/office/powerpoint/2010/main" val="386196677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ircle(in)">
                                      <p:cBhvr>
                                        <p:cTn id="7" dur="20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10">
                                            <p:txEl>
                                              <p:pRg st="0" end="0"/>
                                            </p:txEl>
                                          </p:spTgt>
                                        </p:tgtEl>
                                        <p:attrNameLst>
                                          <p:attrName>style.visibility</p:attrName>
                                        </p:attrNameLst>
                                      </p:cBhvr>
                                      <p:to>
                                        <p:strVal val="visible"/>
                                      </p:to>
                                    </p:set>
                                    <p:anim calcmode="lin" valueType="num">
                                      <p:cBhvr>
                                        <p:cTn id="48"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11">
                                            <p:txEl>
                                              <p:pRg st="0" end="0"/>
                                            </p:txEl>
                                          </p:spTgt>
                                        </p:tgtEl>
                                        <p:attrNameLst>
                                          <p:attrName>style.visibility</p:attrName>
                                        </p:attrNameLst>
                                      </p:cBhvr>
                                      <p:to>
                                        <p:strVal val="visible"/>
                                      </p:to>
                                    </p:set>
                                    <p:anim calcmode="lin" valueType="num">
                                      <p:cBhvr>
                                        <p:cTn id="57"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59"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nodeType="clickEffect">
                                  <p:stCondLst>
                                    <p:cond delay="0"/>
                                  </p:stCondLst>
                                  <p:iterate type="lt">
                                    <p:tmPct val="10000"/>
                                  </p:iterate>
                                  <p:childTnLst>
                                    <p:set>
                                      <p:cBhvr>
                                        <p:cTn id="65" dur="1" fill="hold">
                                          <p:stCondLst>
                                            <p:cond delay="0"/>
                                          </p:stCondLst>
                                        </p:cTn>
                                        <p:tgtEl>
                                          <p:spTgt spid="12">
                                            <p:txEl>
                                              <p:pRg st="0" end="0"/>
                                            </p:txEl>
                                          </p:spTgt>
                                        </p:tgtEl>
                                        <p:attrNameLst>
                                          <p:attrName>style.visibility</p:attrName>
                                        </p:attrNameLst>
                                      </p:cBhvr>
                                      <p:to>
                                        <p:strVal val="visible"/>
                                      </p:to>
                                    </p:set>
                                    <p:anim calcmode="lin" valueType="num">
                                      <p:cBhvr>
                                        <p:cTn id="66"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68"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2">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nodeType="clickEffect">
                                  <p:stCondLst>
                                    <p:cond delay="0"/>
                                  </p:stCondLst>
                                  <p:iterate type="lt">
                                    <p:tmPct val="10000"/>
                                  </p:iterate>
                                  <p:childTnLst>
                                    <p:set>
                                      <p:cBhvr>
                                        <p:cTn id="74" dur="1" fill="hold">
                                          <p:stCondLst>
                                            <p:cond delay="0"/>
                                          </p:stCondLst>
                                        </p:cTn>
                                        <p:tgtEl>
                                          <p:spTgt spid="13">
                                            <p:txEl>
                                              <p:pRg st="0" end="0"/>
                                            </p:txEl>
                                          </p:spTgt>
                                        </p:tgtEl>
                                        <p:attrNameLst>
                                          <p:attrName>style.visibility</p:attrName>
                                        </p:attrNameLst>
                                      </p:cBhvr>
                                      <p:to>
                                        <p:strVal val="visible"/>
                                      </p:to>
                                    </p:set>
                                    <p:anim calcmode="lin" valueType="num">
                                      <p:cBhvr>
                                        <p:cTn id="75"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77"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3">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41" presetClass="entr" presetSubtype="0" fill="hold" nodeType="clickEffect">
                                  <p:stCondLst>
                                    <p:cond delay="0"/>
                                  </p:stCondLst>
                                  <p:iterate type="lt">
                                    <p:tmPct val="10000"/>
                                  </p:iterate>
                                  <p:childTnLst>
                                    <p:set>
                                      <p:cBhvr>
                                        <p:cTn id="83" dur="1" fill="hold">
                                          <p:stCondLst>
                                            <p:cond delay="0"/>
                                          </p:stCondLst>
                                        </p:cTn>
                                        <p:tgtEl>
                                          <p:spTgt spid="14">
                                            <p:txEl>
                                              <p:pRg st="0" end="0"/>
                                            </p:txEl>
                                          </p:spTgt>
                                        </p:tgtEl>
                                        <p:attrNameLst>
                                          <p:attrName>style.visibility</p:attrName>
                                        </p:attrNameLst>
                                      </p:cBhvr>
                                      <p:to>
                                        <p:strVal val="visible"/>
                                      </p:to>
                                    </p:set>
                                    <p:anim calcmode="lin" valueType="num">
                                      <p:cBhvr>
                                        <p:cTn id="84"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86"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4">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41" presetClass="entr" presetSubtype="0" fill="hold" nodeType="clickEffect">
                                  <p:stCondLst>
                                    <p:cond delay="0"/>
                                  </p:stCondLst>
                                  <p:iterate type="lt">
                                    <p:tmPct val="10000"/>
                                  </p:iterate>
                                  <p:childTnLst>
                                    <p:set>
                                      <p:cBhvr>
                                        <p:cTn id="92" dur="1" fill="hold">
                                          <p:stCondLst>
                                            <p:cond delay="0"/>
                                          </p:stCondLst>
                                        </p:cTn>
                                        <p:tgtEl>
                                          <p:spTgt spid="15">
                                            <p:txEl>
                                              <p:pRg st="0" end="0"/>
                                            </p:txEl>
                                          </p:spTgt>
                                        </p:tgtEl>
                                        <p:attrNameLst>
                                          <p:attrName>style.visibility</p:attrName>
                                        </p:attrNameLst>
                                      </p:cBhvr>
                                      <p:to>
                                        <p:strVal val="visible"/>
                                      </p:to>
                                    </p:set>
                                    <p:anim calcmode="lin" valueType="num">
                                      <p:cBhvr>
                                        <p:cTn id="93"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95"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5">
                                            <p:txEl>
                                              <p:pRg st="0" end="0"/>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41" presetClass="entr" presetSubtype="0" fill="hold" nodeType="clickEffect">
                                  <p:stCondLst>
                                    <p:cond delay="0"/>
                                  </p:stCondLst>
                                  <p:iterate type="lt">
                                    <p:tmPct val="10000"/>
                                  </p:iterate>
                                  <p:childTnLst>
                                    <p:set>
                                      <p:cBhvr>
                                        <p:cTn id="101" dur="1" fill="hold">
                                          <p:stCondLst>
                                            <p:cond delay="0"/>
                                          </p:stCondLst>
                                        </p:cTn>
                                        <p:tgtEl>
                                          <p:spTgt spid="16">
                                            <p:txEl>
                                              <p:pRg st="0" end="0"/>
                                            </p:txEl>
                                          </p:spTgt>
                                        </p:tgtEl>
                                        <p:attrNameLst>
                                          <p:attrName>style.visibility</p:attrName>
                                        </p:attrNameLst>
                                      </p:cBhvr>
                                      <p:to>
                                        <p:strVal val="visible"/>
                                      </p:to>
                                    </p:set>
                                    <p:anim calcmode="lin" valueType="num">
                                      <p:cBhvr>
                                        <p:cTn id="102" dur="500" fill="hold"/>
                                        <p:tgtEl>
                                          <p:spTgt spid="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16">
                                            <p:txEl>
                                              <p:pRg st="0" end="0"/>
                                            </p:txEl>
                                          </p:spTgt>
                                        </p:tgtEl>
                                        <p:attrNameLst>
                                          <p:attrName>ppt_y</p:attrName>
                                        </p:attrNameLst>
                                      </p:cBhvr>
                                      <p:tavLst>
                                        <p:tav tm="0">
                                          <p:val>
                                            <p:strVal val="#ppt_y"/>
                                          </p:val>
                                        </p:tav>
                                        <p:tav tm="100000">
                                          <p:val>
                                            <p:strVal val="#ppt_y"/>
                                          </p:val>
                                        </p:tav>
                                      </p:tavLst>
                                    </p:anim>
                                    <p:anim calcmode="lin" valueType="num">
                                      <p:cBhvr>
                                        <p:cTn id="104" dur="500" fill="hold"/>
                                        <p:tgtEl>
                                          <p:spTgt spid="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16">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41" presetClass="entr" presetSubtype="0" fill="hold" nodeType="clickEffect">
                                  <p:stCondLst>
                                    <p:cond delay="0"/>
                                  </p:stCondLst>
                                  <p:iterate type="lt">
                                    <p:tmPct val="10000"/>
                                  </p:iterate>
                                  <p:childTnLst>
                                    <p:set>
                                      <p:cBhvr>
                                        <p:cTn id="110" dur="1" fill="hold">
                                          <p:stCondLst>
                                            <p:cond delay="0"/>
                                          </p:stCondLst>
                                        </p:cTn>
                                        <p:tgtEl>
                                          <p:spTgt spid="17">
                                            <p:txEl>
                                              <p:pRg st="0" end="0"/>
                                            </p:txEl>
                                          </p:spTgt>
                                        </p:tgtEl>
                                        <p:attrNameLst>
                                          <p:attrName>style.visibility</p:attrName>
                                        </p:attrNameLst>
                                      </p:cBhvr>
                                      <p:to>
                                        <p:strVal val="visible"/>
                                      </p:to>
                                    </p:set>
                                    <p:anim calcmode="lin" valueType="num">
                                      <p:cBhvr>
                                        <p:cTn id="111" dur="500" fill="hold"/>
                                        <p:tgtEl>
                                          <p:spTgt spid="1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17">
                                            <p:txEl>
                                              <p:pRg st="0" end="0"/>
                                            </p:txEl>
                                          </p:spTgt>
                                        </p:tgtEl>
                                        <p:attrNameLst>
                                          <p:attrName>ppt_y</p:attrName>
                                        </p:attrNameLst>
                                      </p:cBhvr>
                                      <p:tavLst>
                                        <p:tav tm="0">
                                          <p:val>
                                            <p:strVal val="#ppt_y"/>
                                          </p:val>
                                        </p:tav>
                                        <p:tav tm="100000">
                                          <p:val>
                                            <p:strVal val="#ppt_y"/>
                                          </p:val>
                                        </p:tav>
                                      </p:tavLst>
                                    </p:anim>
                                    <p:anim calcmode="lin" valueType="num">
                                      <p:cBhvr>
                                        <p:cTn id="113" dur="500" fill="hold"/>
                                        <p:tgtEl>
                                          <p:spTgt spid="1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1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17">
                                            <p:txEl>
                                              <p:pRg st="0" end="0"/>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41" presetClass="entr" presetSubtype="0" fill="hold" nodeType="clickEffect">
                                  <p:stCondLst>
                                    <p:cond delay="0"/>
                                  </p:stCondLst>
                                  <p:iterate type="lt">
                                    <p:tmPct val="10000"/>
                                  </p:iterate>
                                  <p:childTnLst>
                                    <p:set>
                                      <p:cBhvr>
                                        <p:cTn id="119" dur="1" fill="hold">
                                          <p:stCondLst>
                                            <p:cond delay="0"/>
                                          </p:stCondLst>
                                        </p:cTn>
                                        <p:tgtEl>
                                          <p:spTgt spid="18">
                                            <p:txEl>
                                              <p:pRg st="0" end="0"/>
                                            </p:txEl>
                                          </p:spTgt>
                                        </p:tgtEl>
                                        <p:attrNameLst>
                                          <p:attrName>style.visibility</p:attrName>
                                        </p:attrNameLst>
                                      </p:cBhvr>
                                      <p:to>
                                        <p:strVal val="visible"/>
                                      </p:to>
                                    </p:set>
                                    <p:anim calcmode="lin" valueType="num">
                                      <p:cBhvr>
                                        <p:cTn id="120"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122"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8">
                                            <p:txEl>
                                              <p:pRg st="0" end="0"/>
                                            </p:txEl>
                                          </p:spTgt>
                                        </p:tgtEl>
                                      </p:cBhvr>
                                    </p:animEffect>
                                  </p:childTnLst>
                                </p:cTn>
                              </p:par>
                            </p:childTnLst>
                          </p:cTn>
                        </p:par>
                      </p:childTnLst>
                    </p:cTn>
                  </p:par>
                  <p:par>
                    <p:cTn id="125" fill="hold">
                      <p:stCondLst>
                        <p:cond delay="indefinite"/>
                      </p:stCondLst>
                      <p:childTnLst>
                        <p:par>
                          <p:cTn id="126" fill="hold">
                            <p:stCondLst>
                              <p:cond delay="0"/>
                            </p:stCondLst>
                            <p:childTnLst>
                              <p:par>
                                <p:cTn id="127" presetID="41" presetClass="entr" presetSubtype="0" fill="hold" nodeType="clickEffect">
                                  <p:stCondLst>
                                    <p:cond delay="0"/>
                                  </p:stCondLst>
                                  <p:iterate type="lt">
                                    <p:tmPct val="10000"/>
                                  </p:iterate>
                                  <p:childTnLst>
                                    <p:set>
                                      <p:cBhvr>
                                        <p:cTn id="128" dur="1" fill="hold">
                                          <p:stCondLst>
                                            <p:cond delay="0"/>
                                          </p:stCondLst>
                                        </p:cTn>
                                        <p:tgtEl>
                                          <p:spTgt spid="19">
                                            <p:txEl>
                                              <p:pRg st="0" end="0"/>
                                            </p:txEl>
                                          </p:spTgt>
                                        </p:tgtEl>
                                        <p:attrNameLst>
                                          <p:attrName>style.visibility</p:attrName>
                                        </p:attrNameLst>
                                      </p:cBhvr>
                                      <p:to>
                                        <p:strVal val="visible"/>
                                      </p:to>
                                    </p:set>
                                    <p:anim calcmode="lin" valueType="num">
                                      <p:cBhvr>
                                        <p:cTn id="129" dur="50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31" dur="50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19">
                                            <p:txEl>
                                              <p:pRg st="0" end="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41" presetClass="entr" presetSubtype="0" fill="hold" nodeType="clickEffect">
                                  <p:stCondLst>
                                    <p:cond delay="0"/>
                                  </p:stCondLst>
                                  <p:iterate type="lt">
                                    <p:tmPct val="10000"/>
                                  </p:iterate>
                                  <p:childTnLst>
                                    <p:set>
                                      <p:cBhvr>
                                        <p:cTn id="137" dur="1" fill="hold">
                                          <p:stCondLst>
                                            <p:cond delay="0"/>
                                          </p:stCondLst>
                                        </p:cTn>
                                        <p:tgtEl>
                                          <p:spTgt spid="20">
                                            <p:txEl>
                                              <p:pRg st="0" end="0"/>
                                            </p:txEl>
                                          </p:spTgt>
                                        </p:tgtEl>
                                        <p:attrNameLst>
                                          <p:attrName>style.visibility</p:attrName>
                                        </p:attrNameLst>
                                      </p:cBhvr>
                                      <p:to>
                                        <p:strVal val="visible"/>
                                      </p:to>
                                    </p:set>
                                    <p:anim calcmode="lin" valueType="num">
                                      <p:cBhvr>
                                        <p:cTn id="138" dur="50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9"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140" dur="50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1" dur="50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2" dur="500" tmFilter="0,0; .5, 1; 1, 1"/>
                                        <p:tgtEl>
                                          <p:spTgt spid="20">
                                            <p:txEl>
                                              <p:pRg st="0" end="0"/>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41" presetClass="entr" presetSubtype="0" fill="hold" nodeType="clickEffect">
                                  <p:stCondLst>
                                    <p:cond delay="0"/>
                                  </p:stCondLst>
                                  <p:iterate type="lt">
                                    <p:tmPct val="10000"/>
                                  </p:iterate>
                                  <p:childTnLst>
                                    <p:set>
                                      <p:cBhvr>
                                        <p:cTn id="146" dur="1" fill="hold">
                                          <p:stCondLst>
                                            <p:cond delay="0"/>
                                          </p:stCondLst>
                                        </p:cTn>
                                        <p:tgtEl>
                                          <p:spTgt spid="21">
                                            <p:txEl>
                                              <p:pRg st="0" end="0"/>
                                            </p:txEl>
                                          </p:spTgt>
                                        </p:tgtEl>
                                        <p:attrNameLst>
                                          <p:attrName>style.visibility</p:attrName>
                                        </p:attrNameLst>
                                      </p:cBhvr>
                                      <p:to>
                                        <p:strVal val="visible"/>
                                      </p:to>
                                    </p:set>
                                    <p:anim calcmode="lin" valueType="num">
                                      <p:cBhvr>
                                        <p:cTn id="147"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8"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149"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0"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1" dur="500" tmFilter="0,0; .5, 1; 1, 1"/>
                                        <p:tgtEl>
                                          <p:spTgt spid="21">
                                            <p:txEl>
                                              <p:pRg st="0" end="0"/>
                                            </p:txEl>
                                          </p:spTgt>
                                        </p:tgtEl>
                                      </p:cBhvr>
                                    </p:animEffect>
                                  </p:childTnLst>
                                </p:cTn>
                              </p:par>
                            </p:childTnLst>
                          </p:cTn>
                        </p:par>
                      </p:childTnLst>
                    </p:cTn>
                  </p:par>
                  <p:par>
                    <p:cTn id="152" fill="hold">
                      <p:stCondLst>
                        <p:cond delay="indefinite"/>
                      </p:stCondLst>
                      <p:childTnLst>
                        <p:par>
                          <p:cTn id="153" fill="hold">
                            <p:stCondLst>
                              <p:cond delay="0"/>
                            </p:stCondLst>
                            <p:childTnLst>
                              <p:par>
                                <p:cTn id="154" presetID="41" presetClass="entr" presetSubtype="0" fill="hold" nodeType="clickEffect">
                                  <p:stCondLst>
                                    <p:cond delay="0"/>
                                  </p:stCondLst>
                                  <p:iterate type="lt">
                                    <p:tmPct val="10000"/>
                                  </p:iterate>
                                  <p:childTnLst>
                                    <p:set>
                                      <p:cBhvr>
                                        <p:cTn id="155" dur="1" fill="hold">
                                          <p:stCondLst>
                                            <p:cond delay="0"/>
                                          </p:stCondLst>
                                        </p:cTn>
                                        <p:tgtEl>
                                          <p:spTgt spid="22">
                                            <p:txEl>
                                              <p:pRg st="0" end="0"/>
                                            </p:txEl>
                                          </p:spTgt>
                                        </p:tgtEl>
                                        <p:attrNameLst>
                                          <p:attrName>style.visibility</p:attrName>
                                        </p:attrNameLst>
                                      </p:cBhvr>
                                      <p:to>
                                        <p:strVal val="visible"/>
                                      </p:to>
                                    </p:set>
                                    <p:anim calcmode="lin" valueType="num">
                                      <p:cBhvr>
                                        <p:cTn id="156" dur="500" fill="hold"/>
                                        <p:tgtEl>
                                          <p:spTgt spid="2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22">
                                            <p:txEl>
                                              <p:pRg st="0" end="0"/>
                                            </p:txEl>
                                          </p:spTgt>
                                        </p:tgtEl>
                                        <p:attrNameLst>
                                          <p:attrName>ppt_y</p:attrName>
                                        </p:attrNameLst>
                                      </p:cBhvr>
                                      <p:tavLst>
                                        <p:tav tm="0">
                                          <p:val>
                                            <p:strVal val="#ppt_y"/>
                                          </p:val>
                                        </p:tav>
                                        <p:tav tm="100000">
                                          <p:val>
                                            <p:strVal val="#ppt_y"/>
                                          </p:val>
                                        </p:tav>
                                      </p:tavLst>
                                    </p:anim>
                                    <p:anim calcmode="lin" valueType="num">
                                      <p:cBhvr>
                                        <p:cTn id="158" dur="500" fill="hold"/>
                                        <p:tgtEl>
                                          <p:spTgt spid="2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2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22">
                                            <p:txEl>
                                              <p:pRg st="0" end="0"/>
                                            </p:txEl>
                                          </p:spTgt>
                                        </p:tgtEl>
                                      </p:cBhvr>
                                    </p:animEffect>
                                  </p:childTnLst>
                                </p:cTn>
                              </p:par>
                            </p:childTnLst>
                          </p:cTn>
                        </p:par>
                      </p:childTnLst>
                    </p:cTn>
                  </p:par>
                  <p:par>
                    <p:cTn id="161" fill="hold">
                      <p:stCondLst>
                        <p:cond delay="indefinite"/>
                      </p:stCondLst>
                      <p:childTnLst>
                        <p:par>
                          <p:cTn id="162" fill="hold">
                            <p:stCondLst>
                              <p:cond delay="0"/>
                            </p:stCondLst>
                            <p:childTnLst>
                              <p:par>
                                <p:cTn id="163" presetID="41" presetClass="entr" presetSubtype="0" fill="hold" nodeType="clickEffect">
                                  <p:stCondLst>
                                    <p:cond delay="0"/>
                                  </p:stCondLst>
                                  <p:iterate type="lt">
                                    <p:tmPct val="10000"/>
                                  </p:iterate>
                                  <p:childTnLst>
                                    <p:set>
                                      <p:cBhvr>
                                        <p:cTn id="164" dur="1" fill="hold">
                                          <p:stCondLst>
                                            <p:cond delay="0"/>
                                          </p:stCondLst>
                                        </p:cTn>
                                        <p:tgtEl>
                                          <p:spTgt spid="23">
                                            <p:txEl>
                                              <p:pRg st="0" end="0"/>
                                            </p:txEl>
                                          </p:spTgt>
                                        </p:tgtEl>
                                        <p:attrNameLst>
                                          <p:attrName>style.visibility</p:attrName>
                                        </p:attrNameLst>
                                      </p:cBhvr>
                                      <p:to>
                                        <p:strVal val="visible"/>
                                      </p:to>
                                    </p:set>
                                    <p:anim calcmode="lin" valueType="num">
                                      <p:cBhvr>
                                        <p:cTn id="165"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6"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167"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8"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9" dur="500" tmFilter="0,0; .5, 1; 1, 1"/>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44624"/>
            <a:ext cx="90364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107504" y="967954"/>
            <a:ext cx="8928992"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ÂŞIK VEYSEL: UZUN İNCE BİR YOL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71306" y="3501008"/>
            <a:ext cx="885698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43508" y="5075688"/>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chemeClr val="accent6">
                    <a:lumMod val="75000"/>
                  </a:schemeClr>
                </a:solidFill>
                <a:effectLst>
                  <a:outerShdw blurRad="50800" dist="39000" dir="5460000" algn="tl">
                    <a:srgbClr val="000000">
                      <a:alpha val="38000"/>
                    </a:srgbClr>
                  </a:outerShdw>
                </a:effectLst>
                <a:latin typeface="Times New Roman" pitchFamily="18" charset="0"/>
                <a:cs typeface="Times New Roman" pitchFamily="18" charset="0"/>
              </a:rPr>
              <a:t>ÖZEL İDARE İLKOKULU MALATYA</a:t>
            </a:r>
          </a:p>
        </p:txBody>
      </p:sp>
    </p:spTree>
    <p:extLst>
      <p:ext uri="{BB962C8B-B14F-4D97-AF65-F5344CB8AC3E}">
        <p14:creationId xmlns:p14="http://schemas.microsoft.com/office/powerpoint/2010/main" val="240332850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7">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7">
                                            <p:txEl>
                                              <p:pRg st="0" end="0"/>
                                            </p:txEl>
                                          </p:spTgt>
                                        </p:tgtEl>
                                        <p:attrNameLst>
                                          <p:attrName>ppt_w</p:attrName>
                                        </p:attrNameLst>
                                      </p:cBhvr>
                                    </p:anim>
                                    <p:anim by="(#ppt_w*0.50)" calcmode="lin" valueType="num">
                                      <p:cBhvr>
                                        <p:cTn id="32" dur="500" decel="50000" autoRev="1" fill="hold">
                                          <p:stCondLst>
                                            <p:cond delay="0"/>
                                          </p:stCondLst>
                                        </p:cTn>
                                        <p:tgtEl>
                                          <p:spTgt spid="7">
                                            <p:txEl>
                                              <p:pRg st="0" end="0"/>
                                            </p:txEl>
                                          </p:spTgt>
                                        </p:tgtEl>
                                        <p:attrNameLst>
                                          <p:attrName>ppt_x</p:attrName>
                                        </p:attrNameLst>
                                      </p:cBhvr>
                                    </p:anim>
                                    <p:anim from="(-#ppt_h/2)" to="(#ppt_y)" calcmode="lin" valueType="num">
                                      <p:cBhvr>
                                        <p:cTn id="33" dur="1000" fill="hold">
                                          <p:stCondLst>
                                            <p:cond delay="0"/>
                                          </p:stCondLst>
                                        </p:cTn>
                                        <p:tgtEl>
                                          <p:spTgt spid="7">
                                            <p:txEl>
                                              <p:pRg st="0" end="0"/>
                                            </p:txEl>
                                          </p:spTgt>
                                        </p:tgtEl>
                                        <p:attrNameLst>
                                          <p:attrName>ppt_y</p:attrName>
                                        </p:attrNameLst>
                                      </p:cBhvr>
                                    </p:anim>
                                    <p:animRot by="21600000">
                                      <p:cBhvr>
                                        <p:cTn id="34"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412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55832" y="1268759"/>
            <a:ext cx="9036496"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Görselde Aşık Veysel bağlama çalıp şarkı söylerken görülür. Demek ki Aşık Veysel’i ve onun şarkısı konu olacaktır.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9624315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94729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descr="Aşık Veysel | Damladan, Ummana… Mustafa Murat GÜNGÖR Şiirler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392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descr="Halkbank Kültür ve Yaşa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8324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UZUN İNCE BİR YO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03780897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4"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76590"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07504" y="5373216"/>
            <a:ext cx="8856984"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Bence en önemli bilgi Aşık Veysel’in görmeyen gözlerine rağmen muhteşem türküler yazıp söyleyebilmesidir.</a:t>
            </a:r>
          </a:p>
        </p:txBody>
      </p:sp>
    </p:spTree>
    <p:extLst>
      <p:ext uri="{BB962C8B-B14F-4D97-AF65-F5344CB8AC3E}">
        <p14:creationId xmlns:p14="http://schemas.microsoft.com/office/powerpoint/2010/main" val="356728246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4993"/>
            <a:ext cx="9144000" cy="469015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653136"/>
            <a:ext cx="9144000" cy="21922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etin kutusu 6"/>
          <p:cNvSpPr txBox="1"/>
          <p:nvPr/>
        </p:nvSpPr>
        <p:spPr>
          <a:xfrm>
            <a:off x="683568" y="2162473"/>
            <a:ext cx="8064896" cy="461665"/>
          </a:xfrm>
          <a:prstGeom prst="rect">
            <a:avLst/>
          </a:prstGeom>
          <a:noFill/>
        </p:spPr>
        <p:txBody>
          <a:bodyPr wrap="square" rtlCol="0">
            <a:spAutoFit/>
          </a:bodyPr>
          <a:lstStyle/>
          <a:p>
            <a:r>
              <a:rPr lang="tr-TR" sz="2400" b="1" dirty="0">
                <a:solidFill>
                  <a:srgbClr val="002060"/>
                </a:solidFill>
                <a:latin typeface="Times New Roman" pitchFamily="18" charset="0"/>
                <a:cs typeface="Times New Roman" pitchFamily="18" charset="0"/>
              </a:rPr>
              <a:t>halk şairi, şiir yazan kimse, şair</a:t>
            </a:r>
          </a:p>
        </p:txBody>
      </p:sp>
      <p:sp>
        <p:nvSpPr>
          <p:cNvPr id="9" name="Metin kutusu 8"/>
          <p:cNvSpPr txBox="1"/>
          <p:nvPr/>
        </p:nvSpPr>
        <p:spPr>
          <a:xfrm>
            <a:off x="539553" y="3085803"/>
            <a:ext cx="8208911" cy="461665"/>
          </a:xfrm>
          <a:prstGeom prst="rect">
            <a:avLst/>
          </a:prstGeom>
          <a:noFill/>
        </p:spPr>
        <p:txBody>
          <a:bodyPr wrap="square" rtlCol="0">
            <a:spAutoFit/>
          </a:bodyPr>
          <a:lstStyle/>
          <a:p>
            <a:r>
              <a:rPr lang="tr-TR" sz="2400" b="1" dirty="0">
                <a:solidFill>
                  <a:srgbClr val="002060"/>
                </a:solidFill>
                <a:latin typeface="Times New Roman" pitchFamily="18" charset="0"/>
                <a:cs typeface="Times New Roman" pitchFamily="18" charset="0"/>
              </a:rPr>
              <a:t>deme biçimi, söyleme biçimi, anlatım biçimi, anlatış.</a:t>
            </a:r>
          </a:p>
        </p:txBody>
      </p:sp>
      <p:sp>
        <p:nvSpPr>
          <p:cNvPr id="10" name="Metin kutusu 9"/>
          <p:cNvSpPr txBox="1"/>
          <p:nvPr/>
        </p:nvSpPr>
        <p:spPr>
          <a:xfrm>
            <a:off x="2915816" y="3429000"/>
            <a:ext cx="6048672" cy="461665"/>
          </a:xfrm>
          <a:prstGeom prst="rect">
            <a:avLst/>
          </a:prstGeom>
          <a:noFill/>
        </p:spPr>
        <p:txBody>
          <a:bodyPr wrap="square" rtlCol="0">
            <a:spAutoFit/>
          </a:bodyPr>
          <a:lstStyle/>
          <a:p>
            <a:r>
              <a:rPr lang="tr-TR" sz="2400" b="1" dirty="0">
                <a:latin typeface="Times New Roman" pitchFamily="18" charset="0"/>
                <a:cs typeface="Times New Roman" pitchFamily="18" charset="0"/>
              </a:rPr>
              <a:t>Anadolu’da kullanılan, şişkin</a:t>
            </a:r>
          </a:p>
        </p:txBody>
      </p:sp>
      <p:sp>
        <p:nvSpPr>
          <p:cNvPr id="11" name="Metin kutusu 10"/>
          <p:cNvSpPr txBox="1"/>
          <p:nvPr/>
        </p:nvSpPr>
        <p:spPr>
          <a:xfrm>
            <a:off x="395537" y="3887898"/>
            <a:ext cx="8568952" cy="830997"/>
          </a:xfrm>
          <a:prstGeom prst="rect">
            <a:avLst/>
          </a:prstGeom>
          <a:noFill/>
        </p:spPr>
        <p:txBody>
          <a:bodyPr wrap="square" rtlCol="0">
            <a:spAutoFit/>
          </a:bodyPr>
          <a:lstStyle/>
          <a:p>
            <a:r>
              <a:rPr lang="tr-TR" sz="2400" b="1" dirty="0">
                <a:latin typeface="Times New Roman" pitchFamily="18" charset="0"/>
                <a:cs typeface="Times New Roman" pitchFamily="18" charset="0"/>
              </a:rPr>
              <a:t>gövdeli, uzun saplı, üç çift telli, tezeneyle çalınan bir halk çalgı aleti.</a:t>
            </a:r>
          </a:p>
        </p:txBody>
      </p:sp>
      <p:sp>
        <p:nvSpPr>
          <p:cNvPr id="13" name="Metin kutusu 12"/>
          <p:cNvSpPr txBox="1"/>
          <p:nvPr/>
        </p:nvSpPr>
        <p:spPr>
          <a:xfrm>
            <a:off x="539374" y="6208178"/>
            <a:ext cx="8425114"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Aşık Veysel ve Hayatı</a:t>
            </a:r>
          </a:p>
        </p:txBody>
      </p:sp>
    </p:spTree>
    <p:extLst>
      <p:ext uri="{BB962C8B-B14F-4D97-AF65-F5344CB8AC3E}">
        <p14:creationId xmlns:p14="http://schemas.microsoft.com/office/powerpoint/2010/main" val="246867220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circle(in)">
                                      <p:cBhvr>
                                        <p:cTn id="12" dur="20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nodeType="clickEffect">
                                  <p:stCondLst>
                                    <p:cond delay="0"/>
                                  </p:stCondLst>
                                  <p:iterate type="lt">
                                    <p:tmPct val="10000"/>
                                  </p:iterate>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p:cTn id="1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9">
                                            <p:txEl>
                                              <p:pRg st="0" end="0"/>
                                            </p:txEl>
                                          </p:spTgt>
                                        </p:tgtEl>
                                        <p:attrNameLst>
                                          <p:attrName>style.visibility</p:attrName>
                                        </p:attrNameLst>
                                      </p:cBhvr>
                                      <p:to>
                                        <p:strVal val="visible"/>
                                      </p:to>
                                    </p:set>
                                    <p:anim calcmode="lin" valueType="num">
                                      <p:cBhvr>
                                        <p:cTn id="26"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nodeType="clickEffect">
                                  <p:stCondLst>
                                    <p:cond delay="0"/>
                                  </p:stCondLst>
                                  <p:iterate type="lt">
                                    <p:tmPct val="10000"/>
                                  </p:iterate>
                                  <p:childTnLst>
                                    <p:set>
                                      <p:cBhvr>
                                        <p:cTn id="34" dur="1" fill="hold">
                                          <p:stCondLst>
                                            <p:cond delay="0"/>
                                          </p:stCondLst>
                                        </p:cTn>
                                        <p:tgtEl>
                                          <p:spTgt spid="10">
                                            <p:txEl>
                                              <p:pRg st="0" end="0"/>
                                            </p:txEl>
                                          </p:spTgt>
                                        </p:tgtEl>
                                        <p:attrNameLst>
                                          <p:attrName>style.visibility</p:attrName>
                                        </p:attrNameLst>
                                      </p:cBhvr>
                                      <p:to>
                                        <p:strVal val="visible"/>
                                      </p:to>
                                    </p:set>
                                    <p:anim calcmode="lin" valueType="num">
                                      <p:cBhvr>
                                        <p:cTn id="35"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nodeType="clickEffect">
                                  <p:stCondLst>
                                    <p:cond delay="0"/>
                                  </p:stCondLst>
                                  <p:iterate type="lt">
                                    <p:tmPct val="10000"/>
                                  </p:iterate>
                                  <p:childTnLst>
                                    <p:set>
                                      <p:cBhvr>
                                        <p:cTn id="43" dur="1" fill="hold">
                                          <p:stCondLst>
                                            <p:cond delay="0"/>
                                          </p:stCondLst>
                                        </p:cTn>
                                        <p:tgtEl>
                                          <p:spTgt spid="11">
                                            <p:txEl>
                                              <p:pRg st="0" end="0"/>
                                            </p:txEl>
                                          </p:spTgt>
                                        </p:tgtEl>
                                        <p:attrNameLst>
                                          <p:attrName>style.visibility</p:attrName>
                                        </p:attrNameLst>
                                      </p:cBhvr>
                                      <p:to>
                                        <p:strVal val="visible"/>
                                      </p:to>
                                    </p:set>
                                    <p:anim calcmode="lin" valueType="num">
                                      <p:cBhvr>
                                        <p:cTn id="44"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nodeType="clickEffect">
                                  <p:stCondLst>
                                    <p:cond delay="0"/>
                                  </p:stCondLst>
                                  <p:iterate type="lt">
                                    <p:tmPct val="10000"/>
                                  </p:iterate>
                                  <p:childTnLst>
                                    <p:set>
                                      <p:cBhvr>
                                        <p:cTn id="52" dur="1" fill="hold">
                                          <p:stCondLst>
                                            <p:cond delay="0"/>
                                          </p:stCondLst>
                                        </p:cTn>
                                        <p:tgtEl>
                                          <p:spTgt spid="13">
                                            <p:txEl>
                                              <p:pRg st="0" end="0"/>
                                            </p:txEl>
                                          </p:spTgt>
                                        </p:tgtEl>
                                        <p:attrNameLst>
                                          <p:attrName>style.visibility</p:attrName>
                                        </p:attrNameLst>
                                      </p:cBhvr>
                                      <p:to>
                                        <p:strVal val="visible"/>
                                      </p:to>
                                    </p:set>
                                    <p:anim calcmode="lin" valueType="num">
                                      <p:cBhvr>
                                        <p:cTn id="53"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55"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726"/>
            <a:ext cx="9144000" cy="685327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3001" y="1082353"/>
            <a:ext cx="8859479" cy="830997"/>
          </a:xfrm>
          <a:prstGeom prst="rect">
            <a:avLst/>
          </a:prstGeom>
          <a:noFill/>
        </p:spPr>
        <p:txBody>
          <a:bodyPr wrap="square" rtlCol="0">
            <a:spAutoFit/>
          </a:bodyPr>
          <a:lstStyle/>
          <a:p>
            <a:r>
              <a:rPr lang="tr-TR" sz="2400" b="1" dirty="0">
                <a:latin typeface="Times New Roman" pitchFamily="18" charset="0"/>
                <a:cs typeface="Times New Roman" pitchFamily="18" charset="0"/>
              </a:rPr>
              <a:t>Veysel babası ona bir şey getirir diye bir an önce babasının eve gelmesini bekliyormuş</a:t>
            </a:r>
            <a:r>
              <a:rPr lang="tr-TR" sz="2400" b="1" dirty="0">
                <a:solidFill>
                  <a:srgbClr val="FF0000"/>
                </a:solidFill>
                <a:latin typeface="Times New Roman" pitchFamily="18" charset="0"/>
                <a:cs typeface="Times New Roman" pitchFamily="18" charset="0"/>
              </a:rPr>
              <a:t>.</a:t>
            </a:r>
          </a:p>
        </p:txBody>
      </p:sp>
      <p:sp>
        <p:nvSpPr>
          <p:cNvPr id="6" name="Metin kutusu 5"/>
          <p:cNvSpPr txBox="1"/>
          <p:nvPr/>
        </p:nvSpPr>
        <p:spPr>
          <a:xfrm>
            <a:off x="179512" y="2564904"/>
            <a:ext cx="8856984" cy="1200329"/>
          </a:xfrm>
          <a:prstGeom prst="rect">
            <a:avLst/>
          </a:prstGeom>
          <a:noFill/>
        </p:spPr>
        <p:txBody>
          <a:bodyPr wrap="square" rtlCol="0">
            <a:spAutoFit/>
          </a:bodyPr>
          <a:lstStyle/>
          <a:p>
            <a:r>
              <a:rPr lang="tr-TR" sz="2400" b="1" dirty="0">
                <a:solidFill>
                  <a:srgbClr val="0070C0"/>
                </a:solidFill>
                <a:latin typeface="Times New Roman" pitchFamily="18" charset="0"/>
                <a:cs typeface="Times New Roman" pitchFamily="18" charset="0"/>
              </a:rPr>
              <a:t>Köy odasında saz çalıp türkü söyleyen saz ustalarını dinleyen Veysel onlar gibi çalamadığı her geçen gün mutsuz olmaya başlamış.</a:t>
            </a:r>
          </a:p>
        </p:txBody>
      </p:sp>
      <p:sp>
        <p:nvSpPr>
          <p:cNvPr id="7" name="Metin kutusu 6"/>
          <p:cNvSpPr txBox="1"/>
          <p:nvPr/>
        </p:nvSpPr>
        <p:spPr>
          <a:xfrm>
            <a:off x="33001" y="3789040"/>
            <a:ext cx="9003495" cy="1107996"/>
          </a:xfrm>
          <a:prstGeom prst="rect">
            <a:avLst/>
          </a:prstGeom>
          <a:noFill/>
        </p:spPr>
        <p:txBody>
          <a:bodyPr wrap="square" rtlCol="0">
            <a:spAutoFit/>
          </a:bodyPr>
          <a:lstStyle/>
          <a:p>
            <a:r>
              <a:rPr lang="tr-TR" sz="2200" b="1" dirty="0">
                <a:latin typeface="Times New Roman" pitchFamily="18" charset="0"/>
                <a:cs typeface="Times New Roman" pitchFamily="18" charset="0"/>
              </a:rPr>
              <a:t>Âşık Veysel gözlerini yedi yaşına, çiçek salgınına sağ gözünü kaybetmiş, sol gözüne perde inmiş. Doktora gidecekken de sarı öküz boynuzunu perdeli olan gözüne sokmuş</a:t>
            </a:r>
          </a:p>
        </p:txBody>
      </p:sp>
      <p:sp>
        <p:nvSpPr>
          <p:cNvPr id="8" name="Metin kutusu 7"/>
          <p:cNvSpPr txBox="1"/>
          <p:nvPr/>
        </p:nvSpPr>
        <p:spPr>
          <a:xfrm>
            <a:off x="33001" y="4941168"/>
            <a:ext cx="9003495" cy="769441"/>
          </a:xfrm>
          <a:prstGeom prst="rect">
            <a:avLst/>
          </a:prstGeom>
          <a:noFill/>
        </p:spPr>
        <p:txBody>
          <a:bodyPr wrap="square" rtlCol="0">
            <a:spAutoFit/>
          </a:bodyPr>
          <a:lstStyle/>
          <a:p>
            <a:r>
              <a:rPr lang="tr-TR" sz="2200" b="1" dirty="0">
                <a:solidFill>
                  <a:srgbClr val="0070C0"/>
                </a:solidFill>
                <a:latin typeface="Times New Roman" pitchFamily="18" charset="0"/>
                <a:cs typeface="Times New Roman" pitchFamily="18" charset="0"/>
              </a:rPr>
              <a:t>Ahmet Kutsi, Âşık Veysel ’e birçok konsere gitmesi ve çocuklara saç çalmayı öğretmesi konusunda yardımcı olmuş</a:t>
            </a:r>
            <a:r>
              <a:rPr lang="tr-TR" sz="2200" b="1" dirty="0">
                <a:solidFill>
                  <a:srgbClr val="FF0000"/>
                </a:solidFill>
                <a:latin typeface="Times New Roman" pitchFamily="18" charset="0"/>
                <a:cs typeface="Times New Roman" pitchFamily="18" charset="0"/>
              </a:rPr>
              <a:t>.</a:t>
            </a:r>
          </a:p>
        </p:txBody>
      </p:sp>
      <p:sp>
        <p:nvSpPr>
          <p:cNvPr id="9" name="Metin kutusu 8"/>
          <p:cNvSpPr txBox="1"/>
          <p:nvPr/>
        </p:nvSpPr>
        <p:spPr>
          <a:xfrm>
            <a:off x="33001" y="5805264"/>
            <a:ext cx="9110999" cy="830997"/>
          </a:xfrm>
          <a:prstGeom prst="rect">
            <a:avLst/>
          </a:prstGeom>
          <a:noFill/>
        </p:spPr>
        <p:txBody>
          <a:bodyPr wrap="square" rtlCol="0">
            <a:spAutoFit/>
          </a:bodyPr>
          <a:lstStyle/>
          <a:p>
            <a:r>
              <a:rPr lang="tr-TR" sz="2400" b="1" dirty="0">
                <a:latin typeface="Times New Roman" pitchFamily="18" charset="0"/>
                <a:cs typeface="Times New Roman" pitchFamily="18" charset="0"/>
              </a:rPr>
              <a:t>Çünkü o bir halk klasiği haline gelmiştir. Okul kitaplarında tanıtılır ve ismi büyükler tarafından bilinir. Türküleri de meşhurdur.</a:t>
            </a:r>
          </a:p>
        </p:txBody>
      </p:sp>
    </p:spTree>
    <p:extLst>
      <p:ext uri="{BB962C8B-B14F-4D97-AF65-F5344CB8AC3E}">
        <p14:creationId xmlns:p14="http://schemas.microsoft.com/office/powerpoint/2010/main" val="273249920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9">
                                            <p:txEl>
                                              <p:pRg st="0" end="0"/>
                                            </p:txEl>
                                          </p:spTgt>
                                        </p:tgtEl>
                                        <p:attrNameLst>
                                          <p:attrName>style.visibility</p:attrName>
                                        </p:attrNameLst>
                                      </p:cBhvr>
                                      <p:to>
                                        <p:strVal val="visible"/>
                                      </p:to>
                                    </p:set>
                                    <p:anim calcmode="lin" valueType="num">
                                      <p:cBhvr>
                                        <p:cTn id="48"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682</Words>
  <Application>Microsoft Office PowerPoint</Application>
  <PresentationFormat>Ekran Gösterisi (4:3)</PresentationFormat>
  <Paragraphs>72</Paragraphs>
  <Slides>23</Slides>
  <Notes>0</Notes>
  <HiddenSlides>0</HiddenSlides>
  <MMClips>3</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23</vt:i4>
      </vt:variant>
    </vt:vector>
  </HeadingPairs>
  <TitlesOfParts>
    <vt:vector size="28"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52</cp:revision>
  <dcterms:created xsi:type="dcterms:W3CDTF">2021-09-17T12:46:52Z</dcterms:created>
  <dcterms:modified xsi:type="dcterms:W3CDTF">2021-12-05T17:26:28Z</dcterms:modified>
</cp:coreProperties>
</file>