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56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4.02.2022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4.02.2022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4.02.2022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4.02.2022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4.02.2022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4.02.2022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4.02.2022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4.02.2022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4.02.2022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4.02.2022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4.02.2022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4.02.2022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55576" y="404664"/>
            <a:ext cx="7772400" cy="1470025"/>
          </a:xfrm>
        </p:spPr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ÇARPMA İŞLEMİ PROBLEMLERİ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31640" y="3501008"/>
            <a:ext cx="6400800" cy="1752600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12289" name="Rectangle 1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8280920" cy="1470025"/>
          </a:xfrm>
        </p:spPr>
        <p:txBody>
          <a:bodyPr>
            <a:noAutofit/>
          </a:bodyPr>
          <a:lstStyle/>
          <a:p>
            <a:pPr algn="just"/>
            <a:r>
              <a:rPr lang="tr-TR" sz="3200" dirty="0">
                <a:solidFill>
                  <a:srgbClr val="FF0000"/>
                </a:solidFill>
                <a:latin typeface="Comic Sans MS" pitchFamily="66" charset="0"/>
              </a:rPr>
              <a:t>Problem 9: </a:t>
            </a:r>
            <a:r>
              <a:rPr lang="tr-TR" sz="3200" dirty="0">
                <a:latin typeface="Comic Sans MS" pitchFamily="66" charset="0"/>
              </a:rPr>
              <a:t>Bir bakkalda 5 sepet yumurta vardır.Her sepette 6 tane yumurta olduğuna göre bakkalda kaç tane yumurta vardır?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51520" y="2060848"/>
            <a:ext cx="8424936" cy="4392488"/>
          </a:xfrm>
        </p:spPr>
        <p:txBody>
          <a:bodyPr/>
          <a:lstStyle/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  <p:sp>
        <p:nvSpPr>
          <p:cNvPr id="27" name="26 Metin kutusu"/>
          <p:cNvSpPr txBox="1"/>
          <p:nvPr/>
        </p:nvSpPr>
        <p:spPr>
          <a:xfrm>
            <a:off x="3491880" y="1988840"/>
            <a:ext cx="177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1. yol: Çarpma</a:t>
            </a:r>
          </a:p>
        </p:txBody>
      </p:sp>
      <p:sp>
        <p:nvSpPr>
          <p:cNvPr id="28" name="27 Metin kutusu"/>
          <p:cNvSpPr txBox="1"/>
          <p:nvPr/>
        </p:nvSpPr>
        <p:spPr>
          <a:xfrm>
            <a:off x="2483768" y="3933056"/>
            <a:ext cx="6480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b="1" dirty="0">
                <a:latin typeface="Comic Sans MS" pitchFamily="66" charset="0"/>
              </a:rPr>
              <a:t>5</a:t>
            </a:r>
          </a:p>
        </p:txBody>
      </p:sp>
      <p:sp>
        <p:nvSpPr>
          <p:cNvPr id="29" name="28 Çarpma"/>
          <p:cNvSpPr/>
          <p:nvPr/>
        </p:nvSpPr>
        <p:spPr>
          <a:xfrm>
            <a:off x="3419872" y="4077072"/>
            <a:ext cx="720080" cy="93610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Metin kutusu"/>
          <p:cNvSpPr txBox="1"/>
          <p:nvPr/>
        </p:nvSpPr>
        <p:spPr>
          <a:xfrm>
            <a:off x="4283968" y="4005064"/>
            <a:ext cx="6480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b="1" dirty="0">
                <a:latin typeface="Comic Sans MS" pitchFamily="66" charset="0"/>
              </a:rPr>
              <a:t>6</a:t>
            </a:r>
          </a:p>
        </p:txBody>
      </p:sp>
      <p:sp>
        <p:nvSpPr>
          <p:cNvPr id="31" name="30 Eşittir"/>
          <p:cNvSpPr/>
          <p:nvPr/>
        </p:nvSpPr>
        <p:spPr>
          <a:xfrm>
            <a:off x="5220072" y="4221088"/>
            <a:ext cx="504056" cy="72008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2" name="31 Metin kutusu"/>
          <p:cNvSpPr txBox="1"/>
          <p:nvPr/>
        </p:nvSpPr>
        <p:spPr>
          <a:xfrm>
            <a:off x="5796136" y="3933056"/>
            <a:ext cx="20162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b="1" dirty="0">
                <a:latin typeface="Comic Sans MS" pitchFamily="66" charset="0"/>
              </a:rPr>
              <a:t>30</a:t>
            </a:r>
          </a:p>
        </p:txBody>
      </p:sp>
      <p:cxnSp>
        <p:nvCxnSpPr>
          <p:cNvPr id="34" name="33 Düz Ok Bağlayıcısı"/>
          <p:cNvCxnSpPr/>
          <p:nvPr/>
        </p:nvCxnSpPr>
        <p:spPr>
          <a:xfrm flipH="1" flipV="1">
            <a:off x="1979712" y="3068960"/>
            <a:ext cx="576064" cy="7200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5" name="34 Metin kutusu"/>
          <p:cNvSpPr txBox="1"/>
          <p:nvPr/>
        </p:nvSpPr>
        <p:spPr>
          <a:xfrm>
            <a:off x="467544" y="2564904"/>
            <a:ext cx="15841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5 sepet yumurta vardır.</a:t>
            </a:r>
          </a:p>
        </p:txBody>
      </p:sp>
      <p:cxnSp>
        <p:nvCxnSpPr>
          <p:cNvPr id="36" name="35 Düz Ok Bağlayıcısı"/>
          <p:cNvCxnSpPr/>
          <p:nvPr/>
        </p:nvCxnSpPr>
        <p:spPr>
          <a:xfrm flipV="1">
            <a:off x="5148064" y="2708920"/>
            <a:ext cx="648072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8" name="37 Metin kutusu"/>
          <p:cNvSpPr txBox="1"/>
          <p:nvPr/>
        </p:nvSpPr>
        <p:spPr>
          <a:xfrm>
            <a:off x="5868144" y="2492896"/>
            <a:ext cx="2843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Her sepette 6 tane yumurta vardır.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" grpId="0"/>
      <p:bldP spid="28" grpId="0"/>
      <p:bldP spid="29" grpId="0" animBg="1"/>
      <p:bldP spid="30" grpId="0"/>
      <p:bldP spid="31" grpId="0" animBg="1"/>
      <p:bldP spid="32" grpId="0"/>
      <p:bldP spid="35" grpId="0"/>
      <p:bldP spid="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8280920" cy="1470025"/>
          </a:xfrm>
        </p:spPr>
        <p:txBody>
          <a:bodyPr>
            <a:noAutofit/>
          </a:bodyPr>
          <a:lstStyle/>
          <a:p>
            <a:pPr algn="just"/>
            <a:r>
              <a:rPr lang="tr-TR" sz="3200" dirty="0">
                <a:solidFill>
                  <a:srgbClr val="FF0000"/>
                </a:solidFill>
                <a:latin typeface="Comic Sans MS" pitchFamily="66" charset="0"/>
              </a:rPr>
              <a:t>Problem 10: </a:t>
            </a:r>
            <a:r>
              <a:rPr lang="tr-TR" sz="3200" dirty="0">
                <a:latin typeface="Comic Sans MS" pitchFamily="66" charset="0"/>
              </a:rPr>
              <a:t>Ayşe 4 yaşındadır.Babasının yaşı Ayşe’nin yaşının 9 katı olduğuna göre babası kaç yaşındadır?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51520" y="2060848"/>
            <a:ext cx="8424936" cy="4392488"/>
          </a:xfrm>
        </p:spPr>
        <p:txBody>
          <a:bodyPr/>
          <a:lstStyle/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  <p:sp>
        <p:nvSpPr>
          <p:cNvPr id="27" name="26 Metin kutusu"/>
          <p:cNvSpPr txBox="1"/>
          <p:nvPr/>
        </p:nvSpPr>
        <p:spPr>
          <a:xfrm>
            <a:off x="3491880" y="1988840"/>
            <a:ext cx="177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1. yol: Çarpma</a:t>
            </a:r>
          </a:p>
        </p:txBody>
      </p:sp>
      <p:sp>
        <p:nvSpPr>
          <p:cNvPr id="28" name="27 Metin kutusu"/>
          <p:cNvSpPr txBox="1"/>
          <p:nvPr/>
        </p:nvSpPr>
        <p:spPr>
          <a:xfrm>
            <a:off x="2483768" y="3933056"/>
            <a:ext cx="6480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b="1" dirty="0">
                <a:latin typeface="Comic Sans MS" pitchFamily="66" charset="0"/>
              </a:rPr>
              <a:t>4</a:t>
            </a:r>
          </a:p>
        </p:txBody>
      </p:sp>
      <p:sp>
        <p:nvSpPr>
          <p:cNvPr id="29" name="28 Çarpma"/>
          <p:cNvSpPr/>
          <p:nvPr/>
        </p:nvSpPr>
        <p:spPr>
          <a:xfrm>
            <a:off x="3419872" y="4077072"/>
            <a:ext cx="720080" cy="93610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Metin kutusu"/>
          <p:cNvSpPr txBox="1"/>
          <p:nvPr/>
        </p:nvSpPr>
        <p:spPr>
          <a:xfrm>
            <a:off x="4283968" y="4005064"/>
            <a:ext cx="6480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b="1" dirty="0">
                <a:latin typeface="Comic Sans MS" pitchFamily="66" charset="0"/>
              </a:rPr>
              <a:t>9</a:t>
            </a:r>
          </a:p>
        </p:txBody>
      </p:sp>
      <p:sp>
        <p:nvSpPr>
          <p:cNvPr id="31" name="30 Eşittir"/>
          <p:cNvSpPr/>
          <p:nvPr/>
        </p:nvSpPr>
        <p:spPr>
          <a:xfrm>
            <a:off x="5220072" y="4221088"/>
            <a:ext cx="504056" cy="72008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2" name="31 Metin kutusu"/>
          <p:cNvSpPr txBox="1"/>
          <p:nvPr/>
        </p:nvSpPr>
        <p:spPr>
          <a:xfrm>
            <a:off x="5796136" y="3933056"/>
            <a:ext cx="20162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b="1" dirty="0">
                <a:latin typeface="Comic Sans MS" pitchFamily="66" charset="0"/>
              </a:rPr>
              <a:t>36</a:t>
            </a:r>
          </a:p>
        </p:txBody>
      </p:sp>
      <p:cxnSp>
        <p:nvCxnSpPr>
          <p:cNvPr id="34" name="33 Düz Ok Bağlayıcısı"/>
          <p:cNvCxnSpPr/>
          <p:nvPr/>
        </p:nvCxnSpPr>
        <p:spPr>
          <a:xfrm flipH="1" flipV="1">
            <a:off x="1979712" y="3068960"/>
            <a:ext cx="576064" cy="7200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5" name="34 Metin kutusu"/>
          <p:cNvSpPr txBox="1"/>
          <p:nvPr/>
        </p:nvSpPr>
        <p:spPr>
          <a:xfrm>
            <a:off x="467544" y="2564904"/>
            <a:ext cx="15841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Ayşenin yaşı.</a:t>
            </a:r>
          </a:p>
        </p:txBody>
      </p:sp>
      <p:cxnSp>
        <p:nvCxnSpPr>
          <p:cNvPr id="36" name="35 Düz Ok Bağlayıcısı"/>
          <p:cNvCxnSpPr/>
          <p:nvPr/>
        </p:nvCxnSpPr>
        <p:spPr>
          <a:xfrm flipV="1">
            <a:off x="5148064" y="2708920"/>
            <a:ext cx="648072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8" name="37 Metin kutusu"/>
          <p:cNvSpPr txBox="1"/>
          <p:nvPr/>
        </p:nvSpPr>
        <p:spPr>
          <a:xfrm>
            <a:off x="5868144" y="2492896"/>
            <a:ext cx="2843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9 katı olduğu için çarpma işlemi yapıyoruz 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" grpId="0"/>
      <p:bldP spid="28" grpId="0"/>
      <p:bldP spid="29" grpId="0" animBg="1"/>
      <p:bldP spid="30" grpId="0"/>
      <p:bldP spid="31" grpId="0" animBg="1"/>
      <p:bldP spid="32" grpId="0"/>
      <p:bldP spid="35" grpId="0"/>
      <p:bldP spid="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8280920" cy="1470025"/>
          </a:xfrm>
        </p:spPr>
        <p:txBody>
          <a:bodyPr>
            <a:noAutofit/>
          </a:bodyPr>
          <a:lstStyle/>
          <a:p>
            <a:pPr algn="just"/>
            <a:r>
              <a:rPr lang="tr-TR" sz="3200" dirty="0">
                <a:solidFill>
                  <a:srgbClr val="FF0000"/>
                </a:solidFill>
                <a:latin typeface="Comic Sans MS" pitchFamily="66" charset="0"/>
              </a:rPr>
              <a:t>Problem 11: </a:t>
            </a:r>
            <a:r>
              <a:rPr lang="tr-TR" sz="3200" dirty="0">
                <a:latin typeface="Comic Sans MS" pitchFamily="66" charset="0"/>
              </a:rPr>
              <a:t>Kilogramı 3 lira olan kirazdan 8 kilogram alan Ahmet,satıcıya kaç lira öder ?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251520" y="2060848"/>
            <a:ext cx="8424936" cy="4392488"/>
          </a:xfrm>
        </p:spPr>
        <p:txBody>
          <a:bodyPr/>
          <a:lstStyle/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  <p:sp>
        <p:nvSpPr>
          <p:cNvPr id="27" name="26 Metin kutusu"/>
          <p:cNvSpPr txBox="1"/>
          <p:nvPr/>
        </p:nvSpPr>
        <p:spPr>
          <a:xfrm>
            <a:off x="3491880" y="1988840"/>
            <a:ext cx="177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1. yol: Çarpma</a:t>
            </a:r>
          </a:p>
        </p:txBody>
      </p:sp>
      <p:sp>
        <p:nvSpPr>
          <p:cNvPr id="28" name="27 Metin kutusu"/>
          <p:cNvSpPr txBox="1"/>
          <p:nvPr/>
        </p:nvSpPr>
        <p:spPr>
          <a:xfrm>
            <a:off x="2483768" y="3933056"/>
            <a:ext cx="6480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b="1" dirty="0">
                <a:latin typeface="Comic Sans MS" pitchFamily="66" charset="0"/>
              </a:rPr>
              <a:t>8</a:t>
            </a:r>
          </a:p>
        </p:txBody>
      </p:sp>
      <p:sp>
        <p:nvSpPr>
          <p:cNvPr id="29" name="28 Çarpma"/>
          <p:cNvSpPr/>
          <p:nvPr/>
        </p:nvSpPr>
        <p:spPr>
          <a:xfrm>
            <a:off x="3419872" y="4077072"/>
            <a:ext cx="720080" cy="93610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Metin kutusu"/>
          <p:cNvSpPr txBox="1"/>
          <p:nvPr/>
        </p:nvSpPr>
        <p:spPr>
          <a:xfrm>
            <a:off x="4283968" y="4005064"/>
            <a:ext cx="6480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b="1" dirty="0">
                <a:latin typeface="Comic Sans MS" pitchFamily="66" charset="0"/>
              </a:rPr>
              <a:t>3</a:t>
            </a:r>
          </a:p>
        </p:txBody>
      </p:sp>
      <p:sp>
        <p:nvSpPr>
          <p:cNvPr id="31" name="30 Eşittir"/>
          <p:cNvSpPr/>
          <p:nvPr/>
        </p:nvSpPr>
        <p:spPr>
          <a:xfrm>
            <a:off x="5220072" y="4221088"/>
            <a:ext cx="504056" cy="720080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2" name="31 Metin kutusu"/>
          <p:cNvSpPr txBox="1"/>
          <p:nvPr/>
        </p:nvSpPr>
        <p:spPr>
          <a:xfrm>
            <a:off x="5796136" y="3933056"/>
            <a:ext cx="20162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b="1" dirty="0">
                <a:latin typeface="Comic Sans MS" pitchFamily="66" charset="0"/>
              </a:rPr>
              <a:t>24</a:t>
            </a:r>
          </a:p>
        </p:txBody>
      </p:sp>
      <p:cxnSp>
        <p:nvCxnSpPr>
          <p:cNvPr id="34" name="33 Düz Ok Bağlayıcısı"/>
          <p:cNvCxnSpPr/>
          <p:nvPr/>
        </p:nvCxnSpPr>
        <p:spPr>
          <a:xfrm flipH="1" flipV="1">
            <a:off x="1979712" y="3068960"/>
            <a:ext cx="576064" cy="7200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5" name="34 Metin kutusu"/>
          <p:cNvSpPr txBox="1"/>
          <p:nvPr/>
        </p:nvSpPr>
        <p:spPr>
          <a:xfrm>
            <a:off x="467544" y="2564904"/>
            <a:ext cx="15841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8 kilogram kiraz almıştır.</a:t>
            </a:r>
          </a:p>
        </p:txBody>
      </p:sp>
      <p:cxnSp>
        <p:nvCxnSpPr>
          <p:cNvPr id="36" name="35 Düz Ok Bağlayıcısı"/>
          <p:cNvCxnSpPr/>
          <p:nvPr/>
        </p:nvCxnSpPr>
        <p:spPr>
          <a:xfrm flipV="1">
            <a:off x="5148064" y="2708920"/>
            <a:ext cx="648072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8" name="37 Metin kutusu"/>
          <p:cNvSpPr txBox="1"/>
          <p:nvPr/>
        </p:nvSpPr>
        <p:spPr>
          <a:xfrm>
            <a:off x="5868144" y="2492896"/>
            <a:ext cx="28438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</a:rPr>
              <a:t>Her kilogram 3 liradır.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7" grpId="0"/>
      <p:bldP spid="28" grpId="0"/>
      <p:bldP spid="29" grpId="0" animBg="1"/>
      <p:bldP spid="30" grpId="0"/>
      <p:bldP spid="31" grpId="0" animBg="1"/>
      <p:bldP spid="32" grpId="0"/>
      <p:bldP spid="35" grpId="0"/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55576" y="332656"/>
            <a:ext cx="7772400" cy="1470025"/>
          </a:xfrm>
        </p:spPr>
        <p:txBody>
          <a:bodyPr>
            <a:noAutofit/>
          </a:bodyPr>
          <a:lstStyle/>
          <a:p>
            <a:pPr algn="just"/>
            <a:r>
              <a:rPr lang="tr-TR" sz="3200" dirty="0">
                <a:solidFill>
                  <a:srgbClr val="FF0000"/>
                </a:solidFill>
                <a:latin typeface="Comic Sans MS" pitchFamily="66" charset="0"/>
              </a:rPr>
              <a:t>Problem 1: </a:t>
            </a:r>
            <a:r>
              <a:rPr lang="tr-TR" sz="3200" dirty="0">
                <a:latin typeface="Comic Sans MS" pitchFamily="66" charset="0"/>
              </a:rPr>
              <a:t>Bahçemizde 6 tane armut ağacı vardır.Bu ağaçların her birinde 5 tane armut vardır.Ağaçlarda toplam kaç armut vardır?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2060848"/>
            <a:ext cx="8424936" cy="4392488"/>
          </a:xfrm>
        </p:spPr>
        <p:txBody>
          <a:bodyPr/>
          <a:lstStyle/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348880"/>
            <a:ext cx="1080120" cy="1591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348880"/>
            <a:ext cx="1080120" cy="1591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2420888"/>
            <a:ext cx="1080120" cy="1591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2420888"/>
            <a:ext cx="1080120" cy="1591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2420888"/>
            <a:ext cx="1080120" cy="1591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2420888"/>
            <a:ext cx="1080120" cy="1591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9 Metin kutusu"/>
          <p:cNvSpPr txBox="1"/>
          <p:nvPr/>
        </p:nvSpPr>
        <p:spPr>
          <a:xfrm>
            <a:off x="3779912" y="1844824"/>
            <a:ext cx="177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1. yol: Toplama</a:t>
            </a:r>
          </a:p>
        </p:txBody>
      </p:sp>
      <p:sp>
        <p:nvSpPr>
          <p:cNvPr id="11" name="10 Metin kutusu"/>
          <p:cNvSpPr txBox="1"/>
          <p:nvPr/>
        </p:nvSpPr>
        <p:spPr>
          <a:xfrm>
            <a:off x="611560" y="4077072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5</a:t>
            </a:r>
          </a:p>
        </p:txBody>
      </p:sp>
      <p:sp>
        <p:nvSpPr>
          <p:cNvPr id="12" name="11 Artı"/>
          <p:cNvSpPr/>
          <p:nvPr/>
        </p:nvSpPr>
        <p:spPr>
          <a:xfrm>
            <a:off x="1403648" y="4077072"/>
            <a:ext cx="432048" cy="57606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Metin kutusu"/>
          <p:cNvSpPr txBox="1"/>
          <p:nvPr/>
        </p:nvSpPr>
        <p:spPr>
          <a:xfrm>
            <a:off x="1979712" y="4149080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5</a:t>
            </a:r>
          </a:p>
        </p:txBody>
      </p:sp>
      <p:sp>
        <p:nvSpPr>
          <p:cNvPr id="17" name="16 Metin kutusu"/>
          <p:cNvSpPr txBox="1"/>
          <p:nvPr/>
        </p:nvSpPr>
        <p:spPr>
          <a:xfrm>
            <a:off x="3275856" y="4149080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5</a:t>
            </a:r>
          </a:p>
        </p:txBody>
      </p:sp>
      <p:sp>
        <p:nvSpPr>
          <p:cNvPr id="18" name="17 Metin kutusu"/>
          <p:cNvSpPr txBox="1"/>
          <p:nvPr/>
        </p:nvSpPr>
        <p:spPr>
          <a:xfrm>
            <a:off x="4716016" y="4149080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5</a:t>
            </a:r>
          </a:p>
        </p:txBody>
      </p:sp>
      <p:sp>
        <p:nvSpPr>
          <p:cNvPr id="19" name="18 Metin kutusu"/>
          <p:cNvSpPr txBox="1"/>
          <p:nvPr/>
        </p:nvSpPr>
        <p:spPr>
          <a:xfrm>
            <a:off x="6084168" y="4149080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5</a:t>
            </a:r>
          </a:p>
        </p:txBody>
      </p:sp>
      <p:sp>
        <p:nvSpPr>
          <p:cNvPr id="20" name="19 Metin kutusu"/>
          <p:cNvSpPr txBox="1"/>
          <p:nvPr/>
        </p:nvSpPr>
        <p:spPr>
          <a:xfrm>
            <a:off x="7452320" y="4221088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5</a:t>
            </a:r>
          </a:p>
        </p:txBody>
      </p:sp>
      <p:sp>
        <p:nvSpPr>
          <p:cNvPr id="21" name="20 Artı"/>
          <p:cNvSpPr/>
          <p:nvPr/>
        </p:nvSpPr>
        <p:spPr>
          <a:xfrm>
            <a:off x="2771800" y="4077072"/>
            <a:ext cx="432048" cy="57606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Artı"/>
          <p:cNvSpPr/>
          <p:nvPr/>
        </p:nvSpPr>
        <p:spPr>
          <a:xfrm>
            <a:off x="4139952" y="4077072"/>
            <a:ext cx="432048" cy="57606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Artı"/>
          <p:cNvSpPr/>
          <p:nvPr/>
        </p:nvSpPr>
        <p:spPr>
          <a:xfrm>
            <a:off x="5436096" y="4149080"/>
            <a:ext cx="432048" cy="57606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Artı"/>
          <p:cNvSpPr/>
          <p:nvPr/>
        </p:nvSpPr>
        <p:spPr>
          <a:xfrm>
            <a:off x="6876256" y="4149080"/>
            <a:ext cx="432048" cy="57606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Eşittir"/>
          <p:cNvSpPr/>
          <p:nvPr/>
        </p:nvSpPr>
        <p:spPr>
          <a:xfrm>
            <a:off x="7884368" y="4149080"/>
            <a:ext cx="432048" cy="648072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25 Metin kutusu"/>
          <p:cNvSpPr txBox="1"/>
          <p:nvPr/>
        </p:nvSpPr>
        <p:spPr>
          <a:xfrm>
            <a:off x="8244408" y="4077072"/>
            <a:ext cx="899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30</a:t>
            </a:r>
          </a:p>
        </p:txBody>
      </p:sp>
      <p:sp>
        <p:nvSpPr>
          <p:cNvPr id="27" name="26 Metin kutusu"/>
          <p:cNvSpPr txBox="1"/>
          <p:nvPr/>
        </p:nvSpPr>
        <p:spPr>
          <a:xfrm>
            <a:off x="3563888" y="4797152"/>
            <a:ext cx="177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2. yol: Çarpma</a:t>
            </a:r>
          </a:p>
        </p:txBody>
      </p:sp>
      <p:sp>
        <p:nvSpPr>
          <p:cNvPr id="28" name="27 Metin kutusu"/>
          <p:cNvSpPr txBox="1"/>
          <p:nvPr/>
        </p:nvSpPr>
        <p:spPr>
          <a:xfrm>
            <a:off x="3563888" y="5445224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Comic Sans MS" pitchFamily="66" charset="0"/>
              </a:rPr>
              <a:t>6</a:t>
            </a:r>
          </a:p>
        </p:txBody>
      </p:sp>
      <p:sp>
        <p:nvSpPr>
          <p:cNvPr id="29" name="28 Çarpma"/>
          <p:cNvSpPr/>
          <p:nvPr/>
        </p:nvSpPr>
        <p:spPr>
          <a:xfrm>
            <a:off x="4427984" y="5373216"/>
            <a:ext cx="720080" cy="93610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Metin kutusu"/>
          <p:cNvSpPr txBox="1"/>
          <p:nvPr/>
        </p:nvSpPr>
        <p:spPr>
          <a:xfrm>
            <a:off x="5292080" y="5445224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Comic Sans MS" pitchFamily="66" charset="0"/>
              </a:rPr>
              <a:t>5</a:t>
            </a:r>
          </a:p>
        </p:txBody>
      </p:sp>
      <p:sp>
        <p:nvSpPr>
          <p:cNvPr id="31" name="30 Eşittir"/>
          <p:cNvSpPr/>
          <p:nvPr/>
        </p:nvSpPr>
        <p:spPr>
          <a:xfrm>
            <a:off x="6012160" y="5517232"/>
            <a:ext cx="432048" cy="648072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2" name="31 Metin kutusu"/>
          <p:cNvSpPr txBox="1"/>
          <p:nvPr/>
        </p:nvSpPr>
        <p:spPr>
          <a:xfrm>
            <a:off x="6516216" y="5517232"/>
            <a:ext cx="899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30</a:t>
            </a:r>
          </a:p>
        </p:txBody>
      </p:sp>
      <p:cxnSp>
        <p:nvCxnSpPr>
          <p:cNvPr id="34" name="33 Düz Ok Bağlayıcısı"/>
          <p:cNvCxnSpPr/>
          <p:nvPr/>
        </p:nvCxnSpPr>
        <p:spPr>
          <a:xfrm flipH="1" flipV="1">
            <a:off x="2555776" y="5373216"/>
            <a:ext cx="792088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5" name="34 Metin kutusu"/>
          <p:cNvSpPr txBox="1"/>
          <p:nvPr/>
        </p:nvSpPr>
        <p:spPr>
          <a:xfrm>
            <a:off x="1403648" y="5229200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chemeClr val="accent3">
                    <a:lumMod val="50000"/>
                  </a:schemeClr>
                </a:solidFill>
              </a:rPr>
              <a:t>6 ağaç vardır.</a:t>
            </a:r>
          </a:p>
        </p:txBody>
      </p:sp>
      <p:cxnSp>
        <p:nvCxnSpPr>
          <p:cNvPr id="36" name="35 Düz Ok Bağlayıcısı"/>
          <p:cNvCxnSpPr/>
          <p:nvPr/>
        </p:nvCxnSpPr>
        <p:spPr>
          <a:xfrm flipV="1">
            <a:off x="5508104" y="5085184"/>
            <a:ext cx="648072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8" name="37 Metin kutusu"/>
          <p:cNvSpPr txBox="1"/>
          <p:nvPr/>
        </p:nvSpPr>
        <p:spPr>
          <a:xfrm>
            <a:off x="6300192" y="4797152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chemeClr val="accent3">
                    <a:lumMod val="50000"/>
                  </a:schemeClr>
                </a:solidFill>
              </a:rPr>
              <a:t>Her ağaçta 5 armut vardır.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10" grpId="0"/>
      <p:bldP spid="11" grpId="0"/>
      <p:bldP spid="12" grpId="0" animBg="1"/>
      <p:bldP spid="16" grpId="0"/>
      <p:bldP spid="17" grpId="0"/>
      <p:bldP spid="18" grpId="0"/>
      <p:bldP spid="19" grpId="0"/>
      <p:bldP spid="20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 animBg="1"/>
      <p:bldP spid="30" grpId="0"/>
      <p:bldP spid="31" grpId="0" animBg="1"/>
      <p:bldP spid="32" grpId="0"/>
      <p:bldP spid="35" grpId="0"/>
      <p:bldP spid="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55576" y="332656"/>
            <a:ext cx="7772400" cy="1470025"/>
          </a:xfrm>
        </p:spPr>
        <p:txBody>
          <a:bodyPr>
            <a:noAutofit/>
          </a:bodyPr>
          <a:lstStyle/>
          <a:p>
            <a:pPr algn="just"/>
            <a:r>
              <a:rPr lang="tr-TR" sz="3200" dirty="0">
                <a:solidFill>
                  <a:srgbClr val="FF0000"/>
                </a:solidFill>
                <a:latin typeface="Comic Sans MS" pitchFamily="66" charset="0"/>
              </a:rPr>
              <a:t>Problem 2: </a:t>
            </a:r>
            <a:r>
              <a:rPr lang="tr-TR" sz="3200" dirty="0">
                <a:latin typeface="Comic Sans MS" pitchFamily="66" charset="0"/>
              </a:rPr>
              <a:t>Bir çiftlikte 4 tane kümes vardır bu kümeslerin herbirinde 3 tane tavuk bulunur.Kümeslerde kaç tavuk vardır?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2060848"/>
            <a:ext cx="8424936" cy="4392488"/>
          </a:xfrm>
        </p:spPr>
        <p:txBody>
          <a:bodyPr/>
          <a:lstStyle/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  <p:sp>
        <p:nvSpPr>
          <p:cNvPr id="10" name="9 Metin kutusu"/>
          <p:cNvSpPr txBox="1"/>
          <p:nvPr/>
        </p:nvSpPr>
        <p:spPr>
          <a:xfrm>
            <a:off x="3779912" y="1844824"/>
            <a:ext cx="177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1. yol: Toplama</a:t>
            </a:r>
          </a:p>
        </p:txBody>
      </p:sp>
      <p:sp>
        <p:nvSpPr>
          <p:cNvPr id="11" name="10 Metin kutusu"/>
          <p:cNvSpPr txBox="1"/>
          <p:nvPr/>
        </p:nvSpPr>
        <p:spPr>
          <a:xfrm>
            <a:off x="683568" y="3861048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3</a:t>
            </a:r>
          </a:p>
        </p:txBody>
      </p:sp>
      <p:sp>
        <p:nvSpPr>
          <p:cNvPr id="12" name="11 Artı"/>
          <p:cNvSpPr/>
          <p:nvPr/>
        </p:nvSpPr>
        <p:spPr>
          <a:xfrm>
            <a:off x="1835696" y="3933056"/>
            <a:ext cx="432048" cy="57606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Metin kutusu"/>
          <p:cNvSpPr txBox="1"/>
          <p:nvPr/>
        </p:nvSpPr>
        <p:spPr>
          <a:xfrm>
            <a:off x="2483768" y="3933056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3</a:t>
            </a:r>
          </a:p>
        </p:txBody>
      </p:sp>
      <p:sp>
        <p:nvSpPr>
          <p:cNvPr id="17" name="16 Metin kutusu"/>
          <p:cNvSpPr txBox="1"/>
          <p:nvPr/>
        </p:nvSpPr>
        <p:spPr>
          <a:xfrm>
            <a:off x="4427984" y="3933056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3</a:t>
            </a:r>
          </a:p>
        </p:txBody>
      </p:sp>
      <p:sp>
        <p:nvSpPr>
          <p:cNvPr id="18" name="17 Metin kutusu"/>
          <p:cNvSpPr txBox="1"/>
          <p:nvPr/>
        </p:nvSpPr>
        <p:spPr>
          <a:xfrm>
            <a:off x="6660232" y="4005064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3</a:t>
            </a:r>
          </a:p>
        </p:txBody>
      </p:sp>
      <p:sp>
        <p:nvSpPr>
          <p:cNvPr id="21" name="20 Artı"/>
          <p:cNvSpPr/>
          <p:nvPr/>
        </p:nvSpPr>
        <p:spPr>
          <a:xfrm>
            <a:off x="3635896" y="3933056"/>
            <a:ext cx="432048" cy="57606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Artı"/>
          <p:cNvSpPr/>
          <p:nvPr/>
        </p:nvSpPr>
        <p:spPr>
          <a:xfrm>
            <a:off x="5652120" y="3933056"/>
            <a:ext cx="432048" cy="57606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Metin kutusu"/>
          <p:cNvSpPr txBox="1"/>
          <p:nvPr/>
        </p:nvSpPr>
        <p:spPr>
          <a:xfrm>
            <a:off x="3563888" y="4797152"/>
            <a:ext cx="177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2. yol: Çarpma</a:t>
            </a:r>
          </a:p>
        </p:txBody>
      </p:sp>
      <p:sp>
        <p:nvSpPr>
          <p:cNvPr id="28" name="27 Metin kutusu"/>
          <p:cNvSpPr txBox="1"/>
          <p:nvPr/>
        </p:nvSpPr>
        <p:spPr>
          <a:xfrm>
            <a:off x="3563888" y="5445224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Comic Sans MS" pitchFamily="66" charset="0"/>
              </a:rPr>
              <a:t>4</a:t>
            </a:r>
          </a:p>
        </p:txBody>
      </p:sp>
      <p:sp>
        <p:nvSpPr>
          <p:cNvPr id="29" name="28 Çarpma"/>
          <p:cNvSpPr/>
          <p:nvPr/>
        </p:nvSpPr>
        <p:spPr>
          <a:xfrm>
            <a:off x="4427984" y="5373216"/>
            <a:ext cx="720080" cy="93610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Metin kutusu"/>
          <p:cNvSpPr txBox="1"/>
          <p:nvPr/>
        </p:nvSpPr>
        <p:spPr>
          <a:xfrm>
            <a:off x="5292080" y="5445224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Comic Sans MS" pitchFamily="66" charset="0"/>
              </a:rPr>
              <a:t>3</a:t>
            </a:r>
          </a:p>
        </p:txBody>
      </p:sp>
      <p:sp>
        <p:nvSpPr>
          <p:cNvPr id="31" name="30 Eşittir"/>
          <p:cNvSpPr/>
          <p:nvPr/>
        </p:nvSpPr>
        <p:spPr>
          <a:xfrm>
            <a:off x="6012160" y="5517232"/>
            <a:ext cx="432048" cy="648072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2" name="31 Metin kutusu"/>
          <p:cNvSpPr txBox="1"/>
          <p:nvPr/>
        </p:nvSpPr>
        <p:spPr>
          <a:xfrm>
            <a:off x="6516216" y="5517232"/>
            <a:ext cx="899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12</a:t>
            </a:r>
          </a:p>
        </p:txBody>
      </p:sp>
      <p:cxnSp>
        <p:nvCxnSpPr>
          <p:cNvPr id="34" name="33 Düz Ok Bağlayıcısı"/>
          <p:cNvCxnSpPr/>
          <p:nvPr/>
        </p:nvCxnSpPr>
        <p:spPr>
          <a:xfrm flipH="1" flipV="1">
            <a:off x="2555776" y="5373216"/>
            <a:ext cx="792088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5" name="34 Metin kutusu"/>
          <p:cNvSpPr txBox="1"/>
          <p:nvPr/>
        </p:nvSpPr>
        <p:spPr>
          <a:xfrm>
            <a:off x="1403648" y="5229200"/>
            <a:ext cx="9361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chemeClr val="accent3">
                    <a:lumMod val="50000"/>
                  </a:schemeClr>
                </a:solidFill>
              </a:rPr>
              <a:t>4 kümes</a:t>
            </a:r>
          </a:p>
          <a:p>
            <a:r>
              <a:rPr lang="tr-TR" b="1" dirty="0">
                <a:solidFill>
                  <a:schemeClr val="accent3">
                    <a:lumMod val="50000"/>
                  </a:schemeClr>
                </a:solidFill>
              </a:rPr>
              <a:t>vardır.</a:t>
            </a:r>
          </a:p>
        </p:txBody>
      </p:sp>
      <p:cxnSp>
        <p:nvCxnSpPr>
          <p:cNvPr id="36" name="35 Düz Ok Bağlayıcısı"/>
          <p:cNvCxnSpPr/>
          <p:nvPr/>
        </p:nvCxnSpPr>
        <p:spPr>
          <a:xfrm flipV="1">
            <a:off x="5508104" y="5085184"/>
            <a:ext cx="648072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8" name="37 Metin kutusu"/>
          <p:cNvSpPr txBox="1"/>
          <p:nvPr/>
        </p:nvSpPr>
        <p:spPr>
          <a:xfrm>
            <a:off x="6300192" y="4797152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chemeClr val="accent3">
                    <a:lumMod val="50000"/>
                  </a:schemeClr>
                </a:solidFill>
              </a:rPr>
              <a:t>Her kümeste 3 tavuk  vardır.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276872"/>
            <a:ext cx="1494983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2420888"/>
            <a:ext cx="1422450" cy="14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2420888"/>
            <a:ext cx="1494983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2420888"/>
            <a:ext cx="1494983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40 Eşittir"/>
          <p:cNvSpPr/>
          <p:nvPr/>
        </p:nvSpPr>
        <p:spPr>
          <a:xfrm>
            <a:off x="7380312" y="4077072"/>
            <a:ext cx="432048" cy="648072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2" name="41 Metin kutusu"/>
          <p:cNvSpPr txBox="1"/>
          <p:nvPr/>
        </p:nvSpPr>
        <p:spPr>
          <a:xfrm>
            <a:off x="7884368" y="4005064"/>
            <a:ext cx="899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12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2" grpId="0" animBg="1"/>
      <p:bldP spid="16" grpId="0"/>
      <p:bldP spid="17" grpId="0"/>
      <p:bldP spid="18" grpId="0"/>
      <p:bldP spid="21" grpId="0" animBg="1"/>
      <p:bldP spid="22" grpId="0" animBg="1"/>
      <p:bldP spid="27" grpId="0"/>
      <p:bldP spid="28" grpId="0"/>
      <p:bldP spid="29" grpId="0" animBg="1"/>
      <p:bldP spid="30" grpId="0"/>
      <p:bldP spid="31" grpId="0" animBg="1"/>
      <p:bldP spid="32" grpId="0"/>
      <p:bldP spid="35" grpId="0"/>
      <p:bldP spid="38" grpId="0"/>
      <p:bldP spid="41" grpId="0" animBg="1"/>
      <p:bldP spid="4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55576" y="332656"/>
            <a:ext cx="7772400" cy="1470025"/>
          </a:xfrm>
        </p:spPr>
        <p:txBody>
          <a:bodyPr>
            <a:noAutofit/>
          </a:bodyPr>
          <a:lstStyle/>
          <a:p>
            <a:pPr algn="just"/>
            <a:r>
              <a:rPr lang="tr-TR" sz="3200" dirty="0">
                <a:solidFill>
                  <a:srgbClr val="FF0000"/>
                </a:solidFill>
                <a:latin typeface="Comic Sans MS" pitchFamily="66" charset="0"/>
              </a:rPr>
              <a:t>Problem 3: </a:t>
            </a:r>
            <a:r>
              <a:rPr lang="tr-TR" sz="3200" dirty="0">
                <a:latin typeface="Comic Sans MS" pitchFamily="66" charset="0"/>
              </a:rPr>
              <a:t>Bir çiftlikte 5 tane koyun bulunmaktadır.Her koyunun 4 tane ayağı olduğuna göre koyunların toplam ayak sayısı vardır?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2060848"/>
            <a:ext cx="8424936" cy="4392488"/>
          </a:xfrm>
        </p:spPr>
        <p:txBody>
          <a:bodyPr/>
          <a:lstStyle/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  <p:sp>
        <p:nvSpPr>
          <p:cNvPr id="10" name="9 Metin kutusu"/>
          <p:cNvSpPr txBox="1"/>
          <p:nvPr/>
        </p:nvSpPr>
        <p:spPr>
          <a:xfrm>
            <a:off x="3779912" y="1844824"/>
            <a:ext cx="177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1. yol: Toplama</a:t>
            </a:r>
          </a:p>
        </p:txBody>
      </p:sp>
      <p:sp>
        <p:nvSpPr>
          <p:cNvPr id="11" name="10 Metin kutusu"/>
          <p:cNvSpPr txBox="1"/>
          <p:nvPr/>
        </p:nvSpPr>
        <p:spPr>
          <a:xfrm>
            <a:off x="611560" y="4077072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4</a:t>
            </a:r>
          </a:p>
        </p:txBody>
      </p:sp>
      <p:sp>
        <p:nvSpPr>
          <p:cNvPr id="12" name="11 Artı"/>
          <p:cNvSpPr/>
          <p:nvPr/>
        </p:nvSpPr>
        <p:spPr>
          <a:xfrm>
            <a:off x="1403648" y="4077072"/>
            <a:ext cx="432048" cy="57606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Metin kutusu"/>
          <p:cNvSpPr txBox="1"/>
          <p:nvPr/>
        </p:nvSpPr>
        <p:spPr>
          <a:xfrm>
            <a:off x="1979712" y="4149080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4</a:t>
            </a:r>
          </a:p>
        </p:txBody>
      </p:sp>
      <p:sp>
        <p:nvSpPr>
          <p:cNvPr id="17" name="16 Metin kutusu"/>
          <p:cNvSpPr txBox="1"/>
          <p:nvPr/>
        </p:nvSpPr>
        <p:spPr>
          <a:xfrm>
            <a:off x="3275856" y="4149080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4</a:t>
            </a:r>
          </a:p>
        </p:txBody>
      </p:sp>
      <p:sp>
        <p:nvSpPr>
          <p:cNvPr id="18" name="17 Metin kutusu"/>
          <p:cNvSpPr txBox="1"/>
          <p:nvPr/>
        </p:nvSpPr>
        <p:spPr>
          <a:xfrm>
            <a:off x="4716016" y="4149080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4</a:t>
            </a:r>
          </a:p>
        </p:txBody>
      </p:sp>
      <p:sp>
        <p:nvSpPr>
          <p:cNvPr id="19" name="18 Metin kutusu"/>
          <p:cNvSpPr txBox="1"/>
          <p:nvPr/>
        </p:nvSpPr>
        <p:spPr>
          <a:xfrm>
            <a:off x="6084168" y="4149080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4</a:t>
            </a:r>
          </a:p>
        </p:txBody>
      </p:sp>
      <p:sp>
        <p:nvSpPr>
          <p:cNvPr id="20" name="19 Metin kutusu"/>
          <p:cNvSpPr txBox="1"/>
          <p:nvPr/>
        </p:nvSpPr>
        <p:spPr>
          <a:xfrm>
            <a:off x="7452320" y="4221088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r-TR" sz="3200" b="1" dirty="0">
              <a:latin typeface="Comic Sans MS" pitchFamily="66" charset="0"/>
            </a:endParaRPr>
          </a:p>
        </p:txBody>
      </p:sp>
      <p:sp>
        <p:nvSpPr>
          <p:cNvPr id="21" name="20 Artı"/>
          <p:cNvSpPr/>
          <p:nvPr/>
        </p:nvSpPr>
        <p:spPr>
          <a:xfrm>
            <a:off x="2771800" y="4077072"/>
            <a:ext cx="432048" cy="57606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Artı"/>
          <p:cNvSpPr/>
          <p:nvPr/>
        </p:nvSpPr>
        <p:spPr>
          <a:xfrm>
            <a:off x="4139952" y="4077072"/>
            <a:ext cx="432048" cy="57606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Artı"/>
          <p:cNvSpPr/>
          <p:nvPr/>
        </p:nvSpPr>
        <p:spPr>
          <a:xfrm>
            <a:off x="5436096" y="4149080"/>
            <a:ext cx="432048" cy="57606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Eşittir"/>
          <p:cNvSpPr/>
          <p:nvPr/>
        </p:nvSpPr>
        <p:spPr>
          <a:xfrm>
            <a:off x="6732240" y="4077072"/>
            <a:ext cx="432048" cy="648072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25 Metin kutusu"/>
          <p:cNvSpPr txBox="1"/>
          <p:nvPr/>
        </p:nvSpPr>
        <p:spPr>
          <a:xfrm>
            <a:off x="7452320" y="4077072"/>
            <a:ext cx="899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20</a:t>
            </a:r>
          </a:p>
        </p:txBody>
      </p:sp>
      <p:sp>
        <p:nvSpPr>
          <p:cNvPr id="27" name="26 Metin kutusu"/>
          <p:cNvSpPr txBox="1"/>
          <p:nvPr/>
        </p:nvSpPr>
        <p:spPr>
          <a:xfrm>
            <a:off x="3563888" y="4797152"/>
            <a:ext cx="177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2. yol: Çarpma</a:t>
            </a:r>
          </a:p>
        </p:txBody>
      </p:sp>
      <p:sp>
        <p:nvSpPr>
          <p:cNvPr id="28" name="27 Metin kutusu"/>
          <p:cNvSpPr txBox="1"/>
          <p:nvPr/>
        </p:nvSpPr>
        <p:spPr>
          <a:xfrm>
            <a:off x="3563888" y="5445224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Comic Sans MS" pitchFamily="66" charset="0"/>
              </a:rPr>
              <a:t>5</a:t>
            </a:r>
          </a:p>
        </p:txBody>
      </p:sp>
      <p:sp>
        <p:nvSpPr>
          <p:cNvPr id="29" name="28 Çarpma"/>
          <p:cNvSpPr/>
          <p:nvPr/>
        </p:nvSpPr>
        <p:spPr>
          <a:xfrm>
            <a:off x="4427984" y="5373216"/>
            <a:ext cx="720080" cy="93610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Metin kutusu"/>
          <p:cNvSpPr txBox="1"/>
          <p:nvPr/>
        </p:nvSpPr>
        <p:spPr>
          <a:xfrm>
            <a:off x="5292080" y="5445224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Comic Sans MS" pitchFamily="66" charset="0"/>
              </a:rPr>
              <a:t>4</a:t>
            </a:r>
          </a:p>
        </p:txBody>
      </p:sp>
      <p:sp>
        <p:nvSpPr>
          <p:cNvPr id="31" name="30 Eşittir"/>
          <p:cNvSpPr/>
          <p:nvPr/>
        </p:nvSpPr>
        <p:spPr>
          <a:xfrm>
            <a:off x="6012160" y="5517232"/>
            <a:ext cx="432048" cy="648072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2" name="31 Metin kutusu"/>
          <p:cNvSpPr txBox="1"/>
          <p:nvPr/>
        </p:nvSpPr>
        <p:spPr>
          <a:xfrm>
            <a:off x="6516216" y="5517232"/>
            <a:ext cx="899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20</a:t>
            </a:r>
          </a:p>
        </p:txBody>
      </p:sp>
      <p:cxnSp>
        <p:nvCxnSpPr>
          <p:cNvPr id="34" name="33 Düz Ok Bağlayıcısı"/>
          <p:cNvCxnSpPr/>
          <p:nvPr/>
        </p:nvCxnSpPr>
        <p:spPr>
          <a:xfrm flipH="1" flipV="1">
            <a:off x="2555776" y="5373216"/>
            <a:ext cx="792088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5" name="34 Metin kutusu"/>
          <p:cNvSpPr txBox="1"/>
          <p:nvPr/>
        </p:nvSpPr>
        <p:spPr>
          <a:xfrm>
            <a:off x="1403648" y="5229200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chemeClr val="accent3">
                    <a:lumMod val="50000"/>
                  </a:schemeClr>
                </a:solidFill>
              </a:rPr>
              <a:t>5 koyun</a:t>
            </a:r>
          </a:p>
          <a:p>
            <a:r>
              <a:rPr lang="tr-TR" b="1" dirty="0">
                <a:solidFill>
                  <a:schemeClr val="accent3">
                    <a:lumMod val="50000"/>
                  </a:schemeClr>
                </a:solidFill>
              </a:rPr>
              <a:t>vardır.</a:t>
            </a:r>
          </a:p>
        </p:txBody>
      </p:sp>
      <p:cxnSp>
        <p:nvCxnSpPr>
          <p:cNvPr id="36" name="35 Düz Ok Bağlayıcısı"/>
          <p:cNvCxnSpPr/>
          <p:nvPr/>
        </p:nvCxnSpPr>
        <p:spPr>
          <a:xfrm flipV="1">
            <a:off x="5508104" y="5085184"/>
            <a:ext cx="648072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8" name="37 Metin kutusu"/>
          <p:cNvSpPr txBox="1"/>
          <p:nvPr/>
        </p:nvSpPr>
        <p:spPr>
          <a:xfrm>
            <a:off x="6300192" y="4797152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chemeClr val="accent3">
                    <a:lumMod val="50000"/>
                  </a:schemeClr>
                </a:solidFill>
              </a:rPr>
              <a:t>Her koyunun 4 ayağı vardır.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276872"/>
            <a:ext cx="1037854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348880"/>
            <a:ext cx="1037854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2348880"/>
            <a:ext cx="1037854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2348880"/>
            <a:ext cx="1037854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2420888"/>
            <a:ext cx="1037854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2" grpId="0" animBg="1"/>
      <p:bldP spid="16" grpId="0"/>
      <p:bldP spid="17" grpId="0"/>
      <p:bldP spid="18" grpId="0"/>
      <p:bldP spid="19" grpId="0"/>
      <p:bldP spid="20" grpId="0"/>
      <p:bldP spid="21" grpId="0" animBg="1"/>
      <p:bldP spid="22" grpId="0" animBg="1"/>
      <p:bldP spid="23" grpId="0" animBg="1"/>
      <p:bldP spid="25" grpId="0" animBg="1"/>
      <p:bldP spid="26" grpId="0"/>
      <p:bldP spid="27" grpId="0"/>
      <p:bldP spid="28" grpId="0"/>
      <p:bldP spid="29" grpId="0" animBg="1"/>
      <p:bldP spid="30" grpId="0"/>
      <p:bldP spid="31" grpId="0" animBg="1"/>
      <p:bldP spid="32" grpId="0"/>
      <p:bldP spid="35" grpId="0"/>
      <p:bldP spid="3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55576" y="332656"/>
            <a:ext cx="7772400" cy="1470025"/>
          </a:xfrm>
        </p:spPr>
        <p:txBody>
          <a:bodyPr>
            <a:noAutofit/>
          </a:bodyPr>
          <a:lstStyle/>
          <a:p>
            <a:pPr algn="just"/>
            <a:r>
              <a:rPr lang="tr-TR" sz="3200" dirty="0">
                <a:solidFill>
                  <a:srgbClr val="FF0000"/>
                </a:solidFill>
                <a:latin typeface="Comic Sans MS" pitchFamily="66" charset="0"/>
              </a:rPr>
              <a:t>Problem 4: </a:t>
            </a:r>
            <a:r>
              <a:rPr lang="tr-TR" sz="3200" dirty="0">
                <a:latin typeface="Comic Sans MS" pitchFamily="66" charset="0"/>
              </a:rPr>
              <a:t>Bahçemizde 6 tane ördek vardır.Her ördeğin 2 tane ayağı olduğuna göre ördeklerin ayak sayısı kaçtır?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2060848"/>
            <a:ext cx="8424936" cy="4392488"/>
          </a:xfrm>
        </p:spPr>
        <p:txBody>
          <a:bodyPr/>
          <a:lstStyle/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  <p:sp>
        <p:nvSpPr>
          <p:cNvPr id="10" name="9 Metin kutusu"/>
          <p:cNvSpPr txBox="1"/>
          <p:nvPr/>
        </p:nvSpPr>
        <p:spPr>
          <a:xfrm>
            <a:off x="3779912" y="1844824"/>
            <a:ext cx="177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1. yol: Toplama</a:t>
            </a:r>
          </a:p>
        </p:txBody>
      </p:sp>
      <p:sp>
        <p:nvSpPr>
          <p:cNvPr id="11" name="10 Metin kutusu"/>
          <p:cNvSpPr txBox="1"/>
          <p:nvPr/>
        </p:nvSpPr>
        <p:spPr>
          <a:xfrm>
            <a:off x="611560" y="4077072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2</a:t>
            </a:r>
          </a:p>
        </p:txBody>
      </p:sp>
      <p:sp>
        <p:nvSpPr>
          <p:cNvPr id="12" name="11 Artı"/>
          <p:cNvSpPr/>
          <p:nvPr/>
        </p:nvSpPr>
        <p:spPr>
          <a:xfrm>
            <a:off x="1403648" y="4077072"/>
            <a:ext cx="432048" cy="57606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Metin kutusu"/>
          <p:cNvSpPr txBox="1"/>
          <p:nvPr/>
        </p:nvSpPr>
        <p:spPr>
          <a:xfrm>
            <a:off x="1979712" y="4149080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2</a:t>
            </a:r>
          </a:p>
        </p:txBody>
      </p:sp>
      <p:sp>
        <p:nvSpPr>
          <p:cNvPr id="17" name="16 Metin kutusu"/>
          <p:cNvSpPr txBox="1"/>
          <p:nvPr/>
        </p:nvSpPr>
        <p:spPr>
          <a:xfrm>
            <a:off x="3275856" y="4149080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2</a:t>
            </a:r>
          </a:p>
        </p:txBody>
      </p:sp>
      <p:sp>
        <p:nvSpPr>
          <p:cNvPr id="18" name="17 Metin kutusu"/>
          <p:cNvSpPr txBox="1"/>
          <p:nvPr/>
        </p:nvSpPr>
        <p:spPr>
          <a:xfrm>
            <a:off x="4716016" y="4149080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2</a:t>
            </a:r>
          </a:p>
        </p:txBody>
      </p:sp>
      <p:sp>
        <p:nvSpPr>
          <p:cNvPr id="19" name="18 Metin kutusu"/>
          <p:cNvSpPr txBox="1"/>
          <p:nvPr/>
        </p:nvSpPr>
        <p:spPr>
          <a:xfrm>
            <a:off x="6084168" y="4149080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2</a:t>
            </a:r>
          </a:p>
        </p:txBody>
      </p:sp>
      <p:sp>
        <p:nvSpPr>
          <p:cNvPr id="20" name="19 Metin kutusu"/>
          <p:cNvSpPr txBox="1"/>
          <p:nvPr/>
        </p:nvSpPr>
        <p:spPr>
          <a:xfrm>
            <a:off x="7452320" y="4221088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2</a:t>
            </a:r>
          </a:p>
        </p:txBody>
      </p:sp>
      <p:sp>
        <p:nvSpPr>
          <p:cNvPr id="21" name="20 Artı"/>
          <p:cNvSpPr/>
          <p:nvPr/>
        </p:nvSpPr>
        <p:spPr>
          <a:xfrm>
            <a:off x="2771800" y="4077072"/>
            <a:ext cx="432048" cy="57606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Artı"/>
          <p:cNvSpPr/>
          <p:nvPr/>
        </p:nvSpPr>
        <p:spPr>
          <a:xfrm>
            <a:off x="4139952" y="4077072"/>
            <a:ext cx="432048" cy="57606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Artı"/>
          <p:cNvSpPr/>
          <p:nvPr/>
        </p:nvSpPr>
        <p:spPr>
          <a:xfrm>
            <a:off x="5436096" y="4149080"/>
            <a:ext cx="432048" cy="57606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Artı"/>
          <p:cNvSpPr/>
          <p:nvPr/>
        </p:nvSpPr>
        <p:spPr>
          <a:xfrm>
            <a:off x="6876256" y="4149080"/>
            <a:ext cx="432048" cy="57606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Eşittir"/>
          <p:cNvSpPr/>
          <p:nvPr/>
        </p:nvSpPr>
        <p:spPr>
          <a:xfrm>
            <a:off x="7884368" y="4149080"/>
            <a:ext cx="432048" cy="648072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25 Metin kutusu"/>
          <p:cNvSpPr txBox="1"/>
          <p:nvPr/>
        </p:nvSpPr>
        <p:spPr>
          <a:xfrm>
            <a:off x="8244408" y="4077072"/>
            <a:ext cx="899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12</a:t>
            </a:r>
          </a:p>
        </p:txBody>
      </p:sp>
      <p:sp>
        <p:nvSpPr>
          <p:cNvPr id="27" name="26 Metin kutusu"/>
          <p:cNvSpPr txBox="1"/>
          <p:nvPr/>
        </p:nvSpPr>
        <p:spPr>
          <a:xfrm>
            <a:off x="3563888" y="4797152"/>
            <a:ext cx="177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2. yol: Çarpma</a:t>
            </a:r>
          </a:p>
        </p:txBody>
      </p:sp>
      <p:sp>
        <p:nvSpPr>
          <p:cNvPr id="28" name="27 Metin kutusu"/>
          <p:cNvSpPr txBox="1"/>
          <p:nvPr/>
        </p:nvSpPr>
        <p:spPr>
          <a:xfrm>
            <a:off x="3563888" y="5445224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Comic Sans MS" pitchFamily="66" charset="0"/>
              </a:rPr>
              <a:t>6</a:t>
            </a:r>
          </a:p>
        </p:txBody>
      </p:sp>
      <p:sp>
        <p:nvSpPr>
          <p:cNvPr id="29" name="28 Çarpma"/>
          <p:cNvSpPr/>
          <p:nvPr/>
        </p:nvSpPr>
        <p:spPr>
          <a:xfrm>
            <a:off x="4427984" y="5373216"/>
            <a:ext cx="720080" cy="93610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Metin kutusu"/>
          <p:cNvSpPr txBox="1"/>
          <p:nvPr/>
        </p:nvSpPr>
        <p:spPr>
          <a:xfrm>
            <a:off x="5292080" y="5445224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Comic Sans MS" pitchFamily="66" charset="0"/>
              </a:rPr>
              <a:t>2</a:t>
            </a:r>
          </a:p>
        </p:txBody>
      </p:sp>
      <p:sp>
        <p:nvSpPr>
          <p:cNvPr id="31" name="30 Eşittir"/>
          <p:cNvSpPr/>
          <p:nvPr/>
        </p:nvSpPr>
        <p:spPr>
          <a:xfrm>
            <a:off x="6012160" y="5517232"/>
            <a:ext cx="432048" cy="648072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2" name="31 Metin kutusu"/>
          <p:cNvSpPr txBox="1"/>
          <p:nvPr/>
        </p:nvSpPr>
        <p:spPr>
          <a:xfrm>
            <a:off x="6516216" y="5517232"/>
            <a:ext cx="899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12</a:t>
            </a:r>
          </a:p>
        </p:txBody>
      </p:sp>
      <p:cxnSp>
        <p:nvCxnSpPr>
          <p:cNvPr id="34" name="33 Düz Ok Bağlayıcısı"/>
          <p:cNvCxnSpPr/>
          <p:nvPr/>
        </p:nvCxnSpPr>
        <p:spPr>
          <a:xfrm flipH="1" flipV="1">
            <a:off x="2555776" y="5373216"/>
            <a:ext cx="792088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5" name="34 Metin kutusu"/>
          <p:cNvSpPr txBox="1"/>
          <p:nvPr/>
        </p:nvSpPr>
        <p:spPr>
          <a:xfrm>
            <a:off x="1403648" y="5229200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chemeClr val="accent3">
                    <a:lumMod val="50000"/>
                  </a:schemeClr>
                </a:solidFill>
              </a:rPr>
              <a:t>6 ördek vardır.</a:t>
            </a:r>
          </a:p>
        </p:txBody>
      </p:sp>
      <p:cxnSp>
        <p:nvCxnSpPr>
          <p:cNvPr id="36" name="35 Düz Ok Bağlayıcısı"/>
          <p:cNvCxnSpPr/>
          <p:nvPr/>
        </p:nvCxnSpPr>
        <p:spPr>
          <a:xfrm flipV="1">
            <a:off x="5508104" y="5085184"/>
            <a:ext cx="648072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8" name="37 Metin kutusu"/>
          <p:cNvSpPr txBox="1"/>
          <p:nvPr/>
        </p:nvSpPr>
        <p:spPr>
          <a:xfrm>
            <a:off x="6300192" y="4797152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chemeClr val="accent3">
                    <a:lumMod val="50000"/>
                  </a:schemeClr>
                </a:solidFill>
              </a:rPr>
              <a:t>Her ördeğin 2 ayağı vardır.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348880"/>
            <a:ext cx="1185498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348880"/>
            <a:ext cx="1185498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2348880"/>
            <a:ext cx="1185498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2420888"/>
            <a:ext cx="1185498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2420888"/>
            <a:ext cx="1185498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2420888"/>
            <a:ext cx="1185498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2" grpId="0" animBg="1"/>
      <p:bldP spid="16" grpId="0"/>
      <p:bldP spid="17" grpId="0"/>
      <p:bldP spid="18" grpId="0"/>
      <p:bldP spid="19" grpId="0"/>
      <p:bldP spid="20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 animBg="1"/>
      <p:bldP spid="30" grpId="0"/>
      <p:bldP spid="31" grpId="0" animBg="1"/>
      <p:bldP spid="32" grpId="0"/>
      <p:bldP spid="35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55576" y="332656"/>
            <a:ext cx="7772400" cy="1470025"/>
          </a:xfrm>
        </p:spPr>
        <p:txBody>
          <a:bodyPr>
            <a:noAutofit/>
          </a:bodyPr>
          <a:lstStyle/>
          <a:p>
            <a:pPr algn="just"/>
            <a:r>
              <a:rPr lang="tr-TR" sz="3200" dirty="0">
                <a:solidFill>
                  <a:srgbClr val="FF0000"/>
                </a:solidFill>
                <a:latin typeface="Comic Sans MS" pitchFamily="66" charset="0"/>
              </a:rPr>
              <a:t>Problem 5: </a:t>
            </a:r>
            <a:r>
              <a:rPr lang="tr-TR" sz="3200" dirty="0">
                <a:latin typeface="Comic Sans MS" pitchFamily="66" charset="0"/>
              </a:rPr>
              <a:t>Bir ağaçta 4 tane arı kovanı vardır.Her kovanda 5 tane arı olduğuna göre kovanlarda toplam ne kadar arı vardır?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2060848"/>
            <a:ext cx="8424936" cy="4392488"/>
          </a:xfrm>
        </p:spPr>
        <p:txBody>
          <a:bodyPr/>
          <a:lstStyle/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  <p:sp>
        <p:nvSpPr>
          <p:cNvPr id="10" name="9 Metin kutusu"/>
          <p:cNvSpPr txBox="1"/>
          <p:nvPr/>
        </p:nvSpPr>
        <p:spPr>
          <a:xfrm>
            <a:off x="3779912" y="1844824"/>
            <a:ext cx="177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1. yol: Toplama</a:t>
            </a:r>
          </a:p>
        </p:txBody>
      </p:sp>
      <p:sp>
        <p:nvSpPr>
          <p:cNvPr id="11" name="10 Metin kutusu"/>
          <p:cNvSpPr txBox="1"/>
          <p:nvPr/>
        </p:nvSpPr>
        <p:spPr>
          <a:xfrm>
            <a:off x="683568" y="3861048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5</a:t>
            </a:r>
          </a:p>
        </p:txBody>
      </p:sp>
      <p:sp>
        <p:nvSpPr>
          <p:cNvPr id="12" name="11 Artı"/>
          <p:cNvSpPr/>
          <p:nvPr/>
        </p:nvSpPr>
        <p:spPr>
          <a:xfrm>
            <a:off x="1835696" y="3933056"/>
            <a:ext cx="432048" cy="57606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Metin kutusu"/>
          <p:cNvSpPr txBox="1"/>
          <p:nvPr/>
        </p:nvSpPr>
        <p:spPr>
          <a:xfrm>
            <a:off x="2483768" y="3933056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5</a:t>
            </a:r>
          </a:p>
        </p:txBody>
      </p:sp>
      <p:sp>
        <p:nvSpPr>
          <p:cNvPr id="17" name="16 Metin kutusu"/>
          <p:cNvSpPr txBox="1"/>
          <p:nvPr/>
        </p:nvSpPr>
        <p:spPr>
          <a:xfrm>
            <a:off x="4427984" y="3933056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5</a:t>
            </a:r>
          </a:p>
        </p:txBody>
      </p:sp>
      <p:sp>
        <p:nvSpPr>
          <p:cNvPr id="18" name="17 Metin kutusu"/>
          <p:cNvSpPr txBox="1"/>
          <p:nvPr/>
        </p:nvSpPr>
        <p:spPr>
          <a:xfrm>
            <a:off x="6660232" y="4005064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5</a:t>
            </a:r>
          </a:p>
        </p:txBody>
      </p:sp>
      <p:sp>
        <p:nvSpPr>
          <p:cNvPr id="21" name="20 Artı"/>
          <p:cNvSpPr/>
          <p:nvPr/>
        </p:nvSpPr>
        <p:spPr>
          <a:xfrm>
            <a:off x="3635896" y="3933056"/>
            <a:ext cx="432048" cy="57606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Artı"/>
          <p:cNvSpPr/>
          <p:nvPr/>
        </p:nvSpPr>
        <p:spPr>
          <a:xfrm>
            <a:off x="5652120" y="3933056"/>
            <a:ext cx="432048" cy="57606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26 Metin kutusu"/>
          <p:cNvSpPr txBox="1"/>
          <p:nvPr/>
        </p:nvSpPr>
        <p:spPr>
          <a:xfrm>
            <a:off x="3563888" y="4797152"/>
            <a:ext cx="177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2. yol: Çarpma</a:t>
            </a:r>
          </a:p>
        </p:txBody>
      </p:sp>
      <p:sp>
        <p:nvSpPr>
          <p:cNvPr id="28" name="27 Metin kutusu"/>
          <p:cNvSpPr txBox="1"/>
          <p:nvPr/>
        </p:nvSpPr>
        <p:spPr>
          <a:xfrm>
            <a:off x="3563888" y="5445224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Comic Sans MS" pitchFamily="66" charset="0"/>
              </a:rPr>
              <a:t>4</a:t>
            </a:r>
          </a:p>
        </p:txBody>
      </p:sp>
      <p:sp>
        <p:nvSpPr>
          <p:cNvPr id="29" name="28 Çarpma"/>
          <p:cNvSpPr/>
          <p:nvPr/>
        </p:nvSpPr>
        <p:spPr>
          <a:xfrm>
            <a:off x="4427984" y="5373216"/>
            <a:ext cx="720080" cy="93610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Metin kutusu"/>
          <p:cNvSpPr txBox="1"/>
          <p:nvPr/>
        </p:nvSpPr>
        <p:spPr>
          <a:xfrm>
            <a:off x="5292080" y="5445224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Comic Sans MS" pitchFamily="66" charset="0"/>
              </a:rPr>
              <a:t>5</a:t>
            </a:r>
          </a:p>
        </p:txBody>
      </p:sp>
      <p:sp>
        <p:nvSpPr>
          <p:cNvPr id="31" name="30 Eşittir"/>
          <p:cNvSpPr/>
          <p:nvPr/>
        </p:nvSpPr>
        <p:spPr>
          <a:xfrm>
            <a:off x="6012160" y="5517232"/>
            <a:ext cx="432048" cy="648072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2" name="31 Metin kutusu"/>
          <p:cNvSpPr txBox="1"/>
          <p:nvPr/>
        </p:nvSpPr>
        <p:spPr>
          <a:xfrm>
            <a:off x="6444208" y="5589240"/>
            <a:ext cx="899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20</a:t>
            </a:r>
          </a:p>
        </p:txBody>
      </p:sp>
      <p:cxnSp>
        <p:nvCxnSpPr>
          <p:cNvPr id="34" name="33 Düz Ok Bağlayıcısı"/>
          <p:cNvCxnSpPr/>
          <p:nvPr/>
        </p:nvCxnSpPr>
        <p:spPr>
          <a:xfrm flipH="1" flipV="1">
            <a:off x="2555776" y="5373216"/>
            <a:ext cx="792088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5" name="34 Metin kutusu"/>
          <p:cNvSpPr txBox="1"/>
          <p:nvPr/>
        </p:nvSpPr>
        <p:spPr>
          <a:xfrm>
            <a:off x="1403648" y="5229200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chemeClr val="accent3">
                    <a:lumMod val="50000"/>
                  </a:schemeClr>
                </a:solidFill>
              </a:rPr>
              <a:t>4 kovan vardır</a:t>
            </a:r>
          </a:p>
        </p:txBody>
      </p:sp>
      <p:cxnSp>
        <p:nvCxnSpPr>
          <p:cNvPr id="36" name="35 Düz Ok Bağlayıcısı"/>
          <p:cNvCxnSpPr/>
          <p:nvPr/>
        </p:nvCxnSpPr>
        <p:spPr>
          <a:xfrm flipV="1">
            <a:off x="5508104" y="5085184"/>
            <a:ext cx="648072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8" name="37 Metin kutusu"/>
          <p:cNvSpPr txBox="1"/>
          <p:nvPr/>
        </p:nvSpPr>
        <p:spPr>
          <a:xfrm>
            <a:off x="6300192" y="4797152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chemeClr val="accent3">
                    <a:lumMod val="50000"/>
                  </a:schemeClr>
                </a:solidFill>
              </a:rPr>
              <a:t>Her kovanda 5 arı vardır</a:t>
            </a:r>
          </a:p>
        </p:txBody>
      </p:sp>
      <p:sp>
        <p:nvSpPr>
          <p:cNvPr id="41" name="40 Eşittir"/>
          <p:cNvSpPr/>
          <p:nvPr/>
        </p:nvSpPr>
        <p:spPr>
          <a:xfrm>
            <a:off x="7380312" y="4077072"/>
            <a:ext cx="432048" cy="648072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42" name="41 Metin kutusu"/>
          <p:cNvSpPr txBox="1"/>
          <p:nvPr/>
        </p:nvSpPr>
        <p:spPr>
          <a:xfrm>
            <a:off x="7884368" y="4005064"/>
            <a:ext cx="899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20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420888"/>
            <a:ext cx="896293" cy="1283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564904"/>
            <a:ext cx="896293" cy="1283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2492896"/>
            <a:ext cx="896293" cy="1283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2420888"/>
            <a:ext cx="896293" cy="12838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2" grpId="0" animBg="1"/>
      <p:bldP spid="16" grpId="0"/>
      <p:bldP spid="17" grpId="0"/>
      <p:bldP spid="18" grpId="0"/>
      <p:bldP spid="21" grpId="0" animBg="1"/>
      <p:bldP spid="22" grpId="0" animBg="1"/>
      <p:bldP spid="27" grpId="0"/>
      <p:bldP spid="28" grpId="0"/>
      <p:bldP spid="29" grpId="0" animBg="1"/>
      <p:bldP spid="30" grpId="0"/>
      <p:bldP spid="31" grpId="0" animBg="1"/>
      <p:bldP spid="32" grpId="0"/>
      <p:bldP spid="35" grpId="0"/>
      <p:bldP spid="38" grpId="0"/>
      <p:bldP spid="41" grpId="0" animBg="1"/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8280920" cy="1470025"/>
          </a:xfrm>
        </p:spPr>
        <p:txBody>
          <a:bodyPr>
            <a:noAutofit/>
          </a:bodyPr>
          <a:lstStyle/>
          <a:p>
            <a:pPr algn="just"/>
            <a:r>
              <a:rPr lang="tr-TR" sz="3200" dirty="0">
                <a:solidFill>
                  <a:srgbClr val="FF0000"/>
                </a:solidFill>
                <a:latin typeface="Comic Sans MS" pitchFamily="66" charset="0"/>
              </a:rPr>
              <a:t>Problem 6: </a:t>
            </a:r>
            <a:r>
              <a:rPr lang="tr-TR" sz="3200" dirty="0">
                <a:latin typeface="Comic Sans MS" pitchFamily="66" charset="0"/>
              </a:rPr>
              <a:t>Bir çitlikte 7 tane tavuk vardır.Bu tavukların her biri 3 tane yumurta yumurtlamıştır.Çiftlikte kaç yumurta vardır? 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2060848"/>
            <a:ext cx="8424936" cy="4392488"/>
          </a:xfrm>
        </p:spPr>
        <p:txBody>
          <a:bodyPr/>
          <a:lstStyle/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  <p:sp>
        <p:nvSpPr>
          <p:cNvPr id="10" name="9 Metin kutusu"/>
          <p:cNvSpPr txBox="1"/>
          <p:nvPr/>
        </p:nvSpPr>
        <p:spPr>
          <a:xfrm>
            <a:off x="3779912" y="1844824"/>
            <a:ext cx="177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1. yol: Toplama</a:t>
            </a:r>
          </a:p>
        </p:txBody>
      </p:sp>
      <p:sp>
        <p:nvSpPr>
          <p:cNvPr id="11" name="10 Metin kutusu"/>
          <p:cNvSpPr txBox="1"/>
          <p:nvPr/>
        </p:nvSpPr>
        <p:spPr>
          <a:xfrm>
            <a:off x="395536" y="3933056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3</a:t>
            </a:r>
          </a:p>
        </p:txBody>
      </p:sp>
      <p:sp>
        <p:nvSpPr>
          <p:cNvPr id="12" name="11 Artı"/>
          <p:cNvSpPr/>
          <p:nvPr/>
        </p:nvSpPr>
        <p:spPr>
          <a:xfrm>
            <a:off x="1115616" y="3933056"/>
            <a:ext cx="432048" cy="57606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Metin kutusu"/>
          <p:cNvSpPr txBox="1"/>
          <p:nvPr/>
        </p:nvSpPr>
        <p:spPr>
          <a:xfrm>
            <a:off x="1619672" y="3861048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3</a:t>
            </a:r>
          </a:p>
        </p:txBody>
      </p:sp>
      <p:sp>
        <p:nvSpPr>
          <p:cNvPr id="17" name="16 Metin kutusu"/>
          <p:cNvSpPr txBox="1"/>
          <p:nvPr/>
        </p:nvSpPr>
        <p:spPr>
          <a:xfrm>
            <a:off x="2843808" y="3861048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3</a:t>
            </a:r>
          </a:p>
        </p:txBody>
      </p:sp>
      <p:sp>
        <p:nvSpPr>
          <p:cNvPr id="18" name="17 Metin kutusu"/>
          <p:cNvSpPr txBox="1"/>
          <p:nvPr/>
        </p:nvSpPr>
        <p:spPr>
          <a:xfrm>
            <a:off x="4139952" y="3789040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3</a:t>
            </a:r>
          </a:p>
        </p:txBody>
      </p:sp>
      <p:sp>
        <p:nvSpPr>
          <p:cNvPr id="19" name="18 Metin kutusu"/>
          <p:cNvSpPr txBox="1"/>
          <p:nvPr/>
        </p:nvSpPr>
        <p:spPr>
          <a:xfrm>
            <a:off x="5364088" y="3861048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3</a:t>
            </a:r>
          </a:p>
        </p:txBody>
      </p:sp>
      <p:sp>
        <p:nvSpPr>
          <p:cNvPr id="20" name="19 Metin kutusu"/>
          <p:cNvSpPr txBox="1"/>
          <p:nvPr/>
        </p:nvSpPr>
        <p:spPr>
          <a:xfrm>
            <a:off x="6516216" y="3861048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3</a:t>
            </a:r>
          </a:p>
        </p:txBody>
      </p:sp>
      <p:sp>
        <p:nvSpPr>
          <p:cNvPr id="21" name="20 Artı"/>
          <p:cNvSpPr/>
          <p:nvPr/>
        </p:nvSpPr>
        <p:spPr>
          <a:xfrm>
            <a:off x="2411760" y="3861048"/>
            <a:ext cx="432048" cy="57606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Artı"/>
          <p:cNvSpPr/>
          <p:nvPr/>
        </p:nvSpPr>
        <p:spPr>
          <a:xfrm>
            <a:off x="3563888" y="3789040"/>
            <a:ext cx="432048" cy="57606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Artı"/>
          <p:cNvSpPr/>
          <p:nvPr/>
        </p:nvSpPr>
        <p:spPr>
          <a:xfrm>
            <a:off x="4788024" y="3789040"/>
            <a:ext cx="432048" cy="57606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Artı"/>
          <p:cNvSpPr/>
          <p:nvPr/>
        </p:nvSpPr>
        <p:spPr>
          <a:xfrm>
            <a:off x="6012160" y="3933056"/>
            <a:ext cx="432048" cy="57606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Eşittir"/>
          <p:cNvSpPr/>
          <p:nvPr/>
        </p:nvSpPr>
        <p:spPr>
          <a:xfrm>
            <a:off x="7812360" y="3861048"/>
            <a:ext cx="432048" cy="648072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25 Metin kutusu"/>
          <p:cNvSpPr txBox="1"/>
          <p:nvPr/>
        </p:nvSpPr>
        <p:spPr>
          <a:xfrm>
            <a:off x="8244408" y="3933056"/>
            <a:ext cx="899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21</a:t>
            </a:r>
          </a:p>
        </p:txBody>
      </p:sp>
      <p:sp>
        <p:nvSpPr>
          <p:cNvPr id="27" name="26 Metin kutusu"/>
          <p:cNvSpPr txBox="1"/>
          <p:nvPr/>
        </p:nvSpPr>
        <p:spPr>
          <a:xfrm>
            <a:off x="3563888" y="4797152"/>
            <a:ext cx="177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2. yol: Çarpma</a:t>
            </a:r>
          </a:p>
        </p:txBody>
      </p:sp>
      <p:sp>
        <p:nvSpPr>
          <p:cNvPr id="28" name="27 Metin kutusu"/>
          <p:cNvSpPr txBox="1"/>
          <p:nvPr/>
        </p:nvSpPr>
        <p:spPr>
          <a:xfrm>
            <a:off x="3563888" y="5445224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Comic Sans MS" pitchFamily="66" charset="0"/>
              </a:rPr>
              <a:t>7</a:t>
            </a:r>
          </a:p>
        </p:txBody>
      </p:sp>
      <p:sp>
        <p:nvSpPr>
          <p:cNvPr id="29" name="28 Çarpma"/>
          <p:cNvSpPr/>
          <p:nvPr/>
        </p:nvSpPr>
        <p:spPr>
          <a:xfrm>
            <a:off x="4427984" y="5373216"/>
            <a:ext cx="720080" cy="93610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Metin kutusu"/>
          <p:cNvSpPr txBox="1"/>
          <p:nvPr/>
        </p:nvSpPr>
        <p:spPr>
          <a:xfrm>
            <a:off x="5292080" y="5445224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Comic Sans MS" pitchFamily="66" charset="0"/>
              </a:rPr>
              <a:t>3</a:t>
            </a:r>
          </a:p>
        </p:txBody>
      </p:sp>
      <p:sp>
        <p:nvSpPr>
          <p:cNvPr id="31" name="30 Eşittir"/>
          <p:cNvSpPr/>
          <p:nvPr/>
        </p:nvSpPr>
        <p:spPr>
          <a:xfrm>
            <a:off x="6012160" y="5517232"/>
            <a:ext cx="432048" cy="648072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2" name="31 Metin kutusu"/>
          <p:cNvSpPr txBox="1"/>
          <p:nvPr/>
        </p:nvSpPr>
        <p:spPr>
          <a:xfrm>
            <a:off x="6516216" y="5517232"/>
            <a:ext cx="899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21</a:t>
            </a:r>
          </a:p>
        </p:txBody>
      </p:sp>
      <p:cxnSp>
        <p:nvCxnSpPr>
          <p:cNvPr id="34" name="33 Düz Ok Bağlayıcısı"/>
          <p:cNvCxnSpPr/>
          <p:nvPr/>
        </p:nvCxnSpPr>
        <p:spPr>
          <a:xfrm flipH="1" flipV="1">
            <a:off x="2555776" y="5373216"/>
            <a:ext cx="792088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5" name="34 Metin kutusu"/>
          <p:cNvSpPr txBox="1"/>
          <p:nvPr/>
        </p:nvSpPr>
        <p:spPr>
          <a:xfrm>
            <a:off x="1403648" y="5229200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chemeClr val="accent3">
                    <a:lumMod val="50000"/>
                  </a:schemeClr>
                </a:solidFill>
              </a:rPr>
              <a:t>7 tavuk vardır.</a:t>
            </a:r>
          </a:p>
        </p:txBody>
      </p:sp>
      <p:cxnSp>
        <p:nvCxnSpPr>
          <p:cNvPr id="36" name="35 Düz Ok Bağlayıcısı"/>
          <p:cNvCxnSpPr/>
          <p:nvPr/>
        </p:nvCxnSpPr>
        <p:spPr>
          <a:xfrm flipV="1">
            <a:off x="5508104" y="5085184"/>
            <a:ext cx="648072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8" name="37 Metin kutusu"/>
          <p:cNvSpPr txBox="1"/>
          <p:nvPr/>
        </p:nvSpPr>
        <p:spPr>
          <a:xfrm>
            <a:off x="6300192" y="4797152"/>
            <a:ext cx="2843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chemeClr val="accent3">
                    <a:lumMod val="50000"/>
                  </a:schemeClr>
                </a:solidFill>
              </a:rPr>
              <a:t>Her tavuk 3 tane yumurta yumurtlamıştır.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564904"/>
            <a:ext cx="746943" cy="1113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564904"/>
            <a:ext cx="746943" cy="1113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2564904"/>
            <a:ext cx="746943" cy="1113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2564904"/>
            <a:ext cx="746943" cy="1113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2564904"/>
            <a:ext cx="746943" cy="1113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2564904"/>
            <a:ext cx="746943" cy="1113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336" y="2492896"/>
            <a:ext cx="648072" cy="1113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" name="48 Artı"/>
          <p:cNvSpPr/>
          <p:nvPr/>
        </p:nvSpPr>
        <p:spPr>
          <a:xfrm>
            <a:off x="6948264" y="3861048"/>
            <a:ext cx="432048" cy="57606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0" name="49 Metin kutusu"/>
          <p:cNvSpPr txBox="1"/>
          <p:nvPr/>
        </p:nvSpPr>
        <p:spPr>
          <a:xfrm>
            <a:off x="7380312" y="3933056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2" grpId="0" animBg="1"/>
      <p:bldP spid="16" grpId="0"/>
      <p:bldP spid="17" grpId="0"/>
      <p:bldP spid="18" grpId="0"/>
      <p:bldP spid="19" grpId="0"/>
      <p:bldP spid="20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 animBg="1"/>
      <p:bldP spid="30" grpId="0"/>
      <p:bldP spid="31" grpId="0" animBg="1"/>
      <p:bldP spid="32" grpId="0"/>
      <p:bldP spid="35" grpId="0"/>
      <p:bldP spid="38" grpId="0"/>
      <p:bldP spid="49" grpId="0" animBg="1"/>
      <p:bldP spid="5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755576" y="332656"/>
            <a:ext cx="7772400" cy="1470025"/>
          </a:xfrm>
        </p:spPr>
        <p:txBody>
          <a:bodyPr>
            <a:noAutofit/>
          </a:bodyPr>
          <a:lstStyle/>
          <a:p>
            <a:pPr algn="just"/>
            <a:r>
              <a:rPr lang="tr-TR" sz="3200" dirty="0">
                <a:solidFill>
                  <a:srgbClr val="FF0000"/>
                </a:solidFill>
                <a:latin typeface="Comic Sans MS" pitchFamily="66" charset="0"/>
              </a:rPr>
              <a:t>Problem 7: </a:t>
            </a:r>
            <a:r>
              <a:rPr lang="tr-TR" sz="3200" dirty="0">
                <a:latin typeface="Comic Sans MS" pitchFamily="66" charset="0"/>
              </a:rPr>
              <a:t>Dondurmacıdan 6 tane dondurma aldım.Dondurmaların her biri 4 lira olduğuna göre dondurmacıya kaç lira ödemem gerekir?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2060848"/>
            <a:ext cx="8424936" cy="4392488"/>
          </a:xfrm>
        </p:spPr>
        <p:txBody>
          <a:bodyPr/>
          <a:lstStyle/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  <p:sp>
        <p:nvSpPr>
          <p:cNvPr id="10" name="9 Metin kutusu"/>
          <p:cNvSpPr txBox="1"/>
          <p:nvPr/>
        </p:nvSpPr>
        <p:spPr>
          <a:xfrm>
            <a:off x="3923928" y="2060848"/>
            <a:ext cx="177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1. yol: Toplama</a:t>
            </a:r>
          </a:p>
        </p:txBody>
      </p:sp>
      <p:sp>
        <p:nvSpPr>
          <p:cNvPr id="11" name="10 Metin kutusu"/>
          <p:cNvSpPr txBox="1"/>
          <p:nvPr/>
        </p:nvSpPr>
        <p:spPr>
          <a:xfrm>
            <a:off x="611560" y="4077072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4</a:t>
            </a:r>
          </a:p>
        </p:txBody>
      </p:sp>
      <p:sp>
        <p:nvSpPr>
          <p:cNvPr id="12" name="11 Artı"/>
          <p:cNvSpPr/>
          <p:nvPr/>
        </p:nvSpPr>
        <p:spPr>
          <a:xfrm>
            <a:off x="1403648" y="4077072"/>
            <a:ext cx="432048" cy="57606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Metin kutusu"/>
          <p:cNvSpPr txBox="1"/>
          <p:nvPr/>
        </p:nvSpPr>
        <p:spPr>
          <a:xfrm>
            <a:off x="1979712" y="4149080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4</a:t>
            </a:r>
          </a:p>
        </p:txBody>
      </p:sp>
      <p:sp>
        <p:nvSpPr>
          <p:cNvPr id="17" name="16 Metin kutusu"/>
          <p:cNvSpPr txBox="1"/>
          <p:nvPr/>
        </p:nvSpPr>
        <p:spPr>
          <a:xfrm>
            <a:off x="3275856" y="4149080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4</a:t>
            </a:r>
          </a:p>
        </p:txBody>
      </p:sp>
      <p:sp>
        <p:nvSpPr>
          <p:cNvPr id="18" name="17 Metin kutusu"/>
          <p:cNvSpPr txBox="1"/>
          <p:nvPr/>
        </p:nvSpPr>
        <p:spPr>
          <a:xfrm>
            <a:off x="4716016" y="4149080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4</a:t>
            </a:r>
          </a:p>
        </p:txBody>
      </p:sp>
      <p:sp>
        <p:nvSpPr>
          <p:cNvPr id="19" name="18 Metin kutusu"/>
          <p:cNvSpPr txBox="1"/>
          <p:nvPr/>
        </p:nvSpPr>
        <p:spPr>
          <a:xfrm>
            <a:off x="6084168" y="4149080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4</a:t>
            </a:r>
          </a:p>
        </p:txBody>
      </p:sp>
      <p:sp>
        <p:nvSpPr>
          <p:cNvPr id="20" name="19 Metin kutusu"/>
          <p:cNvSpPr txBox="1"/>
          <p:nvPr/>
        </p:nvSpPr>
        <p:spPr>
          <a:xfrm>
            <a:off x="7452320" y="4221088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4</a:t>
            </a:r>
          </a:p>
        </p:txBody>
      </p:sp>
      <p:sp>
        <p:nvSpPr>
          <p:cNvPr id="21" name="20 Artı"/>
          <p:cNvSpPr/>
          <p:nvPr/>
        </p:nvSpPr>
        <p:spPr>
          <a:xfrm>
            <a:off x="2771800" y="4077072"/>
            <a:ext cx="432048" cy="57606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Artı"/>
          <p:cNvSpPr/>
          <p:nvPr/>
        </p:nvSpPr>
        <p:spPr>
          <a:xfrm>
            <a:off x="4139952" y="4077072"/>
            <a:ext cx="432048" cy="57606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Artı"/>
          <p:cNvSpPr/>
          <p:nvPr/>
        </p:nvSpPr>
        <p:spPr>
          <a:xfrm>
            <a:off x="5436096" y="4149080"/>
            <a:ext cx="432048" cy="57606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Artı"/>
          <p:cNvSpPr/>
          <p:nvPr/>
        </p:nvSpPr>
        <p:spPr>
          <a:xfrm>
            <a:off x="6876256" y="4149080"/>
            <a:ext cx="432048" cy="57606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Eşittir"/>
          <p:cNvSpPr/>
          <p:nvPr/>
        </p:nvSpPr>
        <p:spPr>
          <a:xfrm>
            <a:off x="7884368" y="4149080"/>
            <a:ext cx="432048" cy="648072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25 Metin kutusu"/>
          <p:cNvSpPr txBox="1"/>
          <p:nvPr/>
        </p:nvSpPr>
        <p:spPr>
          <a:xfrm>
            <a:off x="8244408" y="4077072"/>
            <a:ext cx="899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24</a:t>
            </a:r>
          </a:p>
        </p:txBody>
      </p:sp>
      <p:sp>
        <p:nvSpPr>
          <p:cNvPr id="27" name="26 Metin kutusu"/>
          <p:cNvSpPr txBox="1"/>
          <p:nvPr/>
        </p:nvSpPr>
        <p:spPr>
          <a:xfrm>
            <a:off x="3563888" y="4797152"/>
            <a:ext cx="177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2. yol: Çarpma</a:t>
            </a:r>
          </a:p>
        </p:txBody>
      </p:sp>
      <p:sp>
        <p:nvSpPr>
          <p:cNvPr id="28" name="27 Metin kutusu"/>
          <p:cNvSpPr txBox="1"/>
          <p:nvPr/>
        </p:nvSpPr>
        <p:spPr>
          <a:xfrm>
            <a:off x="3563888" y="5445224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Comic Sans MS" pitchFamily="66" charset="0"/>
              </a:rPr>
              <a:t>6</a:t>
            </a:r>
          </a:p>
        </p:txBody>
      </p:sp>
      <p:sp>
        <p:nvSpPr>
          <p:cNvPr id="29" name="28 Çarpma"/>
          <p:cNvSpPr/>
          <p:nvPr/>
        </p:nvSpPr>
        <p:spPr>
          <a:xfrm>
            <a:off x="4427984" y="5373216"/>
            <a:ext cx="720080" cy="93610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Metin kutusu"/>
          <p:cNvSpPr txBox="1"/>
          <p:nvPr/>
        </p:nvSpPr>
        <p:spPr>
          <a:xfrm>
            <a:off x="5292080" y="5445224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Comic Sans MS" pitchFamily="66" charset="0"/>
              </a:rPr>
              <a:t>4</a:t>
            </a:r>
          </a:p>
        </p:txBody>
      </p:sp>
      <p:sp>
        <p:nvSpPr>
          <p:cNvPr id="31" name="30 Eşittir"/>
          <p:cNvSpPr/>
          <p:nvPr/>
        </p:nvSpPr>
        <p:spPr>
          <a:xfrm>
            <a:off x="6012160" y="5517232"/>
            <a:ext cx="432048" cy="648072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2" name="31 Metin kutusu"/>
          <p:cNvSpPr txBox="1"/>
          <p:nvPr/>
        </p:nvSpPr>
        <p:spPr>
          <a:xfrm>
            <a:off x="6516216" y="5517232"/>
            <a:ext cx="899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24</a:t>
            </a:r>
          </a:p>
        </p:txBody>
      </p:sp>
      <p:cxnSp>
        <p:nvCxnSpPr>
          <p:cNvPr id="34" name="33 Düz Ok Bağlayıcısı"/>
          <p:cNvCxnSpPr/>
          <p:nvPr/>
        </p:nvCxnSpPr>
        <p:spPr>
          <a:xfrm flipH="1" flipV="1">
            <a:off x="2555776" y="5373216"/>
            <a:ext cx="792088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5" name="34 Metin kutusu"/>
          <p:cNvSpPr txBox="1"/>
          <p:nvPr/>
        </p:nvSpPr>
        <p:spPr>
          <a:xfrm>
            <a:off x="395536" y="5229200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chemeClr val="accent3">
                    <a:lumMod val="50000"/>
                  </a:schemeClr>
                </a:solidFill>
              </a:rPr>
              <a:t>6 dondurma aldım.</a:t>
            </a:r>
          </a:p>
        </p:txBody>
      </p:sp>
      <p:cxnSp>
        <p:nvCxnSpPr>
          <p:cNvPr id="36" name="35 Düz Ok Bağlayıcısı"/>
          <p:cNvCxnSpPr/>
          <p:nvPr/>
        </p:nvCxnSpPr>
        <p:spPr>
          <a:xfrm flipV="1">
            <a:off x="5508104" y="5085184"/>
            <a:ext cx="648072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8" name="37 Metin kutusu"/>
          <p:cNvSpPr txBox="1"/>
          <p:nvPr/>
        </p:nvSpPr>
        <p:spPr>
          <a:xfrm>
            <a:off x="6300192" y="4797152"/>
            <a:ext cx="23042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chemeClr val="accent3">
                    <a:lumMod val="50000"/>
                  </a:schemeClr>
                </a:solidFill>
              </a:rPr>
              <a:t>Her dondurma 4 liradır.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276872"/>
            <a:ext cx="792088" cy="1546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420888"/>
            <a:ext cx="792088" cy="1546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2420888"/>
            <a:ext cx="792088" cy="1546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564904"/>
            <a:ext cx="792088" cy="1546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2420888"/>
            <a:ext cx="792088" cy="1546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6296" y="2420888"/>
            <a:ext cx="792088" cy="1546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2" grpId="0" animBg="1"/>
      <p:bldP spid="16" grpId="0"/>
      <p:bldP spid="17" grpId="0"/>
      <p:bldP spid="18" grpId="0"/>
      <p:bldP spid="19" grpId="0"/>
      <p:bldP spid="20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 animBg="1"/>
      <p:bldP spid="30" grpId="0"/>
      <p:bldP spid="31" grpId="0" animBg="1"/>
      <p:bldP spid="32" grpId="0"/>
      <p:bldP spid="35" grpId="0"/>
      <p:bldP spid="3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8280920" cy="1470025"/>
          </a:xfrm>
        </p:spPr>
        <p:txBody>
          <a:bodyPr>
            <a:noAutofit/>
          </a:bodyPr>
          <a:lstStyle/>
          <a:p>
            <a:pPr algn="just"/>
            <a:r>
              <a:rPr lang="tr-TR" sz="3200" dirty="0">
                <a:solidFill>
                  <a:srgbClr val="FF0000"/>
                </a:solidFill>
                <a:latin typeface="Comic Sans MS" pitchFamily="66" charset="0"/>
              </a:rPr>
              <a:t>Problem 8: </a:t>
            </a:r>
            <a:r>
              <a:rPr lang="tr-TR" sz="3200" dirty="0">
                <a:latin typeface="Comic Sans MS" pitchFamily="66" charset="0"/>
              </a:rPr>
              <a:t>Kırtasiyeden 7 tane silgi aldım.Silginin her biri 4 lira olduğuna göre kırtasiyeciye kaç lira ödemem gerekir?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23528" y="2060848"/>
            <a:ext cx="8424936" cy="4392488"/>
          </a:xfrm>
        </p:spPr>
        <p:txBody>
          <a:bodyPr/>
          <a:lstStyle/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  <a:p>
            <a:endParaRPr lang="tr-TR" dirty="0"/>
          </a:p>
        </p:txBody>
      </p:sp>
      <p:sp>
        <p:nvSpPr>
          <p:cNvPr id="10" name="9 Metin kutusu"/>
          <p:cNvSpPr txBox="1"/>
          <p:nvPr/>
        </p:nvSpPr>
        <p:spPr>
          <a:xfrm>
            <a:off x="3779912" y="1844824"/>
            <a:ext cx="177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1. yol: Toplama</a:t>
            </a:r>
          </a:p>
        </p:txBody>
      </p:sp>
      <p:sp>
        <p:nvSpPr>
          <p:cNvPr id="11" name="10 Metin kutusu"/>
          <p:cNvSpPr txBox="1"/>
          <p:nvPr/>
        </p:nvSpPr>
        <p:spPr>
          <a:xfrm>
            <a:off x="395536" y="3933056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4</a:t>
            </a:r>
          </a:p>
        </p:txBody>
      </p:sp>
      <p:sp>
        <p:nvSpPr>
          <p:cNvPr id="12" name="11 Artı"/>
          <p:cNvSpPr/>
          <p:nvPr/>
        </p:nvSpPr>
        <p:spPr>
          <a:xfrm>
            <a:off x="1115616" y="3933056"/>
            <a:ext cx="432048" cy="57606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Metin kutusu"/>
          <p:cNvSpPr txBox="1"/>
          <p:nvPr/>
        </p:nvSpPr>
        <p:spPr>
          <a:xfrm>
            <a:off x="1619672" y="3861048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4</a:t>
            </a:r>
          </a:p>
        </p:txBody>
      </p:sp>
      <p:sp>
        <p:nvSpPr>
          <p:cNvPr id="17" name="16 Metin kutusu"/>
          <p:cNvSpPr txBox="1"/>
          <p:nvPr/>
        </p:nvSpPr>
        <p:spPr>
          <a:xfrm>
            <a:off x="2843808" y="3861048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4</a:t>
            </a:r>
          </a:p>
        </p:txBody>
      </p:sp>
      <p:sp>
        <p:nvSpPr>
          <p:cNvPr id="18" name="17 Metin kutusu"/>
          <p:cNvSpPr txBox="1"/>
          <p:nvPr/>
        </p:nvSpPr>
        <p:spPr>
          <a:xfrm>
            <a:off x="4139952" y="3789040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4</a:t>
            </a:r>
          </a:p>
        </p:txBody>
      </p:sp>
      <p:sp>
        <p:nvSpPr>
          <p:cNvPr id="19" name="18 Metin kutusu"/>
          <p:cNvSpPr txBox="1"/>
          <p:nvPr/>
        </p:nvSpPr>
        <p:spPr>
          <a:xfrm>
            <a:off x="5364088" y="3861048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4</a:t>
            </a:r>
          </a:p>
        </p:txBody>
      </p:sp>
      <p:sp>
        <p:nvSpPr>
          <p:cNvPr id="20" name="19 Metin kutusu"/>
          <p:cNvSpPr txBox="1"/>
          <p:nvPr/>
        </p:nvSpPr>
        <p:spPr>
          <a:xfrm>
            <a:off x="6516216" y="3861048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4</a:t>
            </a:r>
          </a:p>
        </p:txBody>
      </p:sp>
      <p:sp>
        <p:nvSpPr>
          <p:cNvPr id="21" name="20 Artı"/>
          <p:cNvSpPr/>
          <p:nvPr/>
        </p:nvSpPr>
        <p:spPr>
          <a:xfrm>
            <a:off x="2411760" y="3861048"/>
            <a:ext cx="432048" cy="57606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21 Artı"/>
          <p:cNvSpPr/>
          <p:nvPr/>
        </p:nvSpPr>
        <p:spPr>
          <a:xfrm>
            <a:off x="3563888" y="3789040"/>
            <a:ext cx="432048" cy="57606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22 Artı"/>
          <p:cNvSpPr/>
          <p:nvPr/>
        </p:nvSpPr>
        <p:spPr>
          <a:xfrm>
            <a:off x="4788024" y="3789040"/>
            <a:ext cx="432048" cy="57606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Artı"/>
          <p:cNvSpPr/>
          <p:nvPr/>
        </p:nvSpPr>
        <p:spPr>
          <a:xfrm>
            <a:off x="6012160" y="3933056"/>
            <a:ext cx="432048" cy="57606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Eşittir"/>
          <p:cNvSpPr/>
          <p:nvPr/>
        </p:nvSpPr>
        <p:spPr>
          <a:xfrm>
            <a:off x="7812360" y="3861048"/>
            <a:ext cx="432048" cy="648072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26" name="25 Metin kutusu"/>
          <p:cNvSpPr txBox="1"/>
          <p:nvPr/>
        </p:nvSpPr>
        <p:spPr>
          <a:xfrm>
            <a:off x="8244408" y="3933056"/>
            <a:ext cx="899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28</a:t>
            </a:r>
          </a:p>
        </p:txBody>
      </p:sp>
      <p:sp>
        <p:nvSpPr>
          <p:cNvPr id="27" name="26 Metin kutusu"/>
          <p:cNvSpPr txBox="1"/>
          <p:nvPr/>
        </p:nvSpPr>
        <p:spPr>
          <a:xfrm>
            <a:off x="3563888" y="4797152"/>
            <a:ext cx="17739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2. yol: Çarpma</a:t>
            </a:r>
          </a:p>
        </p:txBody>
      </p:sp>
      <p:sp>
        <p:nvSpPr>
          <p:cNvPr id="28" name="27 Metin kutusu"/>
          <p:cNvSpPr txBox="1"/>
          <p:nvPr/>
        </p:nvSpPr>
        <p:spPr>
          <a:xfrm>
            <a:off x="3563888" y="5445224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Comic Sans MS" pitchFamily="66" charset="0"/>
              </a:rPr>
              <a:t>7</a:t>
            </a:r>
          </a:p>
        </p:txBody>
      </p:sp>
      <p:sp>
        <p:nvSpPr>
          <p:cNvPr id="29" name="28 Çarpma"/>
          <p:cNvSpPr/>
          <p:nvPr/>
        </p:nvSpPr>
        <p:spPr>
          <a:xfrm>
            <a:off x="4427984" y="5373216"/>
            <a:ext cx="720080" cy="936104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29 Metin kutusu"/>
          <p:cNvSpPr txBox="1"/>
          <p:nvPr/>
        </p:nvSpPr>
        <p:spPr>
          <a:xfrm>
            <a:off x="5292080" y="5445224"/>
            <a:ext cx="6480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b="1" dirty="0">
                <a:latin typeface="Comic Sans MS" pitchFamily="66" charset="0"/>
              </a:rPr>
              <a:t>4</a:t>
            </a:r>
          </a:p>
        </p:txBody>
      </p:sp>
      <p:sp>
        <p:nvSpPr>
          <p:cNvPr id="31" name="30 Eşittir"/>
          <p:cNvSpPr/>
          <p:nvPr/>
        </p:nvSpPr>
        <p:spPr>
          <a:xfrm>
            <a:off x="6012160" y="5517232"/>
            <a:ext cx="432048" cy="648072"/>
          </a:xfrm>
          <a:prstGeom prst="mathEqua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32" name="31 Metin kutusu"/>
          <p:cNvSpPr txBox="1"/>
          <p:nvPr/>
        </p:nvSpPr>
        <p:spPr>
          <a:xfrm>
            <a:off x="6516216" y="5517232"/>
            <a:ext cx="899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28</a:t>
            </a:r>
          </a:p>
        </p:txBody>
      </p:sp>
      <p:cxnSp>
        <p:nvCxnSpPr>
          <p:cNvPr id="34" name="33 Düz Ok Bağlayıcısı"/>
          <p:cNvCxnSpPr/>
          <p:nvPr/>
        </p:nvCxnSpPr>
        <p:spPr>
          <a:xfrm flipH="1" flipV="1">
            <a:off x="2555776" y="5373216"/>
            <a:ext cx="792088" cy="2880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5" name="34 Metin kutusu"/>
          <p:cNvSpPr txBox="1"/>
          <p:nvPr/>
        </p:nvSpPr>
        <p:spPr>
          <a:xfrm>
            <a:off x="1403648" y="5229200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chemeClr val="accent3">
                    <a:lumMod val="50000"/>
                  </a:schemeClr>
                </a:solidFill>
              </a:rPr>
              <a:t>7 silgi vardır.</a:t>
            </a:r>
          </a:p>
        </p:txBody>
      </p:sp>
      <p:cxnSp>
        <p:nvCxnSpPr>
          <p:cNvPr id="36" name="35 Düz Ok Bağlayıcısı"/>
          <p:cNvCxnSpPr/>
          <p:nvPr/>
        </p:nvCxnSpPr>
        <p:spPr>
          <a:xfrm flipV="1">
            <a:off x="5508104" y="5085184"/>
            <a:ext cx="648072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8" name="37 Metin kutusu"/>
          <p:cNvSpPr txBox="1"/>
          <p:nvPr/>
        </p:nvSpPr>
        <p:spPr>
          <a:xfrm>
            <a:off x="6300192" y="4797152"/>
            <a:ext cx="2843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chemeClr val="accent3">
                    <a:lumMod val="50000"/>
                  </a:schemeClr>
                </a:solidFill>
              </a:rPr>
              <a:t>Her silgi 4 liradır.</a:t>
            </a:r>
          </a:p>
        </p:txBody>
      </p:sp>
      <p:sp>
        <p:nvSpPr>
          <p:cNvPr id="49" name="48 Artı"/>
          <p:cNvSpPr/>
          <p:nvPr/>
        </p:nvSpPr>
        <p:spPr>
          <a:xfrm>
            <a:off x="6948264" y="3861048"/>
            <a:ext cx="432048" cy="576064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0" name="49 Metin kutusu"/>
          <p:cNvSpPr txBox="1"/>
          <p:nvPr/>
        </p:nvSpPr>
        <p:spPr>
          <a:xfrm>
            <a:off x="7380312" y="3933056"/>
            <a:ext cx="6480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latin typeface="Comic Sans MS" pitchFamily="66" charset="0"/>
              </a:rPr>
              <a:t>4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492896"/>
            <a:ext cx="908161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492896"/>
            <a:ext cx="908161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2492896"/>
            <a:ext cx="908161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2564904"/>
            <a:ext cx="908161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2564904"/>
            <a:ext cx="908161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2564904"/>
            <a:ext cx="908161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312" y="2564904"/>
            <a:ext cx="908161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1" grpId="0"/>
      <p:bldP spid="12" grpId="0" animBg="1"/>
      <p:bldP spid="16" grpId="0"/>
      <p:bldP spid="17" grpId="0"/>
      <p:bldP spid="18" grpId="0"/>
      <p:bldP spid="19" grpId="0"/>
      <p:bldP spid="20" grpId="0"/>
      <p:bldP spid="21" grpId="0" animBg="1"/>
      <p:bldP spid="22" grpId="0" animBg="1"/>
      <p:bldP spid="23" grpId="0" animBg="1"/>
      <p:bldP spid="24" grpId="0" animBg="1"/>
      <p:bldP spid="25" grpId="0" animBg="1"/>
      <p:bldP spid="26" grpId="0"/>
      <p:bldP spid="27" grpId="0"/>
      <p:bldP spid="28" grpId="0"/>
      <p:bldP spid="29" grpId="0" animBg="1"/>
      <p:bldP spid="30" grpId="0"/>
      <p:bldP spid="31" grpId="0" animBg="1"/>
      <p:bldP spid="32" grpId="0"/>
      <p:bldP spid="35" grpId="0"/>
      <p:bldP spid="38" grpId="0"/>
      <p:bldP spid="49" grpId="0" animBg="1"/>
      <p:bldP spid="50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538</Words>
  <Application>Microsoft Office PowerPoint</Application>
  <PresentationFormat>Ekran Gösterisi (4:3)</PresentationFormat>
  <Paragraphs>174</Paragraphs>
  <Slides>12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6" baseType="lpstr">
      <vt:lpstr>Arial</vt:lpstr>
      <vt:lpstr>Calibri</vt:lpstr>
      <vt:lpstr>Comic Sans MS</vt:lpstr>
      <vt:lpstr>Ofis Teması</vt:lpstr>
      <vt:lpstr>ÇARPMA İŞLEMİ PROBLEMLERİ</vt:lpstr>
      <vt:lpstr>Problem 1: Bahçemizde 6 tane armut ağacı vardır.Bu ağaçların her birinde 5 tane armut vardır.Ağaçlarda toplam kaç armut vardır?</vt:lpstr>
      <vt:lpstr>Problem 2: Bir çiftlikte 4 tane kümes vardır bu kümeslerin herbirinde 3 tane tavuk bulunur.Kümeslerde kaç tavuk vardır?</vt:lpstr>
      <vt:lpstr>Problem 3: Bir çiftlikte 5 tane koyun bulunmaktadır.Her koyunun 4 tane ayağı olduğuna göre koyunların toplam ayak sayısı vardır?</vt:lpstr>
      <vt:lpstr>Problem 4: Bahçemizde 6 tane ördek vardır.Her ördeğin 2 tane ayağı olduğuna göre ördeklerin ayak sayısı kaçtır?</vt:lpstr>
      <vt:lpstr>Problem 5: Bir ağaçta 4 tane arı kovanı vardır.Her kovanda 5 tane arı olduğuna göre kovanlarda toplam ne kadar arı vardır?</vt:lpstr>
      <vt:lpstr>Problem 6: Bir çitlikte 7 tane tavuk vardır.Bu tavukların her biri 3 tane yumurta yumurtlamıştır.Çiftlikte kaç yumurta vardır? </vt:lpstr>
      <vt:lpstr>Problem 7: Dondurmacıdan 6 tane dondurma aldım.Dondurmaların her biri 4 lira olduğuna göre dondurmacıya kaç lira ödemem gerekir?</vt:lpstr>
      <vt:lpstr>Problem 8: Kırtasiyeden 7 tane silgi aldım.Silginin her biri 4 lira olduğuna göre kırtasiyeciye kaç lira ödemem gerekir?</vt:lpstr>
      <vt:lpstr>Problem 9: Bir bakkalda 5 sepet yumurta vardır.Her sepette 6 tane yumurta olduğuna göre bakkalda kaç tane yumurta vardır?</vt:lpstr>
      <vt:lpstr>Problem 10: Ayşe 4 yaşındadır.Babasının yaşı Ayşe’nin yaşının 9 katı olduğuna göre babası kaç yaşındadır?</vt:lpstr>
      <vt:lpstr>Problem 11: Kilogramı 3 lira olan kirazdan 8 kilogram alan Ahmet,satıcıya kaç lira öder 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ÇARPMA İŞLEMİ PROBLEMLERİ</dc:title>
  <dc:creator>Hp</dc:creator>
  <cp:lastModifiedBy>SERKAN DEMİR</cp:lastModifiedBy>
  <cp:revision>17</cp:revision>
  <dcterms:created xsi:type="dcterms:W3CDTF">2021-03-31T18:42:26Z</dcterms:created>
  <dcterms:modified xsi:type="dcterms:W3CDTF">2022-02-04T14:28:14Z</dcterms:modified>
</cp:coreProperties>
</file>