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0" r:id="rId3"/>
    <p:sldId id="258" r:id="rId4"/>
    <p:sldId id="259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156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1 Dikdörtgen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12 Yuvarlatılmış Dikdörtgen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51B86-06A1-47E0-A676-CE1BF4A7170E}" type="datetimeFigureOut">
              <a:rPr lang="tr-TR" smtClean="0"/>
              <a:pPr/>
              <a:t>15.01.2022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597FE3C1-969D-447E-9C62-6DA4EC0E4DD9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Dikdörtgen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ikdörtgen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51B86-06A1-47E0-A676-CE1BF4A7170E}" type="datetimeFigureOut">
              <a:rPr lang="tr-TR" smtClean="0"/>
              <a:pPr/>
              <a:t>15.01.2022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FE3C1-969D-447E-9C62-6DA4EC0E4DD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51B86-06A1-47E0-A676-CE1BF4A7170E}" type="datetimeFigureOut">
              <a:rPr lang="tr-TR" smtClean="0"/>
              <a:pPr/>
              <a:t>15.01.2022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FE3C1-969D-447E-9C62-6DA4EC0E4DD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51B86-06A1-47E0-A676-CE1BF4A7170E}" type="datetimeFigureOut">
              <a:rPr lang="tr-TR" smtClean="0"/>
              <a:pPr/>
              <a:t>15.01.2022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FE3C1-969D-447E-9C62-6DA4EC0E4DD9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İçerik Yer Tutucusu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Dikdörtgen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9 Yuvarlatılmış Dikdörtgen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51B86-06A1-47E0-A676-CE1BF4A7170E}" type="datetimeFigureOut">
              <a:rPr lang="tr-TR" smtClean="0"/>
              <a:pPr/>
              <a:t>15.01.2022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tr-TR"/>
          </a:p>
        </p:txBody>
      </p:sp>
      <p:sp>
        <p:nvSpPr>
          <p:cNvPr id="7" name="6 Dikdörtgen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Dikdörtgen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Dikdörtgen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597FE3C1-969D-447E-9C62-6DA4EC0E4DD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51B86-06A1-47E0-A676-CE1BF4A7170E}" type="datetimeFigureOut">
              <a:rPr lang="tr-TR" smtClean="0"/>
              <a:pPr/>
              <a:t>15.01.2022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FE3C1-969D-447E-9C62-6DA4EC0E4DD9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8 İçerik Yer Tutucusu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51B86-06A1-47E0-A676-CE1BF4A7170E}" type="datetimeFigureOut">
              <a:rPr lang="tr-TR" smtClean="0"/>
              <a:pPr/>
              <a:t>15.01.2022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FE3C1-969D-447E-9C62-6DA4EC0E4DD9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İçerik Yer Tutucusu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51B86-06A1-47E0-A676-CE1BF4A7170E}" type="datetimeFigureOut">
              <a:rPr lang="tr-TR" smtClean="0"/>
              <a:pPr/>
              <a:t>15.01.2022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FE3C1-969D-447E-9C62-6DA4EC0E4DD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51B86-06A1-47E0-A676-CE1BF4A7170E}" type="datetimeFigureOut">
              <a:rPr lang="tr-TR" smtClean="0"/>
              <a:pPr/>
              <a:t>15.01.2022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FE3C1-969D-447E-9C62-6DA4EC0E4DD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8 Yuvarlatılmış Dikdörtgen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51B86-06A1-47E0-A676-CE1BF4A7170E}" type="datetimeFigureOut">
              <a:rPr lang="tr-TR" smtClean="0"/>
              <a:pPr/>
              <a:t>15.01.2022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FE3C1-969D-447E-9C62-6DA4EC0E4DD9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51B86-06A1-47E0-A676-CE1BF4A7170E}" type="datetimeFigureOut">
              <a:rPr lang="tr-TR" smtClean="0"/>
              <a:pPr/>
              <a:t>15.01.2022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597FE3C1-969D-447E-9C62-6DA4EC0E4DD9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Dikdörtgen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Dikdörtgen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/>
              <a:t>Resim eklemek için simgeyi tıklatın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dörtgen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7 Yuvarlatılmış Dikdörtgen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tr-TR"/>
              <a:t>Asıl metin stillerini düzenlemek için tıklatın</a:t>
            </a:r>
          </a:p>
          <a:p>
            <a:pPr lvl="1" eaLnBrk="1" latinLnBrk="0" hangingPunct="1"/>
            <a:r>
              <a:rPr kumimoji="0" lang="tr-TR"/>
              <a:t>İkinci düzey</a:t>
            </a:r>
          </a:p>
          <a:p>
            <a:pPr lvl="2" eaLnBrk="1" latinLnBrk="0" hangingPunct="1"/>
            <a:r>
              <a:rPr kumimoji="0" lang="tr-TR"/>
              <a:t>Üçüncü düzey</a:t>
            </a:r>
          </a:p>
          <a:p>
            <a:pPr lvl="3" eaLnBrk="1" latinLnBrk="0" hangingPunct="1"/>
            <a:r>
              <a:rPr kumimoji="0" lang="tr-TR"/>
              <a:t>Dördüncü düzey</a:t>
            </a:r>
          </a:p>
          <a:p>
            <a:pPr lvl="4" eaLnBrk="1" latinLnBrk="0" hangingPunct="1"/>
            <a:r>
              <a:rPr kumimoji="0" lang="tr-TR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D6F51B86-06A1-47E0-A676-CE1BF4A7170E}" type="datetimeFigureOut">
              <a:rPr lang="tr-TR" smtClean="0"/>
              <a:pPr/>
              <a:t>15.01.2022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597FE3C1-969D-447E-9C62-6DA4EC0E4DD9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br>
              <a:rPr lang="tr-TR" dirty="0"/>
            </a:br>
            <a:br>
              <a:rPr lang="tr-TR" i="1" dirty="0"/>
            </a:br>
            <a:r>
              <a:rPr lang="tr-TR" i="1" dirty="0"/>
              <a:t>Anlatımın İlkeleri</a:t>
            </a:r>
            <a:br>
              <a:rPr lang="tr-TR" dirty="0"/>
            </a:br>
            <a:br>
              <a:rPr lang="tr-TR" dirty="0"/>
            </a:br>
            <a:endParaRPr lang="tr-TR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i="1" dirty="0"/>
              <a:t>Anlatımın İlkeleri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928662" y="1447800"/>
            <a:ext cx="7758138" cy="4572000"/>
          </a:xfrm>
        </p:spPr>
        <p:txBody>
          <a:bodyPr>
            <a:normAutofit fontScale="77500" lnSpcReduction="20000"/>
          </a:bodyPr>
          <a:lstStyle/>
          <a:p>
            <a:r>
              <a:rPr lang="tr-TR" b="1" i="1" dirty="0"/>
              <a:t>1.</a:t>
            </a:r>
            <a:r>
              <a:rPr lang="tr-TR" i="1" dirty="0"/>
              <a:t> Özgünlük </a:t>
            </a:r>
          </a:p>
          <a:p>
            <a:r>
              <a:rPr lang="tr-TR" b="1" i="1" dirty="0"/>
              <a:t>2.</a:t>
            </a:r>
            <a:r>
              <a:rPr lang="tr-TR" i="1" dirty="0"/>
              <a:t> Açıklık </a:t>
            </a:r>
          </a:p>
          <a:p>
            <a:r>
              <a:rPr lang="tr-TR" b="1" i="1" dirty="0"/>
              <a:t>3.</a:t>
            </a:r>
            <a:r>
              <a:rPr lang="tr-TR" i="1" dirty="0"/>
              <a:t> Doğallık </a:t>
            </a:r>
          </a:p>
          <a:p>
            <a:r>
              <a:rPr lang="tr-TR" b="1" i="1" dirty="0"/>
              <a:t>4.</a:t>
            </a:r>
            <a:r>
              <a:rPr lang="tr-TR" i="1" dirty="0"/>
              <a:t> Akıcılık </a:t>
            </a:r>
          </a:p>
          <a:p>
            <a:r>
              <a:rPr lang="tr-TR" b="1" i="1" dirty="0"/>
              <a:t>5.</a:t>
            </a:r>
            <a:r>
              <a:rPr lang="tr-TR" i="1" dirty="0"/>
              <a:t> Yoğunluk </a:t>
            </a:r>
          </a:p>
          <a:p>
            <a:r>
              <a:rPr lang="tr-TR" b="1" i="1" dirty="0"/>
              <a:t>6.</a:t>
            </a:r>
            <a:r>
              <a:rPr lang="tr-TR" i="1" dirty="0"/>
              <a:t> Özlülük </a:t>
            </a:r>
          </a:p>
          <a:p>
            <a:r>
              <a:rPr lang="tr-TR" b="1" i="1" dirty="0"/>
              <a:t>7.</a:t>
            </a:r>
            <a:r>
              <a:rPr lang="tr-TR" i="1" dirty="0"/>
              <a:t> Tutarlılık </a:t>
            </a:r>
          </a:p>
          <a:p>
            <a:r>
              <a:rPr lang="tr-TR" b="1" i="1" dirty="0"/>
              <a:t>8.</a:t>
            </a:r>
            <a:r>
              <a:rPr lang="tr-TR" i="1" dirty="0"/>
              <a:t> Sürükleyicilik </a:t>
            </a:r>
          </a:p>
          <a:p>
            <a:r>
              <a:rPr lang="tr-TR" b="1" i="1" dirty="0"/>
              <a:t>9.</a:t>
            </a:r>
            <a:r>
              <a:rPr lang="tr-TR" i="1" dirty="0"/>
              <a:t> Kalıcılık </a:t>
            </a:r>
          </a:p>
          <a:p>
            <a:r>
              <a:rPr lang="tr-TR" b="1" i="1" dirty="0"/>
              <a:t>10.</a:t>
            </a:r>
            <a:r>
              <a:rPr lang="tr-TR" i="1" dirty="0"/>
              <a:t> Yerellik </a:t>
            </a:r>
          </a:p>
          <a:p>
            <a:r>
              <a:rPr lang="tr-TR" b="1" i="1" dirty="0"/>
              <a:t>11.</a:t>
            </a:r>
            <a:r>
              <a:rPr lang="tr-TR" i="1" dirty="0"/>
              <a:t> Evrensellik </a:t>
            </a:r>
          </a:p>
          <a:p>
            <a:r>
              <a:rPr lang="tr-TR" b="1" i="1" dirty="0"/>
              <a:t>12.</a:t>
            </a:r>
            <a:r>
              <a:rPr lang="tr-TR" i="1" dirty="0"/>
              <a:t> Çağdaşlık</a:t>
            </a:r>
          </a:p>
          <a:p>
            <a:r>
              <a:rPr lang="tr-TR" i="1" dirty="0"/>
              <a:t> </a:t>
            </a:r>
            <a:r>
              <a:rPr lang="tr-TR" b="1" i="1" dirty="0"/>
              <a:t>13.</a:t>
            </a:r>
            <a:r>
              <a:rPr lang="tr-TR" i="1" dirty="0"/>
              <a:t> İçtenlik</a:t>
            </a:r>
            <a:br>
              <a:rPr lang="tr-TR" dirty="0"/>
            </a:br>
            <a:endParaRPr lang="tr-TR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i="1" dirty="0"/>
              <a:t>Anlatımın İlkeleri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tr-TR" dirty="0"/>
              <a:t>Yazar tarafından parçanın anlatımında kullanılabilen veya yazının taşıdığı ya da taşıması gereken nitelikleri ifade etmeye yarayan bazı kavramlar vardır.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i="1" dirty="0"/>
              <a:t>Anlatımın İlkeleri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1. Özgünlük</a:t>
            </a:r>
          </a:p>
          <a:p>
            <a:r>
              <a:rPr lang="tr-TR" dirty="0"/>
              <a:t>Anlatımda başkasına benzememe, kendine has olmaktır. Yazıda taklitçilikten kaçın­ma; farklı, yeni, alışılmışın dışında olmaktır.</a:t>
            </a:r>
          </a:p>
          <a:p>
            <a:pPr>
              <a:buNone/>
            </a:pPr>
            <a:r>
              <a:rPr lang="tr-TR" dirty="0"/>
              <a:t> </a:t>
            </a:r>
          </a:p>
          <a:p>
            <a:r>
              <a:rPr lang="tr-TR" b="1" dirty="0">
                <a:solidFill>
                  <a:srgbClr val="FF0000"/>
                </a:solidFill>
              </a:rPr>
              <a:t>2. Açıklık / Duruluk</a:t>
            </a:r>
          </a:p>
          <a:p>
            <a:r>
              <a:rPr lang="tr-TR" dirty="0"/>
              <a:t>Anlatımdan okuyucunun çıkardığı an­lam ile yazarın vermek istediği mesajın aynı ol­masıdır. Anlatılmak istenenin kolayca anlaşılma­sı demektir. Anlatımda anlaşılması zor ifadelerden kaçınıl­masıdır. Söylenecek sözü sembollere sığınma­dan anlatma demektir.</a:t>
            </a:r>
          </a:p>
          <a:p>
            <a:pPr>
              <a:buNone/>
            </a:pPr>
            <a:endParaRPr lang="tr-TR" dirty="0"/>
          </a:p>
          <a:p>
            <a:r>
              <a:rPr lang="tr-TR" b="1" dirty="0">
                <a:solidFill>
                  <a:srgbClr val="FF0000"/>
                </a:solidFill>
              </a:rPr>
              <a:t>3. Doğallık</a:t>
            </a:r>
          </a:p>
          <a:p>
            <a:r>
              <a:rPr lang="tr-TR" dirty="0"/>
              <a:t>Anlatımın yapmacıksız, günlük yaşantıda olduğu gibi, sanat yapmadan, süs ve özentiden uzak yapılmasıdır.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Anlatımın İlkeleri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4. Akıcılık</a:t>
            </a:r>
          </a:p>
          <a:p>
            <a:r>
              <a:rPr lang="tr-TR" dirty="0"/>
              <a:t>Yazının kolay okunabilmesi ve rahatsız eden kelimelerin kullanılmamasını ifade eder. Düşünceler kolay anlaşılabilir bir biçimde sıralanabilmelidir. Ses sanatları akıcılığın vazgeçilmeyen unsurlarından biridir.</a:t>
            </a:r>
          </a:p>
          <a:p>
            <a:pPr>
              <a:buNone/>
            </a:pPr>
            <a:endParaRPr lang="tr-TR" dirty="0"/>
          </a:p>
          <a:p>
            <a:r>
              <a:rPr lang="tr-TR" b="1" dirty="0">
                <a:solidFill>
                  <a:srgbClr val="FF0000"/>
                </a:solidFill>
              </a:rPr>
              <a:t>5. Yoğunluk</a:t>
            </a:r>
          </a:p>
          <a:p>
            <a:r>
              <a:rPr lang="tr-TR" dirty="0"/>
              <a:t>Birçok anlamı bir arada vermektir. Anlam içinde anlam bulunacak şekilde bir anla­tımı tercih etmektir.</a:t>
            </a:r>
          </a:p>
          <a:p>
            <a:pPr>
              <a:buNone/>
            </a:pPr>
            <a:r>
              <a:rPr lang="tr-TR" dirty="0"/>
              <a:t> </a:t>
            </a:r>
          </a:p>
          <a:p>
            <a:r>
              <a:rPr lang="tr-TR" b="1" dirty="0">
                <a:solidFill>
                  <a:srgbClr val="FF0000"/>
                </a:solidFill>
              </a:rPr>
              <a:t>6. Özlülük</a:t>
            </a:r>
          </a:p>
          <a:p>
            <a:r>
              <a:rPr lang="tr-TR" dirty="0"/>
              <a:t>Anlatımda az sözle çok anlam ifade edebilmektir. Sözü uzatmadan, kısa tutarak me­sajı en öz şekilde vermektir.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Anlatımın İlkeleri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7. Tutarlılık</a:t>
            </a:r>
          </a:p>
          <a:p>
            <a:r>
              <a:rPr lang="tr-TR" dirty="0"/>
              <a:t>Anlatımda birbiriyle çelişen düşünce­ler ileri sürmeme, sık sık düşünce değiştirme­mektir.</a:t>
            </a:r>
          </a:p>
          <a:p>
            <a:pPr>
              <a:buNone/>
            </a:pPr>
            <a:r>
              <a:rPr lang="tr-TR" dirty="0"/>
              <a:t> </a:t>
            </a:r>
          </a:p>
          <a:p>
            <a:r>
              <a:rPr lang="tr-TR" b="1" dirty="0">
                <a:solidFill>
                  <a:srgbClr val="FF0000"/>
                </a:solidFill>
              </a:rPr>
              <a:t>8. Sürükleyicilik</a:t>
            </a:r>
          </a:p>
          <a:p>
            <a:r>
              <a:rPr lang="tr-TR" dirty="0"/>
              <a:t>Okuyucunun ilgisini canlı tut­mak, okuyucuyu esere bağlamaktır.</a:t>
            </a:r>
          </a:p>
          <a:p>
            <a:pPr>
              <a:buNone/>
            </a:pPr>
            <a:endParaRPr lang="tr-TR" dirty="0"/>
          </a:p>
          <a:p>
            <a:r>
              <a:rPr lang="tr-TR" b="1" dirty="0">
                <a:solidFill>
                  <a:srgbClr val="FF0000"/>
                </a:solidFill>
              </a:rPr>
              <a:t>9. Kalıcılık</a:t>
            </a:r>
          </a:p>
          <a:p>
            <a:r>
              <a:rPr lang="tr-TR" dirty="0"/>
              <a:t>Geçmiş dönemde ortaya konan bir yapıtın gelecekte de ilgi görmesi, geçerliliğini korumasıdır.</a:t>
            </a:r>
          </a:p>
          <a:p>
            <a:pPr>
              <a:buNone/>
            </a:pPr>
            <a:r>
              <a:rPr lang="tr-TR" dirty="0"/>
              <a:t> </a:t>
            </a:r>
          </a:p>
          <a:p>
            <a:r>
              <a:rPr lang="tr-TR" b="1" dirty="0">
                <a:solidFill>
                  <a:srgbClr val="FF0000"/>
                </a:solidFill>
              </a:rPr>
              <a:t>10. Ulusallık / Yerellik</a:t>
            </a:r>
          </a:p>
          <a:p>
            <a:r>
              <a:rPr lang="tr-TR" dirty="0"/>
              <a:t>Sadece bir ulusun kültürel özelliklerini taşımaktır.</a:t>
            </a:r>
          </a:p>
          <a:p>
            <a:pPr>
              <a:buNone/>
            </a:pPr>
            <a:r>
              <a:rPr lang="tr-TR" dirty="0"/>
              <a:t> 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Anlatımın İlkeleri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tr-TR" b="1" dirty="0"/>
              <a:t>1</a:t>
            </a:r>
            <a:r>
              <a:rPr lang="tr-TR" b="1" dirty="0">
                <a:solidFill>
                  <a:srgbClr val="FF0000"/>
                </a:solidFill>
              </a:rPr>
              <a:t>1. Evrensellik</a:t>
            </a:r>
          </a:p>
          <a:p>
            <a:r>
              <a:rPr lang="tr-TR" dirty="0"/>
              <a:t>Bir sanat yapıtının dünyadaki tüm insanlara hitap eden bir özellik taşımasıdır.</a:t>
            </a:r>
          </a:p>
          <a:p>
            <a:endParaRPr lang="tr-TR" dirty="0"/>
          </a:p>
          <a:p>
            <a:r>
              <a:rPr lang="tr-TR" b="1" dirty="0">
                <a:solidFill>
                  <a:srgbClr val="FF0000"/>
                </a:solidFill>
              </a:rPr>
              <a:t>12. Çağdaşlık</a:t>
            </a:r>
          </a:p>
          <a:p>
            <a:r>
              <a:rPr lang="tr-TR" dirty="0"/>
              <a:t>Çağının gerisinde kalmamak, çağı­na uygun özellikler taşımaktır.</a:t>
            </a:r>
          </a:p>
          <a:p>
            <a:pPr>
              <a:buNone/>
            </a:pPr>
            <a:r>
              <a:rPr lang="tr-TR" dirty="0"/>
              <a:t> </a:t>
            </a:r>
          </a:p>
          <a:p>
            <a:r>
              <a:rPr lang="tr-TR" b="1" dirty="0">
                <a:solidFill>
                  <a:srgbClr val="FF0000"/>
                </a:solidFill>
              </a:rPr>
              <a:t>13. İçtenlik</a:t>
            </a:r>
          </a:p>
          <a:p>
            <a:r>
              <a:rPr lang="tr-TR" dirty="0"/>
              <a:t>Anlatımın yürekten, candan, samimi olmasıdır.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isse Senedi">
  <a:themeElements>
    <a:clrScheme name="Hisse Senedi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Hisse Senedi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Hisse Senedi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12</TotalTime>
  <Words>351</Words>
  <Application>Microsoft Office PowerPoint</Application>
  <PresentationFormat>Ekran Gösterisi (4:3)</PresentationFormat>
  <Paragraphs>57</Paragraphs>
  <Slides>7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7</vt:i4>
      </vt:variant>
    </vt:vector>
  </HeadingPairs>
  <TitlesOfParts>
    <vt:vector size="11" baseType="lpstr">
      <vt:lpstr>Franklin Gothic Book</vt:lpstr>
      <vt:lpstr>Perpetua</vt:lpstr>
      <vt:lpstr>Wingdings 2</vt:lpstr>
      <vt:lpstr>Hisse Senedi</vt:lpstr>
      <vt:lpstr>  Anlatımın İlkeleri  </vt:lpstr>
      <vt:lpstr>Anlatımın İlkeleri</vt:lpstr>
      <vt:lpstr>Anlatımın İlkeleri</vt:lpstr>
      <vt:lpstr>Anlatımın İlkeleri</vt:lpstr>
      <vt:lpstr>Anlatımın İlkeleri</vt:lpstr>
      <vt:lpstr>Anlatımın İlkeleri</vt:lpstr>
      <vt:lpstr>Anlatımın İlkeleri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Anlatımın İlkeleri  </dc:title>
  <dc:creator>RECEP</dc:creator>
  <cp:lastModifiedBy>SERKAN DEMİR</cp:lastModifiedBy>
  <cp:revision>3</cp:revision>
  <dcterms:created xsi:type="dcterms:W3CDTF">2021-02-23T11:23:13Z</dcterms:created>
  <dcterms:modified xsi:type="dcterms:W3CDTF">2022-01-15T10:38:08Z</dcterms:modified>
</cp:coreProperties>
</file>