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16.12.2021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16.12.2021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692697"/>
            <a:ext cx="7772400" cy="5256584"/>
          </a:xfrm>
        </p:spPr>
        <p:txBody>
          <a:bodyPr>
            <a:normAutofit/>
          </a:bodyPr>
          <a:lstStyle/>
          <a:p>
            <a:r>
              <a:rPr lang="tr-TR" sz="9600" dirty="0" smtClean="0"/>
              <a:t>ANA FİKİR</a:t>
            </a:r>
            <a:br>
              <a:rPr lang="tr-TR" sz="9600" dirty="0" smtClean="0"/>
            </a:br>
            <a:r>
              <a:rPr lang="tr-TR" sz="9600" dirty="0" smtClean="0"/>
              <a:t>ANA DUYGU</a:t>
            </a:r>
            <a:endParaRPr lang="tr-TR" sz="9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Örnek </a:t>
            </a:r>
            <a:r>
              <a:rPr lang="tr-TR" dirty="0" smtClean="0"/>
              <a:t>5:</a:t>
            </a:r>
            <a:endParaRPr lang="tr-TR" dirty="0"/>
          </a:p>
        </p:txBody>
      </p:sp>
      <p:sp>
        <p:nvSpPr>
          <p:cNvPr id="3" name="2 İçerik Yer Tutucusu"/>
          <p:cNvSpPr>
            <a:spLocks noGrp="1"/>
          </p:cNvSpPr>
          <p:nvPr>
            <p:ph idx="1"/>
          </p:nvPr>
        </p:nvSpPr>
        <p:spPr/>
        <p:txBody>
          <a:bodyPr>
            <a:normAutofit fontScale="85000" lnSpcReduction="10000"/>
          </a:bodyPr>
          <a:lstStyle/>
          <a:p>
            <a:pPr algn="just"/>
            <a:r>
              <a:rPr lang="tr-TR" dirty="0" smtClean="0"/>
              <a:t>İnsanlar</a:t>
            </a:r>
            <a:r>
              <a:rPr lang="tr-TR" dirty="0" smtClean="0"/>
              <a:t>, kendilerine uygun kişilerle arkadaşlık kurarlar. Onlarla kaynaşır, dertleşir, söyleşirler. Bir insanın kişiliğini, arkadaşını tanıyarak öğrenebiliriz. Huyları uymayan insanların anlaşmaları, arkadaşlık ve dostluk kurmaları zordur</a:t>
            </a:r>
            <a:r>
              <a:rPr lang="tr-TR" dirty="0" smtClean="0"/>
              <a:t>.</a:t>
            </a:r>
          </a:p>
          <a:p>
            <a:pPr algn="just">
              <a:buNone/>
            </a:pPr>
            <a:endParaRPr lang="tr-TR" dirty="0" smtClean="0"/>
          </a:p>
          <a:p>
            <a:r>
              <a:rPr lang="tr-TR" dirty="0" smtClean="0"/>
              <a:t>Konu :………………………………………………………</a:t>
            </a:r>
          </a:p>
          <a:p>
            <a:r>
              <a:rPr lang="tr-TR" dirty="0" smtClean="0"/>
              <a:t>Ana duygu:…………………………………………… </a:t>
            </a:r>
            <a:r>
              <a:rPr lang="tr-TR" dirty="0" smtClean="0"/>
              <a:t>…………………… .……………………………………………………...................................………………………………………………………………………………</a:t>
            </a:r>
            <a:endParaRPr lang="tr-TR" dirty="0" smtClean="0"/>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Örnek </a:t>
            </a:r>
            <a:r>
              <a:rPr lang="tr-TR" dirty="0" smtClean="0"/>
              <a:t>6:</a:t>
            </a:r>
            <a:endParaRPr lang="tr-TR" dirty="0"/>
          </a:p>
        </p:txBody>
      </p:sp>
      <p:sp>
        <p:nvSpPr>
          <p:cNvPr id="3" name="2 İçerik Yer Tutucusu"/>
          <p:cNvSpPr>
            <a:spLocks noGrp="1"/>
          </p:cNvSpPr>
          <p:nvPr>
            <p:ph idx="1"/>
          </p:nvPr>
        </p:nvSpPr>
        <p:spPr>
          <a:xfrm>
            <a:off x="457200" y="1600201"/>
            <a:ext cx="4474840" cy="2548880"/>
          </a:xfrm>
        </p:spPr>
        <p:txBody>
          <a:bodyPr>
            <a:normAutofit fontScale="92500" lnSpcReduction="20000"/>
          </a:bodyPr>
          <a:lstStyle/>
          <a:p>
            <a:pPr>
              <a:buNone/>
            </a:pPr>
            <a:r>
              <a:rPr lang="tr-TR" dirty="0" smtClean="0"/>
              <a:t>   KARINCA</a:t>
            </a:r>
            <a:endParaRPr lang="tr-TR" dirty="0" smtClean="0"/>
          </a:p>
          <a:p>
            <a:pPr>
              <a:buNone/>
            </a:pPr>
            <a:r>
              <a:rPr lang="tr-TR" dirty="0" smtClean="0"/>
              <a:t> </a:t>
            </a:r>
          </a:p>
          <a:p>
            <a:pPr>
              <a:buNone/>
            </a:pPr>
            <a:r>
              <a:rPr lang="tr-TR" dirty="0" smtClean="0"/>
              <a:t>    Bir </a:t>
            </a:r>
            <a:r>
              <a:rPr lang="tr-TR" dirty="0" smtClean="0"/>
              <a:t>buğday tanesine              </a:t>
            </a:r>
            <a:br>
              <a:rPr lang="tr-TR" dirty="0" smtClean="0"/>
            </a:br>
            <a:r>
              <a:rPr lang="tr-TR" dirty="0" smtClean="0"/>
              <a:t>Dört elle sarılıyor.</a:t>
            </a:r>
            <a:br>
              <a:rPr lang="tr-TR" dirty="0" smtClean="0"/>
            </a:br>
            <a:r>
              <a:rPr lang="tr-TR" dirty="0" smtClean="0"/>
              <a:t>Uyuşuk tembellere               </a:t>
            </a:r>
            <a:br>
              <a:rPr lang="tr-TR" dirty="0" smtClean="0"/>
            </a:br>
            <a:r>
              <a:rPr lang="tr-TR" dirty="0" smtClean="0"/>
              <a:t>Bakıp da darılıyor</a:t>
            </a:r>
            <a:r>
              <a:rPr lang="tr-TR" dirty="0" smtClean="0"/>
              <a:t>.</a:t>
            </a:r>
            <a:endParaRPr lang="tr-TR" dirty="0" smtClean="0"/>
          </a:p>
        </p:txBody>
      </p:sp>
      <p:sp>
        <p:nvSpPr>
          <p:cNvPr id="4" name="2 İçerik Yer Tutucusu"/>
          <p:cNvSpPr txBox="1">
            <a:spLocks/>
          </p:cNvSpPr>
          <p:nvPr/>
        </p:nvSpPr>
        <p:spPr>
          <a:xfrm>
            <a:off x="4716016" y="2420888"/>
            <a:ext cx="4176464" cy="1656184"/>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tr-TR" sz="3000" b="0" i="0" u="none" strike="noStrike" kern="1200" cap="none" spc="0" normalizeH="0" baseline="0" noProof="0" dirty="0" smtClean="0">
                <a:ln>
                  <a:noFill/>
                </a:ln>
                <a:solidFill>
                  <a:schemeClr val="tx1"/>
                </a:solidFill>
                <a:effectLst/>
                <a:uLnTx/>
                <a:uFillTx/>
                <a:latin typeface="+mn-lt"/>
                <a:ea typeface="+mn-ea"/>
                <a:cs typeface="+mn-cs"/>
              </a:rPr>
              <a:t>    İbret alın çocuklar</a:t>
            </a:r>
            <a:br>
              <a:rPr kumimoji="0" lang="tr-TR" sz="3000" b="0" i="0" u="none" strike="noStrike" kern="1200" cap="none" spc="0" normalizeH="0" baseline="0" noProof="0" dirty="0" smtClean="0">
                <a:ln>
                  <a:noFill/>
                </a:ln>
                <a:solidFill>
                  <a:schemeClr val="tx1"/>
                </a:solidFill>
                <a:effectLst/>
                <a:uLnTx/>
                <a:uFillTx/>
                <a:latin typeface="+mn-lt"/>
                <a:ea typeface="+mn-ea"/>
                <a:cs typeface="+mn-cs"/>
              </a:rPr>
            </a:br>
            <a:r>
              <a:rPr kumimoji="0" lang="tr-TR" sz="3000" b="0" i="0" u="none" strike="noStrike" kern="1200" cap="none" spc="0" normalizeH="0" baseline="0" noProof="0" dirty="0" smtClean="0">
                <a:ln>
                  <a:noFill/>
                </a:ln>
                <a:solidFill>
                  <a:schemeClr val="tx1"/>
                </a:solidFill>
                <a:effectLst/>
                <a:uLnTx/>
                <a:uFillTx/>
                <a:latin typeface="+mn-lt"/>
                <a:ea typeface="+mn-ea"/>
                <a:cs typeface="+mn-cs"/>
              </a:rPr>
              <a:t>Çalışkan karıncadan.</a:t>
            </a:r>
            <a:br>
              <a:rPr kumimoji="0" lang="tr-TR" sz="3000" b="0" i="0" u="none" strike="noStrike" kern="1200" cap="none" spc="0" normalizeH="0" baseline="0" noProof="0" dirty="0" smtClean="0">
                <a:ln>
                  <a:noFill/>
                </a:ln>
                <a:solidFill>
                  <a:schemeClr val="tx1"/>
                </a:solidFill>
                <a:effectLst/>
                <a:uLnTx/>
                <a:uFillTx/>
                <a:latin typeface="+mn-lt"/>
                <a:ea typeface="+mn-ea"/>
                <a:cs typeface="+mn-cs"/>
              </a:rPr>
            </a:br>
            <a:r>
              <a:rPr kumimoji="0" lang="tr-TR" sz="3000" b="0" i="0" u="none" strike="noStrike" kern="1200" cap="none" spc="0" normalizeH="0" baseline="0" noProof="0" dirty="0" smtClean="0">
                <a:ln>
                  <a:noFill/>
                </a:ln>
                <a:solidFill>
                  <a:schemeClr val="tx1"/>
                </a:solidFill>
                <a:effectLst/>
                <a:uLnTx/>
                <a:uFillTx/>
                <a:latin typeface="+mn-lt"/>
                <a:ea typeface="+mn-ea"/>
                <a:cs typeface="+mn-cs"/>
              </a:rPr>
              <a:t>Uyuşuk tembellerden</a:t>
            </a:r>
            <a:br>
              <a:rPr kumimoji="0" lang="tr-TR" sz="3000" b="0" i="0" u="none" strike="noStrike" kern="1200" cap="none" spc="0" normalizeH="0" baseline="0" noProof="0" dirty="0" smtClean="0">
                <a:ln>
                  <a:noFill/>
                </a:ln>
                <a:solidFill>
                  <a:schemeClr val="tx1"/>
                </a:solidFill>
                <a:effectLst/>
                <a:uLnTx/>
                <a:uFillTx/>
                <a:latin typeface="+mn-lt"/>
                <a:ea typeface="+mn-ea"/>
                <a:cs typeface="+mn-cs"/>
              </a:rPr>
            </a:br>
            <a:r>
              <a:rPr kumimoji="0" lang="tr-TR" sz="3000" b="0" i="0" u="none" strike="noStrike" kern="1200" cap="none" spc="0" normalizeH="0" baseline="0" noProof="0" dirty="0" smtClean="0">
                <a:ln>
                  <a:noFill/>
                </a:ln>
                <a:solidFill>
                  <a:schemeClr val="tx1"/>
                </a:solidFill>
                <a:effectLst/>
                <a:uLnTx/>
                <a:uFillTx/>
                <a:latin typeface="+mn-lt"/>
                <a:ea typeface="+mn-ea"/>
                <a:cs typeface="+mn-cs"/>
              </a:rPr>
              <a:t>Var mı hiç adam olan</a:t>
            </a:r>
            <a:r>
              <a:rPr kumimoji="0" lang="tr-TR" sz="3200" b="0" i="0" u="none" strike="noStrike" kern="1200" cap="none" spc="0" normalizeH="0" baseline="0" noProof="0" dirty="0" smtClean="0">
                <a:ln>
                  <a:noFill/>
                </a:ln>
                <a:solidFill>
                  <a:schemeClr val="tx1"/>
                </a:solidFill>
                <a:effectLst/>
                <a:uLnTx/>
                <a:uFillTx/>
                <a:latin typeface="+mn-lt"/>
                <a:ea typeface="+mn-ea"/>
                <a:cs typeface="+mn-cs"/>
              </a:rPr>
              <a:t>?</a:t>
            </a:r>
          </a:p>
        </p:txBody>
      </p:sp>
      <p:sp>
        <p:nvSpPr>
          <p:cNvPr id="5" name="4 Dikdörtgen"/>
          <p:cNvSpPr/>
          <p:nvPr/>
        </p:nvSpPr>
        <p:spPr>
          <a:xfrm>
            <a:off x="827584" y="4149080"/>
            <a:ext cx="7848872" cy="1815882"/>
          </a:xfrm>
          <a:prstGeom prst="rect">
            <a:avLst/>
          </a:prstGeom>
        </p:spPr>
        <p:txBody>
          <a:bodyPr wrap="square">
            <a:spAutoFit/>
          </a:bodyPr>
          <a:lstStyle/>
          <a:p>
            <a:r>
              <a:rPr lang="tr-TR" sz="2800" dirty="0" smtClean="0"/>
              <a:t>Konu </a:t>
            </a:r>
            <a:r>
              <a:rPr lang="tr-TR" sz="2800" dirty="0" smtClean="0"/>
              <a:t>:…………………………………………………………</a:t>
            </a:r>
          </a:p>
          <a:p>
            <a:r>
              <a:rPr lang="tr-TR" sz="2800" dirty="0" smtClean="0"/>
              <a:t>Ana </a:t>
            </a:r>
            <a:r>
              <a:rPr lang="tr-TR" sz="2800" dirty="0" smtClean="0"/>
              <a:t>duygu:………………………………………………………………</a:t>
            </a:r>
          </a:p>
          <a:p>
            <a:r>
              <a:rPr lang="tr-TR" sz="2800" dirty="0" smtClean="0"/>
              <a:t>…….……………………………………………………...................................……………………………………………………………………</a:t>
            </a:r>
            <a:endParaRPr lang="tr-TR"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Örnek 7</a:t>
            </a:r>
            <a:r>
              <a:rPr lang="tr-TR" dirty="0" smtClean="0"/>
              <a:t>°:</a:t>
            </a:r>
            <a:endParaRPr lang="tr-TR" dirty="0"/>
          </a:p>
        </p:txBody>
      </p:sp>
      <p:sp>
        <p:nvSpPr>
          <p:cNvPr id="3" name="2 İçerik Yer Tutucusu"/>
          <p:cNvSpPr>
            <a:spLocks noGrp="1"/>
          </p:cNvSpPr>
          <p:nvPr>
            <p:ph idx="1"/>
          </p:nvPr>
        </p:nvSpPr>
        <p:spPr>
          <a:xfrm>
            <a:off x="457200" y="1052736"/>
            <a:ext cx="8229600" cy="5328592"/>
          </a:xfrm>
        </p:spPr>
        <p:txBody>
          <a:bodyPr>
            <a:normAutofit fontScale="70000" lnSpcReduction="20000"/>
          </a:bodyPr>
          <a:lstStyle/>
          <a:p>
            <a:pPr>
              <a:buNone/>
            </a:pPr>
            <a:r>
              <a:rPr lang="tr-TR" dirty="0" smtClean="0"/>
              <a:t>       ATATÜRK’ÜN </a:t>
            </a:r>
            <a:r>
              <a:rPr lang="tr-TR" dirty="0" smtClean="0"/>
              <a:t>BAŞARI İLKESİ</a:t>
            </a:r>
          </a:p>
          <a:p>
            <a:pPr>
              <a:buNone/>
            </a:pPr>
            <a:r>
              <a:rPr lang="tr-TR" dirty="0" smtClean="0"/>
              <a:t>       Bir </a:t>
            </a:r>
            <a:r>
              <a:rPr lang="tr-TR" dirty="0" smtClean="0"/>
              <a:t>Amerikalı gazeteci bir gün Atatürk’e:</a:t>
            </a:r>
          </a:p>
          <a:p>
            <a:pPr>
              <a:buNone/>
            </a:pPr>
            <a:r>
              <a:rPr lang="tr-TR" dirty="0" smtClean="0"/>
              <a:t>        —İşlerinizde nasıl başarılı oluyorsunuz? diye sormuştu. Atatürk şu cevabı verdi:</a:t>
            </a:r>
          </a:p>
          <a:p>
            <a:pPr>
              <a:buNone/>
            </a:pPr>
            <a:r>
              <a:rPr lang="tr-TR" dirty="0" smtClean="0"/>
              <a:t>        —Ben bir işte nasıl başarılı olacağımı düşünmem. O işi başarmama neler engel olabilir, bunları düşünürüm. Engelleri ortadan kaldırdın mı işler kendi kendine yürür.</a:t>
            </a:r>
          </a:p>
          <a:p>
            <a:pPr>
              <a:buNone/>
            </a:pPr>
            <a:r>
              <a:rPr lang="tr-TR" dirty="0" smtClean="0"/>
              <a:t> </a:t>
            </a:r>
          </a:p>
          <a:p>
            <a:r>
              <a:rPr lang="tr-TR" dirty="0" smtClean="0"/>
              <a:t>Konu :…………………………………………………………</a:t>
            </a:r>
          </a:p>
          <a:p>
            <a:r>
              <a:rPr lang="tr-TR" dirty="0" smtClean="0"/>
              <a:t>Ana  düşünce: </a:t>
            </a:r>
            <a:r>
              <a:rPr lang="tr-TR" dirty="0" smtClean="0"/>
              <a:t>…………………………………………………………….…………………</a:t>
            </a:r>
          </a:p>
          <a:p>
            <a:r>
              <a:rPr lang="tr-TR" dirty="0" smtClean="0"/>
              <a:t>………………………………………….........................................................................................................................................................................................................................................................................................................................................................................................................</a:t>
            </a:r>
            <a:endParaRPr lang="tr-TR" dirty="0" smtClean="0"/>
          </a:p>
          <a:p>
            <a:pPr>
              <a:buNone/>
            </a:pP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Örnek </a:t>
            </a:r>
            <a:r>
              <a:rPr lang="tr-TR" dirty="0" smtClean="0"/>
              <a:t>10:</a:t>
            </a:r>
            <a:endParaRPr lang="tr-TR" dirty="0"/>
          </a:p>
        </p:txBody>
      </p:sp>
      <p:sp>
        <p:nvSpPr>
          <p:cNvPr id="3" name="2 İçerik Yer Tutucusu"/>
          <p:cNvSpPr>
            <a:spLocks noGrp="1"/>
          </p:cNvSpPr>
          <p:nvPr>
            <p:ph idx="1"/>
          </p:nvPr>
        </p:nvSpPr>
        <p:spPr/>
        <p:txBody>
          <a:bodyPr>
            <a:normAutofit fontScale="77500" lnSpcReduction="20000"/>
          </a:bodyPr>
          <a:lstStyle/>
          <a:p>
            <a:pPr algn="just"/>
            <a:r>
              <a:rPr lang="tr-TR" dirty="0" smtClean="0"/>
              <a:t>Babam</a:t>
            </a:r>
            <a:r>
              <a:rPr lang="tr-TR" dirty="0" smtClean="0"/>
              <a:t>, kuşları çok seviyorum diye bana bir saka kuşu almıştı. Kafesin içinde ne de güzel ötüyordu! Onunla arkadaş olmuştuk. Adını “Sakacık” koymuştum. Ancak arkadaşları özgürce gökyüzünde uçarken onu kafesin içinde görmek beni üzüyordu. Bir gün kafesin kapısını açtım, onu özgür bıraktım. “Sakacığım haydi uç, arkadaşların gibi özgür ol!” dedim. Ne iyi yaptım, değil mi</a:t>
            </a:r>
            <a:r>
              <a:rPr lang="tr-TR" dirty="0" smtClean="0"/>
              <a:t>?</a:t>
            </a:r>
          </a:p>
          <a:p>
            <a:pPr>
              <a:buNone/>
            </a:pPr>
            <a:endParaRPr lang="tr-TR" dirty="0" smtClean="0"/>
          </a:p>
          <a:p>
            <a:r>
              <a:rPr lang="tr-TR" dirty="0" smtClean="0"/>
              <a:t>Konu :…………………………………………………………</a:t>
            </a:r>
          </a:p>
          <a:p>
            <a:r>
              <a:rPr lang="tr-TR" dirty="0" smtClean="0"/>
              <a:t>Ana  fikir</a:t>
            </a:r>
            <a:r>
              <a:rPr lang="tr-TR" dirty="0" smtClean="0"/>
              <a:t>:…………………………………………………………………….……</a:t>
            </a:r>
          </a:p>
          <a:p>
            <a:r>
              <a:rPr lang="tr-TR" dirty="0" smtClean="0"/>
              <a:t>………………………………………………...................................……………………………………………………………………………………..</a:t>
            </a:r>
            <a:endParaRPr lang="tr-TR" dirty="0" smtClean="0"/>
          </a:p>
          <a:p>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C:\Users\Standart\Desktop\logobüyük.jpg"/>
          <p:cNvPicPr>
            <a:picLocks noGrp="1" noChangeAspect="1" noChangeArrowheads="1"/>
          </p:cNvPicPr>
          <p:nvPr>
            <p:ph idx="1"/>
          </p:nvPr>
        </p:nvPicPr>
        <p:blipFill>
          <a:blip r:embed="rId2" cstate="print"/>
          <a:srcRect/>
          <a:stretch>
            <a:fillRect/>
          </a:stretch>
        </p:blipFill>
        <p:spPr bwMode="auto">
          <a:xfrm>
            <a:off x="1475656" y="3356992"/>
            <a:ext cx="5946467" cy="115212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ANA DÜŞÜNCE(Ana fikir </a:t>
            </a:r>
            <a:r>
              <a:rPr lang="tr-TR" b="1" dirty="0" smtClean="0"/>
              <a:t>)</a:t>
            </a:r>
            <a:endParaRPr lang="tr-TR" dirty="0"/>
          </a:p>
        </p:txBody>
      </p:sp>
      <p:sp>
        <p:nvSpPr>
          <p:cNvPr id="3" name="2 İçerik Yer Tutucusu"/>
          <p:cNvSpPr>
            <a:spLocks noGrp="1"/>
          </p:cNvSpPr>
          <p:nvPr>
            <p:ph idx="1"/>
          </p:nvPr>
        </p:nvSpPr>
        <p:spPr/>
        <p:txBody>
          <a:bodyPr>
            <a:normAutofit fontScale="85000" lnSpcReduction="20000"/>
          </a:bodyPr>
          <a:lstStyle/>
          <a:p>
            <a:pPr algn="just"/>
            <a:r>
              <a:rPr lang="tr-TR" dirty="0" smtClean="0"/>
              <a:t>Bir </a:t>
            </a:r>
            <a:r>
              <a:rPr lang="tr-TR" dirty="0" smtClean="0"/>
              <a:t>yazının anlatmak istediği temel düşüncedir. Parçada yazarın okuyucuya vermek istediği mesajdır. Buna paragrafın yazılış amacı da denilebilir.</a:t>
            </a:r>
          </a:p>
          <a:p>
            <a:pPr algn="just"/>
            <a:r>
              <a:rPr lang="tr-TR" dirty="0" smtClean="0"/>
              <a:t>Ana düşünceyi bulmak için: “Yazar bu parçayı niçin yazmıştır, yazarın okuyucuya iletmek istediği mesaj nedir?” sorularına cevap ararız.</a:t>
            </a:r>
          </a:p>
          <a:p>
            <a:pPr algn="just"/>
            <a:r>
              <a:rPr lang="tr-TR" dirty="0" smtClean="0"/>
              <a:t>Ana düşünce genellikle parçanın başında veya sonunda verilir. Bu nedenle parçaların ilk ve son cümleleri önemlidir.</a:t>
            </a:r>
          </a:p>
          <a:p>
            <a:pPr algn="just"/>
            <a:r>
              <a:rPr lang="tr-TR" dirty="0" smtClean="0"/>
              <a:t>Cümle içinde yer alan, “ bu nedenle, bundan ötürü, öyle ki, oysaki,  ….vb” ifadeler de bizi ana düşünceye götürür.</a:t>
            </a: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KONU (Tema) </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dirty="0" smtClean="0"/>
              <a:t>Konuşmada</a:t>
            </a:r>
            <a:r>
              <a:rPr lang="tr-TR" dirty="0" smtClean="0"/>
              <a:t>, yazıda, ele alınan düşünce, olay ya da durumdur. Bir yazıda üzerinde durulan olay, düşünce veya durumlar bize konuyu yani temayı verir. </a:t>
            </a:r>
          </a:p>
          <a:p>
            <a:r>
              <a:rPr lang="tr-TR" dirty="0" smtClean="0"/>
              <a:t>Konuyu bulabilmek için “Parçada neden söz ediliyor, neyin üzerinde daha çok durulmuş?” sorularını cevabı bizi, konuya götürür.</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u="sng" dirty="0" smtClean="0"/>
              <a:t>Ana duygu :</a:t>
            </a:r>
            <a:endParaRPr lang="tr-TR" dirty="0"/>
          </a:p>
        </p:txBody>
      </p:sp>
      <p:sp>
        <p:nvSpPr>
          <p:cNvPr id="3" name="2 İçerik Yer Tutucusu"/>
          <p:cNvSpPr>
            <a:spLocks noGrp="1"/>
          </p:cNvSpPr>
          <p:nvPr>
            <p:ph idx="1"/>
          </p:nvPr>
        </p:nvSpPr>
        <p:spPr/>
        <p:txBody>
          <a:bodyPr/>
          <a:lstStyle/>
          <a:p>
            <a:r>
              <a:rPr lang="tr-TR" dirty="0" smtClean="0"/>
              <a:t>Bir </a:t>
            </a:r>
            <a:r>
              <a:rPr lang="tr-TR" dirty="0" smtClean="0"/>
              <a:t>şiirde işlenen asıl konuya ana duygu (tema) denir.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u="sng" dirty="0" smtClean="0"/>
              <a:t>Altın Kural :</a:t>
            </a:r>
            <a:r>
              <a:rPr lang="tr-TR" u="sng" dirty="0" smtClean="0"/>
              <a:t> </a:t>
            </a:r>
            <a:r>
              <a:rPr lang="tr-TR" dirty="0" smtClean="0"/>
              <a:t>Ana düşünce(fikir) bir cümle ile dile getirilirken, ana duygu (tema) birkaç sözcükle anlatılır. Örneğin vatan sevgisi, sıla özlemi, yalnızlık vb…</a:t>
            </a:r>
          </a:p>
          <a:p>
            <a:r>
              <a:rPr lang="tr-TR" b="1" dirty="0" smtClean="0"/>
              <a:t>NOT:</a:t>
            </a:r>
            <a:r>
              <a:rPr lang="tr-TR" dirty="0" smtClean="0"/>
              <a:t> Ana duygu, an düşünce, ana fikir kelime grupları aynı anlama gelmektedir.</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Örnek </a:t>
            </a:r>
            <a:r>
              <a:rPr lang="tr-TR" dirty="0" smtClean="0"/>
              <a:t>1 </a:t>
            </a:r>
            <a:r>
              <a:rPr lang="tr-TR" dirty="0" smtClean="0"/>
              <a:t>:</a:t>
            </a:r>
            <a:br>
              <a:rPr lang="tr-TR" dirty="0" smtClean="0"/>
            </a:br>
            <a:endParaRPr lang="tr-TR" dirty="0"/>
          </a:p>
        </p:txBody>
      </p:sp>
      <p:sp>
        <p:nvSpPr>
          <p:cNvPr id="3" name="2 İçerik Yer Tutucusu"/>
          <p:cNvSpPr>
            <a:spLocks noGrp="1"/>
          </p:cNvSpPr>
          <p:nvPr>
            <p:ph idx="1"/>
          </p:nvPr>
        </p:nvSpPr>
        <p:spPr/>
        <p:txBody>
          <a:bodyPr>
            <a:normAutofit fontScale="92500" lnSpcReduction="10000"/>
          </a:bodyPr>
          <a:lstStyle/>
          <a:p>
            <a:pPr algn="just"/>
            <a:r>
              <a:rPr lang="tr-TR" dirty="0" smtClean="0"/>
              <a:t>Dalgalar </a:t>
            </a:r>
            <a:r>
              <a:rPr lang="tr-TR" dirty="0" smtClean="0"/>
              <a:t>çocuklar için bazen dost bazen de düşmandır. Onların kumsalda yaptıkları su yolları, havuzları su ile doldukça dalgaları severler. Dalgalar, kumdan yaptıkları kaleleri, kuleleri yıkmaya kalkınca eserlerini korumaya çalışırlar. Büyük dalgalar geldikçe de bilirler ki eserleri bir anda silinip dağılacaktır.</a:t>
            </a:r>
          </a:p>
          <a:p>
            <a:r>
              <a:rPr lang="tr-TR" b="1" u="sng" dirty="0" smtClean="0"/>
              <a:t>Konu: </a:t>
            </a:r>
            <a:r>
              <a:rPr lang="tr-TR" dirty="0" smtClean="0"/>
              <a:t>Denizde oynayan çocukların oyunları</a:t>
            </a:r>
          </a:p>
          <a:p>
            <a:r>
              <a:rPr lang="tr-TR" b="1" u="sng" dirty="0" smtClean="0"/>
              <a:t>Ana düşünce:</a:t>
            </a:r>
            <a:r>
              <a:rPr lang="tr-TR" u="sng" dirty="0" smtClean="0"/>
              <a:t> </a:t>
            </a:r>
            <a:r>
              <a:rPr lang="tr-TR" dirty="0" smtClean="0"/>
              <a:t>Kumdan kaleler ve kuleler çabuk yıkılır.</a:t>
            </a:r>
          </a:p>
          <a:p>
            <a:pPr>
              <a:buNone/>
            </a:pP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Örnek 2:</a:t>
            </a:r>
            <a:r>
              <a:rPr lang="tr-TR" dirty="0" smtClean="0"/>
              <a:t/>
            </a:r>
            <a:br>
              <a:rPr lang="tr-TR" dirty="0" smtClean="0"/>
            </a:br>
            <a:endParaRPr lang="tr-TR" dirty="0"/>
          </a:p>
        </p:txBody>
      </p:sp>
      <p:sp>
        <p:nvSpPr>
          <p:cNvPr id="3" name="2 İçerik Yer Tutucusu"/>
          <p:cNvSpPr>
            <a:spLocks noGrp="1"/>
          </p:cNvSpPr>
          <p:nvPr>
            <p:ph idx="1"/>
          </p:nvPr>
        </p:nvSpPr>
        <p:spPr>
          <a:xfrm>
            <a:off x="395536" y="1052736"/>
            <a:ext cx="8352928" cy="4525963"/>
          </a:xfrm>
        </p:spPr>
        <p:txBody>
          <a:bodyPr>
            <a:normAutofit fontScale="85000" lnSpcReduction="10000"/>
          </a:bodyPr>
          <a:lstStyle/>
          <a:p>
            <a:pPr algn="just"/>
            <a:r>
              <a:rPr lang="tr-TR" dirty="0" smtClean="0"/>
              <a:t>Çok </a:t>
            </a:r>
            <a:r>
              <a:rPr lang="tr-TR" dirty="0" smtClean="0"/>
              <a:t>şey bilmek, çok okumaktan geçer. Okumak, insanın bilgi hazinesini genişletir. İnsanın yeni bir şey öğrenmesi ya gezip görmekle ya da okumakla mümkündür. Gezmek, her zaman mümkün olmayabilir; ancak okumanın hiçbir masrafı yoktur. </a:t>
            </a:r>
            <a:r>
              <a:rPr lang="tr-TR" dirty="0" smtClean="0"/>
              <a:t>Kütüphanelerdeki </a:t>
            </a:r>
            <a:r>
              <a:rPr lang="tr-TR" dirty="0" smtClean="0"/>
              <a:t>kitaplar, bizim hizmetimize sunulmuş bilgi hazinesinin birer anahtarıdırlar.</a:t>
            </a:r>
          </a:p>
          <a:p>
            <a:r>
              <a:rPr lang="tr-TR" dirty="0" smtClean="0"/>
              <a:t>Konu :………………………………………………………</a:t>
            </a:r>
          </a:p>
          <a:p>
            <a:r>
              <a:rPr lang="tr-TR" dirty="0" smtClean="0"/>
              <a:t>Ana duygu:…………………………………………… </a:t>
            </a:r>
            <a:r>
              <a:rPr lang="tr-TR" dirty="0" smtClean="0"/>
              <a:t>…………………… .……………………………………………………...................................………………………………………………………………………………</a:t>
            </a:r>
            <a:endParaRPr lang="tr-TR" dirty="0" smtClean="0"/>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Örnek 3:</a:t>
            </a:r>
            <a:r>
              <a:rPr lang="tr-TR" dirty="0" smtClean="0"/>
              <a:t/>
            </a:r>
            <a:br>
              <a:rPr lang="tr-TR" dirty="0" smtClean="0"/>
            </a:br>
            <a:endParaRPr lang="tr-TR" dirty="0"/>
          </a:p>
        </p:txBody>
      </p:sp>
      <p:sp>
        <p:nvSpPr>
          <p:cNvPr id="3" name="2 İçerik Yer Tutucusu"/>
          <p:cNvSpPr>
            <a:spLocks noGrp="1"/>
          </p:cNvSpPr>
          <p:nvPr>
            <p:ph idx="1"/>
          </p:nvPr>
        </p:nvSpPr>
        <p:spPr>
          <a:xfrm>
            <a:off x="457200" y="1124744"/>
            <a:ext cx="8229600" cy="5001419"/>
          </a:xfrm>
        </p:spPr>
        <p:txBody>
          <a:bodyPr>
            <a:normAutofit fontScale="77500" lnSpcReduction="20000"/>
          </a:bodyPr>
          <a:lstStyle/>
          <a:p>
            <a:r>
              <a:rPr lang="tr-TR" dirty="0" smtClean="0">
                <a:latin typeface="ALFABET98" pitchFamily="2" charset="0"/>
              </a:rPr>
              <a:t>İyilik </a:t>
            </a:r>
            <a:r>
              <a:rPr lang="tr-TR" dirty="0" smtClean="0">
                <a:latin typeface="ALFABET98" pitchFamily="2" charset="0"/>
              </a:rPr>
              <a:t>yapmayı çok severim. İyilik yapınca kendimi o kadar rahat hissederim ki sanki kuş olmuşum da göklere yükselecekmişim zannederim. Zor durumda kalan arkadaşlarıma, ihtiyacı olan yaşlı ve sakatlara, zavallı şirin hayvanlara… Ama hiçbir zaman, zor günümde onlar da benim elimden tutar diye yapmam bütün bunları. Eğer öyle yaparsam, yaptığım iyiliğin hiçbir anlamının kalmadığını düşünürüm.</a:t>
            </a:r>
          </a:p>
          <a:p>
            <a:r>
              <a:rPr lang="tr-TR" dirty="0" smtClean="0">
                <a:latin typeface="ALFABET98" pitchFamily="2" charset="0"/>
              </a:rPr>
              <a:t>Konu :………………………………………………………</a:t>
            </a:r>
          </a:p>
          <a:p>
            <a:r>
              <a:rPr lang="tr-TR" dirty="0" smtClean="0">
                <a:latin typeface="ALFABET98" pitchFamily="2" charset="0"/>
              </a:rPr>
              <a:t>Ana  düşünce</a:t>
            </a:r>
            <a:r>
              <a:rPr lang="tr-TR" dirty="0" smtClean="0">
                <a:latin typeface="ALFABET98" pitchFamily="2" charset="0"/>
              </a:rPr>
              <a:t>:………………………………………………</a:t>
            </a:r>
            <a:endParaRPr lang="tr-TR" dirty="0" smtClean="0">
              <a:latin typeface="ALFABET98" pitchFamily="2" charset="0"/>
            </a:endParaRPr>
          </a:p>
          <a:p>
            <a:pPr>
              <a:buNone/>
            </a:pPr>
            <a:r>
              <a:rPr lang="tr-TR" dirty="0" smtClean="0">
                <a:latin typeface="ALFABET98" pitchFamily="2" charset="0"/>
              </a:rPr>
              <a:t>……………………………………………………...........……………………………………………………………………………………………………………………………………….</a:t>
            </a:r>
            <a:endParaRPr lang="tr-TR" dirty="0" smtClean="0">
              <a:latin typeface="ALFABET98" pitchFamily="2" charset="0"/>
            </a:endParaRP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Örnek </a:t>
            </a:r>
            <a:r>
              <a:rPr lang="tr-TR" dirty="0" smtClean="0"/>
              <a:t>4:</a:t>
            </a:r>
            <a:endParaRPr lang="tr-TR" dirty="0"/>
          </a:p>
        </p:txBody>
      </p:sp>
      <p:sp>
        <p:nvSpPr>
          <p:cNvPr id="3" name="2 İçerik Yer Tutucusu"/>
          <p:cNvSpPr>
            <a:spLocks noGrp="1"/>
          </p:cNvSpPr>
          <p:nvPr>
            <p:ph idx="1"/>
          </p:nvPr>
        </p:nvSpPr>
        <p:spPr/>
        <p:txBody>
          <a:bodyPr>
            <a:normAutofit fontScale="85000" lnSpcReduction="10000"/>
          </a:bodyPr>
          <a:lstStyle/>
          <a:p>
            <a:pPr algn="just"/>
            <a:r>
              <a:rPr lang="tr-TR" dirty="0" smtClean="0"/>
              <a:t>Kanuni </a:t>
            </a:r>
            <a:r>
              <a:rPr lang="tr-TR" dirty="0" smtClean="0"/>
              <a:t>Sultan Süleyman bir şiirinde : “Olmaya devlet cihanda bir nefes sıhhat gibi.” demiş. Bu özdeyişin anlamını az çok anlıyorsunuz. “Devlet” , büyük makam, büyük zenginlik demektir. “Bir nefes sıhhat” de sağlıkla alınıp verilen bir nefes. Görüyorsunuz ki, şair sağlıklı bir nefesi, dünyanın hiçbir zenginliğine, yüksek makamına değişmiyor.</a:t>
            </a:r>
          </a:p>
          <a:p>
            <a:r>
              <a:rPr lang="tr-TR" dirty="0" smtClean="0"/>
              <a:t>Konu :………………………………………………………</a:t>
            </a:r>
          </a:p>
          <a:p>
            <a:r>
              <a:rPr lang="tr-TR" dirty="0" smtClean="0"/>
              <a:t>Ana fikir</a:t>
            </a:r>
            <a:r>
              <a:rPr lang="tr-TR" dirty="0" smtClean="0"/>
              <a:t>:…………………………………………………………………… ………………………………………………...................................……………………………………………………………………………</a:t>
            </a:r>
            <a:endParaRPr lang="tr-TR" dirty="0" smtClean="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680</Words>
  <Application>Microsoft Office PowerPoint</Application>
  <PresentationFormat>Ekran Gösterisi (4:3)</PresentationFormat>
  <Paragraphs>58</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Ofis Teması</vt:lpstr>
      <vt:lpstr>ANA FİKİR ANA DUYGU</vt:lpstr>
      <vt:lpstr>ANA DÜŞÜNCE(Ana fikir )</vt:lpstr>
      <vt:lpstr>KONU (Tema)  </vt:lpstr>
      <vt:lpstr>Ana duygu :</vt:lpstr>
      <vt:lpstr>Slayt 5</vt:lpstr>
      <vt:lpstr>Örnek 1 : </vt:lpstr>
      <vt:lpstr>Örnek 2: </vt:lpstr>
      <vt:lpstr>Örnek 3: </vt:lpstr>
      <vt:lpstr>Örnek 4:</vt:lpstr>
      <vt:lpstr>Örnek 5:</vt:lpstr>
      <vt:lpstr>Örnek 6:</vt:lpstr>
      <vt:lpstr>Örnek 7°:</vt:lpstr>
      <vt:lpstr>Örnek 10:</vt:lpstr>
      <vt:lpstr>Slayt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 FİKİR ANA DUYGU</dc:title>
  <dc:creator>USER</dc:creator>
  <cp:lastModifiedBy>USER</cp:lastModifiedBy>
  <cp:revision>3</cp:revision>
  <dcterms:created xsi:type="dcterms:W3CDTF">2021-12-16T20:31:53Z</dcterms:created>
  <dcterms:modified xsi:type="dcterms:W3CDTF">2021-12-16T20:59:53Z</dcterms:modified>
</cp:coreProperties>
</file>