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F200D-4CD0-454A-A552-33503D2AB410}" type="datetimeFigureOut">
              <a:rPr lang="tr-TR" smtClean="0"/>
              <a:t>22.02.2022</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00E80-23A6-4EFB-B397-43491E5E3882}" type="slidenum">
              <a:rPr lang="tr-TR" smtClean="0"/>
              <a:t>‹#›</a:t>
            </a:fld>
            <a:endParaRPr lang="tr-TR"/>
          </a:p>
        </p:txBody>
      </p:sp>
    </p:spTree>
    <p:extLst>
      <p:ext uri="{BB962C8B-B14F-4D97-AF65-F5344CB8AC3E}">
        <p14:creationId xmlns:p14="http://schemas.microsoft.com/office/powerpoint/2010/main" val="2880995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2</a:t>
            </a:fld>
            <a:endParaRPr lang="tr-TR"/>
          </a:p>
        </p:txBody>
      </p:sp>
    </p:spTree>
    <p:extLst>
      <p:ext uri="{BB962C8B-B14F-4D97-AF65-F5344CB8AC3E}">
        <p14:creationId xmlns:p14="http://schemas.microsoft.com/office/powerpoint/2010/main" val="2887095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4</a:t>
            </a:fld>
            <a:endParaRPr lang="tr-TR"/>
          </a:p>
        </p:txBody>
      </p:sp>
    </p:spTree>
    <p:extLst>
      <p:ext uri="{BB962C8B-B14F-4D97-AF65-F5344CB8AC3E}">
        <p14:creationId xmlns:p14="http://schemas.microsoft.com/office/powerpoint/2010/main" val="343984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8</a:t>
            </a:fld>
            <a:endParaRPr lang="tr-TR"/>
          </a:p>
        </p:txBody>
      </p:sp>
    </p:spTree>
    <p:extLst>
      <p:ext uri="{BB962C8B-B14F-4D97-AF65-F5344CB8AC3E}">
        <p14:creationId xmlns:p14="http://schemas.microsoft.com/office/powerpoint/2010/main" val="101888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10</a:t>
            </a:fld>
            <a:endParaRPr lang="tr-TR"/>
          </a:p>
        </p:txBody>
      </p:sp>
    </p:spTree>
    <p:extLst>
      <p:ext uri="{BB962C8B-B14F-4D97-AF65-F5344CB8AC3E}">
        <p14:creationId xmlns:p14="http://schemas.microsoft.com/office/powerpoint/2010/main" val="718750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16" name="15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9" name="18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20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9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645C0D45-0452-45D7-B650-41AE45A3DBB9}"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2" name="11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a:t>Resim eklemek için simgeyi tıklatın</a:t>
            </a:r>
            <a:endParaRPr kumimoji="0" lang="en-US" dirty="0"/>
          </a:p>
        </p:txBody>
      </p:sp>
      <p:sp>
        <p:nvSpPr>
          <p:cNvPr id="7" name="6 Veri Yer Tutucusu"/>
          <p:cNvSpPr>
            <a:spLocks noGrp="1"/>
          </p:cNvSpPr>
          <p:nvPr>
            <p:ph type="dt" sz="half" idx="10"/>
          </p:nvPr>
        </p:nvSpPr>
        <p:spPr/>
        <p:txBody>
          <a:bodyPr/>
          <a:lstStyle/>
          <a:p>
            <a:fld id="{91C6E993-F1CF-4292-8989-C2C29BA91CEB}" type="datetimeFigureOut">
              <a:rPr lang="tr-TR" smtClean="0"/>
              <a:pPr/>
              <a:t>22.02.2022</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1C6E993-F1CF-4292-8989-C2C29BA91CEB}" type="datetimeFigureOut">
              <a:rPr lang="tr-TR" smtClean="0"/>
              <a:pPr/>
              <a:t>22.02.2022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45C0D45-0452-45D7-B650-41AE45A3DBB9}"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i="1" dirty="0">
                <a:solidFill>
                  <a:schemeClr val="tx1"/>
                </a:solidFill>
                <a:latin typeface="Algerian" pitchFamily="82" charset="0"/>
              </a:rPr>
              <a:t>ABBASİLER DEVLETİ</a:t>
            </a:r>
            <a:br>
              <a:rPr lang="tr-TR" b="1" i="1" dirty="0">
                <a:solidFill>
                  <a:schemeClr val="tx1"/>
                </a:solidFill>
                <a:latin typeface="Algerian" pitchFamily="82" charset="0"/>
              </a:rPr>
            </a:br>
            <a:r>
              <a:rPr lang="tr-TR" b="1" i="1" dirty="0">
                <a:solidFill>
                  <a:schemeClr val="tx1"/>
                </a:solidFill>
                <a:latin typeface="Algerian" pitchFamily="82" charset="0"/>
              </a:rPr>
              <a:t>(750 - 1258)</a:t>
            </a:r>
          </a:p>
        </p:txBody>
      </p:sp>
    </p:spTree>
  </p:cSld>
  <p:clrMapOvr>
    <a:masterClrMapping/>
  </p:clrMapOvr>
  <p:transition spd="slow">
    <p:dissolve/>
    <p:sndAc>
      <p:stSnd>
        <p:snd r:embed="rId2"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a:xfrm>
            <a:off x="381000" y="4437112"/>
            <a:ext cx="8458200" cy="1656184"/>
          </a:xfrm>
        </p:spPr>
        <p:txBody>
          <a:bodyPr>
            <a:normAutofit/>
          </a:bodyPr>
          <a:lstStyle/>
          <a:p>
            <a:r>
              <a:rPr lang="tr-TR" b="1" i="1" dirty="0">
                <a:solidFill>
                  <a:schemeClr val="tx1">
                    <a:lumMod val="95000"/>
                    <a:lumOff val="5000"/>
                  </a:schemeClr>
                </a:solidFill>
                <a:latin typeface="Algerian" pitchFamily="82" charset="0"/>
              </a:rPr>
              <a:t>TANER ULUAY</a:t>
            </a:r>
            <a:br>
              <a:rPr lang="tr-TR" b="1" i="1" dirty="0">
                <a:solidFill>
                  <a:schemeClr val="tx1">
                    <a:lumMod val="95000"/>
                    <a:lumOff val="5000"/>
                  </a:schemeClr>
                </a:solidFill>
                <a:latin typeface="Algerian" pitchFamily="82" charset="0"/>
              </a:rPr>
            </a:br>
            <a:r>
              <a:rPr lang="tr-TR" b="1" i="1" dirty="0">
                <a:solidFill>
                  <a:schemeClr val="tx1">
                    <a:lumMod val="95000"/>
                    <a:lumOff val="5000"/>
                  </a:schemeClr>
                </a:solidFill>
                <a:latin typeface="Algerian" pitchFamily="82" charset="0"/>
              </a:rPr>
              <a:t>9-B         32</a:t>
            </a:r>
          </a:p>
        </p:txBody>
      </p:sp>
    </p:spTree>
  </p:cSld>
  <p:clrMapOvr>
    <a:masterClrMapping/>
  </p:clrMapOvr>
  <p:transition spd="slow">
    <p:newsflash/>
    <p:sndAc>
      <p:stSnd>
        <p:snd r:embed="rId3"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922114"/>
          </a:xfrm>
        </p:spPr>
        <p:txBody>
          <a:bodyPr/>
          <a:lstStyle/>
          <a:p>
            <a:pPr algn="ctr"/>
            <a:r>
              <a:rPr lang="tr-TR" b="1" dirty="0">
                <a:solidFill>
                  <a:srgbClr val="FF0000"/>
                </a:solidFill>
                <a:latin typeface="Calibri" pitchFamily="34" charset="0"/>
              </a:rPr>
              <a:t>ABBASİLER KİMDİR?</a:t>
            </a:r>
          </a:p>
        </p:txBody>
      </p:sp>
      <p:sp>
        <p:nvSpPr>
          <p:cNvPr id="3" name="2 İçerik Yer Tutucusu"/>
          <p:cNvSpPr>
            <a:spLocks noGrp="1"/>
          </p:cNvSpPr>
          <p:nvPr>
            <p:ph idx="1"/>
          </p:nvPr>
        </p:nvSpPr>
        <p:spPr/>
        <p:txBody>
          <a:bodyPr/>
          <a:lstStyle/>
          <a:p>
            <a:r>
              <a:rPr lang="tr-TR" b="1" dirty="0">
                <a:latin typeface="Calibri" pitchFamily="34" charset="0"/>
              </a:rPr>
              <a:t>İslam tarihinde Abbasiler dönemi, </a:t>
            </a:r>
            <a:r>
              <a:rPr lang="tr-TR" b="1" dirty="0" err="1">
                <a:latin typeface="Calibri" pitchFamily="34" charset="0"/>
              </a:rPr>
              <a:t>Emeviler’in</a:t>
            </a:r>
            <a:r>
              <a:rPr lang="tr-TR" b="1" dirty="0">
                <a:latin typeface="Calibri" pitchFamily="34" charset="0"/>
              </a:rPr>
              <a:t> yıkılmasıyla başladı. </a:t>
            </a:r>
            <a:r>
              <a:rPr lang="tr-TR" b="1" dirty="0" err="1">
                <a:latin typeface="Calibri" pitchFamily="34" charset="0"/>
              </a:rPr>
              <a:t>Emevileri</a:t>
            </a:r>
            <a:r>
              <a:rPr lang="tr-TR" b="1" dirty="0">
                <a:latin typeface="Calibri" pitchFamily="34" charset="0"/>
              </a:rPr>
              <a:t> yıkılışa götüren halk isyanlarının başında yer alan Abbasi ailesinin soyu, Hz. Muhammed’in amcası olan  Abbas bin </a:t>
            </a:r>
            <a:r>
              <a:rPr lang="tr-TR" b="1" dirty="0" err="1">
                <a:latin typeface="Calibri" pitchFamily="34" charset="0"/>
              </a:rPr>
              <a:t>Abdülmuttalip’e</a:t>
            </a:r>
            <a:r>
              <a:rPr lang="tr-TR" b="1" dirty="0">
                <a:latin typeface="Calibri" pitchFamily="34" charset="0"/>
              </a:rPr>
              <a:t> dayanmaktadır.</a:t>
            </a:r>
          </a:p>
          <a:p>
            <a:r>
              <a:rPr lang="tr-TR" b="1" dirty="0">
                <a:latin typeface="Calibri" pitchFamily="34" charset="0"/>
              </a:rPr>
              <a:t> </a:t>
            </a:r>
          </a:p>
          <a:p>
            <a:endParaRPr lang="tr-TR" dirty="0"/>
          </a:p>
        </p:txBody>
      </p:sp>
    </p:spTree>
  </p:cSld>
  <p:clrMapOvr>
    <a:masterClrMapping/>
  </p:clrMapOvr>
  <p:transition spd="slow">
    <p:wipe dir="d"/>
    <p:sndAc>
      <p:stSnd>
        <p:snd r:embed="rId3" name="bomb.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EMEVİLERİN YIKILIŞ SÜRECİ</a:t>
            </a:r>
          </a:p>
        </p:txBody>
      </p:sp>
      <p:sp>
        <p:nvSpPr>
          <p:cNvPr id="3" name="2 İçerik Yer Tutucusu"/>
          <p:cNvSpPr>
            <a:spLocks noGrp="1"/>
          </p:cNvSpPr>
          <p:nvPr>
            <p:ph idx="1"/>
          </p:nvPr>
        </p:nvSpPr>
        <p:spPr/>
        <p:txBody>
          <a:bodyPr/>
          <a:lstStyle/>
          <a:p>
            <a:r>
              <a:rPr lang="tr-TR" b="1" dirty="0" err="1">
                <a:latin typeface="Calibri" pitchFamily="34" charset="0"/>
              </a:rPr>
              <a:t>Emeviler’in</a:t>
            </a:r>
            <a:r>
              <a:rPr lang="tr-TR" b="1" dirty="0">
                <a:latin typeface="Calibri" pitchFamily="34" charset="0"/>
              </a:rPr>
              <a:t> geniş çaplı isyanlarla boğuştuğu bir dönemde Abbasi ailesinden </a:t>
            </a:r>
            <a:r>
              <a:rPr lang="tr-TR" b="1" dirty="0" err="1">
                <a:latin typeface="Calibri" pitchFamily="34" charset="0"/>
              </a:rPr>
              <a:t>Ebü’l</a:t>
            </a:r>
            <a:r>
              <a:rPr lang="tr-TR" b="1" dirty="0">
                <a:latin typeface="Calibri" pitchFamily="34" charset="0"/>
              </a:rPr>
              <a:t>-Abbas’ın Küfe’de 749 yılında halife ilan edilmesi, Abbasiler dönemini resmen başlattı. Nitekim kısa bir süre sonra </a:t>
            </a:r>
            <a:r>
              <a:rPr lang="tr-TR" b="1" dirty="0" err="1">
                <a:latin typeface="Calibri" pitchFamily="34" charset="0"/>
              </a:rPr>
              <a:t>Emeviler’in</a:t>
            </a:r>
            <a:r>
              <a:rPr lang="tr-TR" b="1" dirty="0">
                <a:latin typeface="Calibri" pitchFamily="34" charset="0"/>
              </a:rPr>
              <a:t> başkenti olan Şam şehri de Abbasilerin kontrolü altına girecek, </a:t>
            </a:r>
            <a:r>
              <a:rPr lang="tr-TR" b="1" dirty="0" err="1">
                <a:latin typeface="Calibri" pitchFamily="34" charset="0"/>
              </a:rPr>
              <a:t>Emevi</a:t>
            </a:r>
            <a:r>
              <a:rPr lang="tr-TR" b="1" dirty="0">
                <a:latin typeface="Calibri" pitchFamily="34" charset="0"/>
              </a:rPr>
              <a:t> hanedanının büyük bir bölümü ortadan kaldırılacaktı.</a:t>
            </a:r>
          </a:p>
          <a:p>
            <a:endParaRPr lang="tr-TR" b="1" dirty="0">
              <a:latin typeface="Calibri" pitchFamily="34" charset="0"/>
            </a:endParaRPr>
          </a:p>
        </p:txBody>
      </p:sp>
    </p:spTree>
  </p:cSld>
  <p:clrMapOvr>
    <a:masterClrMapping/>
  </p:clrMapOvr>
  <p:transition spd="slow">
    <p:wedge/>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1066130"/>
          </a:xfrm>
        </p:spPr>
        <p:txBody>
          <a:bodyPr/>
          <a:lstStyle/>
          <a:p>
            <a:pPr algn="ctr"/>
            <a:r>
              <a:rPr lang="tr-TR" b="1" dirty="0">
                <a:solidFill>
                  <a:srgbClr val="FF0000"/>
                </a:solidFill>
                <a:latin typeface="Calibri" pitchFamily="34" charset="0"/>
              </a:rPr>
              <a:t>ŞAM’IN BAĞDAT İLE SAVAŞI</a:t>
            </a:r>
          </a:p>
        </p:txBody>
      </p:sp>
      <p:sp>
        <p:nvSpPr>
          <p:cNvPr id="3" name="2 İçerik Yer Tutucusu"/>
          <p:cNvSpPr>
            <a:spLocks noGrp="1"/>
          </p:cNvSpPr>
          <p:nvPr>
            <p:ph idx="1"/>
          </p:nvPr>
        </p:nvSpPr>
        <p:spPr/>
        <p:txBody>
          <a:bodyPr/>
          <a:lstStyle/>
          <a:p>
            <a:r>
              <a:rPr lang="tr-TR" b="1" dirty="0">
                <a:latin typeface="Calibri" pitchFamily="34" charset="0"/>
              </a:rPr>
              <a:t>Abbasilerin ikinci halifesi, Ebu </a:t>
            </a:r>
            <a:r>
              <a:rPr lang="tr-TR" b="1" dirty="0" err="1">
                <a:latin typeface="Calibri" pitchFamily="34" charset="0"/>
              </a:rPr>
              <a:t>Ca’fer</a:t>
            </a:r>
            <a:r>
              <a:rPr lang="tr-TR" b="1" dirty="0">
                <a:latin typeface="Calibri" pitchFamily="34" charset="0"/>
              </a:rPr>
              <a:t> el-Mansur, Bağdat şehrini kurarak burayı başkent haline getirmesi, İslam dünyasında yeni bir dönemin başladığının en net göstergesi oldu. Böylece </a:t>
            </a:r>
            <a:r>
              <a:rPr lang="tr-TR" b="1" dirty="0" err="1">
                <a:latin typeface="Calibri" pitchFamily="34" charset="0"/>
              </a:rPr>
              <a:t>Emeviler</a:t>
            </a:r>
            <a:r>
              <a:rPr lang="tr-TR" b="1" dirty="0">
                <a:latin typeface="Calibri" pitchFamily="34" charset="0"/>
              </a:rPr>
              <a:t> döneminde İslam dünyasının merkezi olan Şam; bu görevini Bağdat’a bırakmış oldu.</a:t>
            </a:r>
          </a:p>
          <a:p>
            <a:endParaRPr lang="tr-TR" b="1" dirty="0">
              <a:latin typeface="Calibri" pitchFamily="34" charset="0"/>
            </a:endParaRPr>
          </a:p>
        </p:txBody>
      </p:sp>
    </p:spTree>
  </p:cSld>
  <p:clrMapOvr>
    <a:masterClrMapping/>
  </p:clrMapOvr>
  <p:transition spd="slow">
    <p:wheel spokes="8"/>
    <p:sndAc>
      <p:stSnd>
        <p:snd r:embed="rId3" name="coin.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MEVALİ POLİTİKASININ SONUÇLARI</a:t>
            </a:r>
          </a:p>
        </p:txBody>
      </p:sp>
      <p:sp>
        <p:nvSpPr>
          <p:cNvPr id="3" name="2 İçerik Yer Tutucusu"/>
          <p:cNvSpPr>
            <a:spLocks noGrp="1"/>
          </p:cNvSpPr>
          <p:nvPr>
            <p:ph idx="1"/>
          </p:nvPr>
        </p:nvSpPr>
        <p:spPr/>
        <p:txBody>
          <a:bodyPr>
            <a:normAutofit fontScale="92500" lnSpcReduction="20000"/>
          </a:bodyPr>
          <a:lstStyle/>
          <a:p>
            <a:r>
              <a:rPr lang="tr-TR" b="1" dirty="0" err="1">
                <a:latin typeface="Calibri" pitchFamily="34" charset="0"/>
              </a:rPr>
              <a:t>Emeviler’i</a:t>
            </a:r>
            <a:r>
              <a:rPr lang="tr-TR" b="1" dirty="0">
                <a:latin typeface="Calibri" pitchFamily="34" charset="0"/>
              </a:rPr>
              <a:t> yıkılışa götüren, Abbasileri ise iktidara taşıyan en önemli şey, </a:t>
            </a:r>
            <a:r>
              <a:rPr lang="tr-TR" b="1" dirty="0" err="1">
                <a:latin typeface="Calibri" pitchFamily="34" charset="0"/>
              </a:rPr>
              <a:t>Emeviler’in</a:t>
            </a:r>
            <a:r>
              <a:rPr lang="tr-TR" b="1" dirty="0">
                <a:latin typeface="Calibri" pitchFamily="34" charset="0"/>
              </a:rPr>
              <a:t> uyguladığı mevali politikasıydı. </a:t>
            </a:r>
            <a:r>
              <a:rPr lang="tr-TR" b="1" dirty="0" err="1">
                <a:latin typeface="Calibri" pitchFamily="34" charset="0"/>
              </a:rPr>
              <a:t>Emeviler</a:t>
            </a:r>
            <a:r>
              <a:rPr lang="tr-TR" b="1" dirty="0">
                <a:latin typeface="Calibri" pitchFamily="34" charset="0"/>
              </a:rPr>
              <a:t> döneminde Arap ve mevali yani Arap olmayan Müslümanlar arasında büyük bir ayrım vardı ve bu ayrım, Arap olmayan Müslümanların </a:t>
            </a:r>
            <a:r>
              <a:rPr lang="tr-TR" b="1" dirty="0" err="1">
                <a:latin typeface="Calibri" pitchFamily="34" charset="0"/>
              </a:rPr>
              <a:t>Abbasiler’i</a:t>
            </a:r>
            <a:r>
              <a:rPr lang="tr-TR" b="1" dirty="0">
                <a:latin typeface="Calibri" pitchFamily="34" charset="0"/>
              </a:rPr>
              <a:t> desteklemesine yol açacaktı. Abbasiler de bu desteğe uygun olarak iktidar geldiklerinde daha ümmetçi bir anlayışı benimsendiler. Böylece Arap olmayan Müslüman unsurlar (İranlılar ve Türkler gibi) devlet içinde daha etkin hale gelmeye başladılar.</a:t>
            </a:r>
          </a:p>
          <a:p>
            <a:endParaRPr lang="tr-TR" b="1" dirty="0">
              <a:latin typeface="Calibri" pitchFamily="34" charset="0"/>
            </a:endParaRPr>
          </a:p>
        </p:txBody>
      </p:sp>
    </p:spTree>
  </p:cSld>
  <p:clrMapOvr>
    <a:masterClrMapping/>
  </p:clrMapOvr>
  <p:transition spd="slow">
    <p:fade thruBlk="1"/>
    <p:sndAc>
      <p:stSnd>
        <p:snd r:embed="rId2" name="cashreg.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ABBASİLER VE TÜRKLER ARASINDAKİ İLİŞKİ</a:t>
            </a:r>
          </a:p>
        </p:txBody>
      </p:sp>
      <p:sp>
        <p:nvSpPr>
          <p:cNvPr id="3" name="2 İçerik Yer Tutucusu"/>
          <p:cNvSpPr>
            <a:spLocks noGrp="1"/>
          </p:cNvSpPr>
          <p:nvPr>
            <p:ph idx="1"/>
          </p:nvPr>
        </p:nvSpPr>
        <p:spPr/>
        <p:txBody>
          <a:bodyPr/>
          <a:lstStyle/>
          <a:p>
            <a:r>
              <a:rPr lang="tr-TR" b="1" dirty="0">
                <a:latin typeface="Calibri" pitchFamily="34" charset="0"/>
              </a:rPr>
              <a:t>Türkler ve Abbasiler arasındaki ilişkiyi başlatan olay Karlukların  751 yılında Abbasiler ve Çinliler arasında gerçekleşen Talas  Savaşında Karluk Türklerinin Abbasilerin tarafına geçmesiyle Türk-Arap ilişkileri başlamış oldu. Talas Savaşında Türklerin Araplar ile ittifak kurması Türklerin  İslamlaşmasını Hızlandırmada İşe Yaradı.</a:t>
            </a:r>
          </a:p>
        </p:txBody>
      </p:sp>
    </p:spTree>
  </p:cSld>
  <p:clrMapOvr>
    <a:masterClrMapping/>
  </p:clrMapOvr>
  <p:transition spd="slow">
    <p:split orient="vert"/>
    <p:sndAc>
      <p:stSnd>
        <p:snd r:embed="rId2" name="voltage.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b="1" dirty="0">
                <a:solidFill>
                  <a:srgbClr val="FF0000"/>
                </a:solidFill>
                <a:latin typeface="Calibri" pitchFamily="34" charset="0"/>
              </a:rPr>
              <a:t>ABBASİLERİN GÜÇTEN DÜŞÜŞÜ</a:t>
            </a:r>
            <a:br>
              <a:rPr lang="tr-TR" b="1" dirty="0">
                <a:solidFill>
                  <a:srgbClr val="FF0000"/>
                </a:solidFill>
                <a:latin typeface="Calibri" pitchFamily="34" charset="0"/>
              </a:rPr>
            </a:br>
            <a:r>
              <a:rPr lang="tr-TR" b="1" dirty="0">
                <a:solidFill>
                  <a:srgbClr val="FF0000"/>
                </a:solidFill>
                <a:latin typeface="Calibri" pitchFamily="34" charset="0"/>
              </a:rPr>
              <a:t>ŞİİLER’İN GÜÇLENİŞİ</a:t>
            </a:r>
          </a:p>
        </p:txBody>
      </p:sp>
      <p:sp>
        <p:nvSpPr>
          <p:cNvPr id="3" name="2 İçerik Yer Tutucusu"/>
          <p:cNvSpPr>
            <a:spLocks noGrp="1"/>
          </p:cNvSpPr>
          <p:nvPr>
            <p:ph idx="1"/>
          </p:nvPr>
        </p:nvSpPr>
        <p:spPr>
          <a:xfrm>
            <a:off x="395536" y="1447800"/>
            <a:ext cx="8640960" cy="5149552"/>
          </a:xfrm>
        </p:spPr>
        <p:txBody>
          <a:bodyPr>
            <a:noAutofit/>
          </a:bodyPr>
          <a:lstStyle/>
          <a:p>
            <a:r>
              <a:rPr lang="tr-TR" sz="2000" b="1" dirty="0" err="1">
                <a:latin typeface="Calibri" pitchFamily="34" charset="0"/>
              </a:rPr>
              <a:t>BSD’nin</a:t>
            </a:r>
            <a:r>
              <a:rPr lang="tr-TR" sz="2000" b="1" dirty="0">
                <a:latin typeface="Calibri" pitchFamily="34" charset="0"/>
              </a:rPr>
              <a:t> kuruluşu ile Türklerin gücünün artması, </a:t>
            </a:r>
            <a:r>
              <a:rPr lang="tr-TR" sz="2000" b="1" dirty="0" err="1">
                <a:latin typeface="Calibri" pitchFamily="34" charset="0"/>
              </a:rPr>
              <a:t>Abbasiler’in</a:t>
            </a:r>
            <a:r>
              <a:rPr lang="tr-TR" sz="2000" b="1" dirty="0">
                <a:latin typeface="Calibri" pitchFamily="34" charset="0"/>
              </a:rPr>
              <a:t>  güçten düşmesiyle bir oldu. </a:t>
            </a:r>
          </a:p>
          <a:p>
            <a:r>
              <a:rPr lang="tr-TR" sz="2000" b="1" dirty="0" err="1">
                <a:latin typeface="Calibri" pitchFamily="34" charset="0"/>
              </a:rPr>
              <a:t>Ubeydullah</a:t>
            </a:r>
            <a:r>
              <a:rPr lang="tr-TR" sz="2000" b="1" dirty="0">
                <a:latin typeface="Calibri" pitchFamily="34" charset="0"/>
              </a:rPr>
              <a:t> El-Mehdi 909 yılında Şii Müslümanların (Yani </a:t>
            </a:r>
            <a:r>
              <a:rPr lang="tr-TR" sz="2000" b="1" dirty="0" err="1">
                <a:latin typeface="Calibri" pitchFamily="34" charset="0"/>
              </a:rPr>
              <a:t>İsmailililer’in</a:t>
            </a:r>
            <a:r>
              <a:rPr lang="tr-TR" sz="2000" b="1" dirty="0">
                <a:latin typeface="Calibri" pitchFamily="34" charset="0"/>
              </a:rPr>
              <a:t>) bir araya gelmesiyle günümüz Cezayir ve Tunus topraklarında Şii Fatımi Devleti kurulmuş ve başına </a:t>
            </a:r>
            <a:r>
              <a:rPr lang="tr-TR" sz="2000" b="1" dirty="0" err="1">
                <a:latin typeface="Calibri" pitchFamily="34" charset="0"/>
              </a:rPr>
              <a:t>Ubeydullah</a:t>
            </a:r>
            <a:r>
              <a:rPr lang="tr-TR" sz="2000" b="1" dirty="0">
                <a:latin typeface="Calibri" pitchFamily="34" charset="0"/>
              </a:rPr>
              <a:t> El-Mehdi Geçmiştir. </a:t>
            </a:r>
          </a:p>
          <a:p>
            <a:r>
              <a:rPr lang="tr-TR" sz="2000" b="1" dirty="0">
                <a:latin typeface="Calibri" pitchFamily="34" charset="0"/>
              </a:rPr>
              <a:t>Ardından </a:t>
            </a:r>
            <a:r>
              <a:rPr lang="tr-TR" sz="2000" b="1" dirty="0" err="1">
                <a:latin typeface="Calibri" pitchFamily="34" charset="0"/>
              </a:rPr>
              <a:t>Ubeydullah</a:t>
            </a:r>
            <a:r>
              <a:rPr lang="tr-TR" sz="2000" b="1" dirty="0">
                <a:latin typeface="Calibri" pitchFamily="34" charset="0"/>
              </a:rPr>
              <a:t> Abbasi Halifeliğini tanımadığını söyleyerek Abbasilere savaş ilan etti. Ve Kahire’ye kadar binlerce Sünni’yi katletti. Ardından Şii </a:t>
            </a:r>
            <a:r>
              <a:rPr lang="tr-TR" sz="2000" b="1" dirty="0" err="1">
                <a:latin typeface="Calibri" pitchFamily="34" charset="0"/>
              </a:rPr>
              <a:t>Büveyhoğulları</a:t>
            </a:r>
            <a:r>
              <a:rPr lang="tr-TR" sz="2000" b="1" dirty="0">
                <a:latin typeface="Calibri" pitchFamily="34" charset="0"/>
              </a:rPr>
              <a:t> Bağdat’ı kuşattı ve Abbasi Halifesi Abdullah BSD hükümdarı Tuğrul Bey’den Yardım İstedi. Selçuklular Abbasileri </a:t>
            </a:r>
            <a:r>
              <a:rPr lang="tr-TR" sz="2000" b="1" dirty="0" err="1">
                <a:latin typeface="Calibri" pitchFamily="34" charset="0"/>
              </a:rPr>
              <a:t>Şiiler’den</a:t>
            </a:r>
            <a:r>
              <a:rPr lang="tr-TR" sz="2000" b="1" dirty="0">
                <a:latin typeface="Calibri" pitchFamily="34" charset="0"/>
              </a:rPr>
              <a:t> Korudu ve </a:t>
            </a:r>
            <a:r>
              <a:rPr lang="tr-TR" sz="2000" b="1" dirty="0" err="1">
                <a:latin typeface="Calibri" pitchFamily="34" charset="0"/>
              </a:rPr>
              <a:t>Büveyhler</a:t>
            </a:r>
            <a:r>
              <a:rPr lang="tr-TR" sz="2000" b="1" dirty="0">
                <a:latin typeface="Calibri" pitchFamily="34" charset="0"/>
              </a:rPr>
              <a:t> </a:t>
            </a:r>
            <a:r>
              <a:rPr lang="tr-TR" sz="2000" b="1" dirty="0" err="1">
                <a:latin typeface="Calibri" pitchFamily="34" charset="0"/>
              </a:rPr>
              <a:t>Selçukluları’ın</a:t>
            </a:r>
            <a:r>
              <a:rPr lang="tr-TR" sz="2000" b="1" dirty="0">
                <a:latin typeface="Calibri" pitchFamily="34" charset="0"/>
              </a:rPr>
              <a:t> İşgaline Uğradı. Sultan Alparslan </a:t>
            </a:r>
            <a:r>
              <a:rPr lang="tr-TR" sz="2000" b="1" dirty="0" err="1">
                <a:latin typeface="Calibri" pitchFamily="34" charset="0"/>
              </a:rPr>
              <a:t>Fatımiler’i</a:t>
            </a:r>
            <a:r>
              <a:rPr lang="tr-TR" sz="2000" b="1" dirty="0">
                <a:latin typeface="Calibri" pitchFamily="34" charset="0"/>
              </a:rPr>
              <a:t> yıkmak </a:t>
            </a:r>
            <a:r>
              <a:rPr lang="tr-TR" sz="2000" b="1" dirty="0" err="1">
                <a:latin typeface="Calibri" pitchFamily="34" charset="0"/>
              </a:rPr>
              <a:t>iğçin</a:t>
            </a:r>
            <a:r>
              <a:rPr lang="tr-TR" sz="2000" b="1" dirty="0">
                <a:latin typeface="Calibri" pitchFamily="34" charset="0"/>
              </a:rPr>
              <a:t> ordu toplamaya başladı. Ama Bizans İmparatoru Romen </a:t>
            </a:r>
            <a:r>
              <a:rPr lang="tr-TR" sz="2000" b="1" dirty="0" err="1">
                <a:latin typeface="Calibri" pitchFamily="34" charset="0"/>
              </a:rPr>
              <a:t>Diyojen</a:t>
            </a:r>
            <a:r>
              <a:rPr lang="tr-TR" sz="2000" b="1" dirty="0">
                <a:latin typeface="Calibri" pitchFamily="34" charset="0"/>
              </a:rPr>
              <a:t> Abbasiler ve Selçuklular üzerine büyük bir ordu topladı ve Muş’un Malazgirt Ovasında büyük bir savaş yapıldı ve Selçuklular Anadolu’nun kapısını </a:t>
            </a:r>
            <a:r>
              <a:rPr lang="tr-TR" sz="2000" b="1" dirty="0" err="1">
                <a:latin typeface="Calibri" pitchFamily="34" charset="0"/>
              </a:rPr>
              <a:t>kırararak</a:t>
            </a:r>
            <a:r>
              <a:rPr lang="tr-TR" sz="2000" b="1" dirty="0">
                <a:latin typeface="Calibri" pitchFamily="34" charset="0"/>
              </a:rPr>
              <a:t> Anadolu fethine başladılar. Kısacası Fatımileri yıkılmaktan Bizans </a:t>
            </a:r>
            <a:r>
              <a:rPr lang="tr-TR" sz="2000" b="1" dirty="0" err="1">
                <a:latin typeface="Calibri" pitchFamily="34" charset="0"/>
              </a:rPr>
              <a:t>kuratarmıştı</a:t>
            </a:r>
            <a:r>
              <a:rPr lang="tr-TR" sz="2000" b="1" dirty="0">
                <a:latin typeface="Calibri" pitchFamily="34" charset="0"/>
              </a:rPr>
              <a:t>.</a:t>
            </a:r>
          </a:p>
        </p:txBody>
      </p:sp>
    </p:spTree>
  </p:cSld>
  <p:clrMapOvr>
    <a:masterClrMapping/>
  </p:clrMapOvr>
  <p:transition spd="slow">
    <p:zoom dir="in"/>
    <p:sndAc>
      <p:stSnd>
        <p:snd r:embed="rId2" name="drumroll.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ABBASİLER’İN YIKILIŞI</a:t>
            </a:r>
          </a:p>
        </p:txBody>
      </p:sp>
      <p:sp>
        <p:nvSpPr>
          <p:cNvPr id="3" name="2 İçerik Yer Tutucusu"/>
          <p:cNvSpPr>
            <a:spLocks noGrp="1"/>
          </p:cNvSpPr>
          <p:nvPr>
            <p:ph idx="1"/>
          </p:nvPr>
        </p:nvSpPr>
        <p:spPr>
          <a:xfrm>
            <a:off x="323528" y="1447800"/>
            <a:ext cx="8640960" cy="4789512"/>
          </a:xfrm>
        </p:spPr>
        <p:txBody>
          <a:bodyPr>
            <a:normAutofit fontScale="92500"/>
          </a:bodyPr>
          <a:lstStyle/>
          <a:p>
            <a:r>
              <a:rPr lang="tr-TR" sz="2400" b="1" dirty="0">
                <a:latin typeface="Calibri" pitchFamily="34" charset="0"/>
              </a:rPr>
              <a:t>İslam tarihinde Abbasîler dönemi, siyasî nüfuzu ve hâkimiyet alanları zamanla değişmekle birlikte yaklaşık beş asır kadar sürdü. Ancak Abbasîlerin bütün dönemlerinde ailenin siyasî otoritesi aynı şekilde devam etmediğini söylemek gerekir. Devletin başında her zaman </a:t>
            </a:r>
            <a:r>
              <a:rPr lang="tr-TR" sz="2400" b="1" dirty="0" err="1">
                <a:latin typeface="Calibri" pitchFamily="34" charset="0"/>
              </a:rPr>
              <a:t>Abbasoğulları</a:t>
            </a:r>
            <a:r>
              <a:rPr lang="tr-TR" sz="2400" b="1" dirty="0">
                <a:latin typeface="Calibri" pitchFamily="34" charset="0"/>
              </a:rPr>
              <a:t> ailesinden bir yönetici bulunmuşsa da halife siyasetin belirleyici aktörü olma rolünü kaybetti.</a:t>
            </a:r>
          </a:p>
          <a:p>
            <a:r>
              <a:rPr lang="tr-TR" sz="2400" b="1" dirty="0">
                <a:latin typeface="Calibri" pitchFamily="34" charset="0"/>
              </a:rPr>
              <a:t>Geniş topraklar üzerinde hakimiyet kurup, kültürel alanda önemli ilerlemeler kaydeden Abbasilerin siyasi gücü, dokuzuncu yüzyıldan itibaren gerilemeye başladı. Devletin merkezi gücünün giderek zayıfladığı bu dönemde, merkeze uzak bölgelerde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Mülük</a:t>
            </a:r>
            <a:r>
              <a:rPr lang="tr-TR" sz="2400" b="1" dirty="0">
                <a:latin typeface="Calibri" pitchFamily="34" charset="0"/>
              </a:rPr>
              <a:t>” olarak adlandırılan devletçikler ortaya çıktı. Örneğin Mısır’da Türk komutanlar tarafından kurulan </a:t>
            </a:r>
            <a:r>
              <a:rPr lang="tr-TR" sz="2400" b="1" dirty="0" err="1">
                <a:latin typeface="Calibri" pitchFamily="34" charset="0"/>
              </a:rPr>
              <a:t>Tolunoğullar</a:t>
            </a:r>
            <a:r>
              <a:rPr lang="tr-TR" sz="2400" b="1" dirty="0">
                <a:latin typeface="Calibri" pitchFamily="34" charset="0"/>
              </a:rPr>
              <a:t> ve </a:t>
            </a:r>
            <a:r>
              <a:rPr lang="tr-TR" sz="2400" b="1" dirty="0" err="1">
                <a:latin typeface="Calibri" pitchFamily="34" charset="0"/>
              </a:rPr>
              <a:t>İhşitler</a:t>
            </a:r>
            <a:r>
              <a:rPr lang="tr-TR" sz="2400" b="1" dirty="0">
                <a:latin typeface="Calibri" pitchFamily="34" charset="0"/>
              </a:rPr>
              <a:t>, bu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Muluk</a:t>
            </a:r>
            <a:r>
              <a:rPr lang="tr-TR" sz="2400" b="1" dirty="0">
                <a:latin typeface="Calibri" pitchFamily="34" charset="0"/>
              </a:rPr>
              <a:t> denilen devletler arasındaydı.</a:t>
            </a:r>
          </a:p>
          <a:p>
            <a:endParaRPr lang="tr-TR" sz="2400" b="1" dirty="0">
              <a:latin typeface="Calibri" pitchFamily="34" charset="0"/>
            </a:endParaRPr>
          </a:p>
        </p:txBody>
      </p:sp>
    </p:spTree>
  </p:cSld>
  <p:clrMapOvr>
    <a:masterClrMapping/>
  </p:clrMapOvr>
  <p:transition spd="slow">
    <p:strips dir="ld"/>
    <p:sndAc>
      <p:stSnd>
        <p:snd r:embed="rId3" name="suction.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116632"/>
            <a:ext cx="7772400" cy="1008112"/>
          </a:xfrm>
        </p:spPr>
        <p:txBody>
          <a:bodyPr/>
          <a:lstStyle/>
          <a:p>
            <a:pPr algn="ctr"/>
            <a:r>
              <a:rPr lang="tr-TR" b="1" dirty="0">
                <a:solidFill>
                  <a:srgbClr val="FF0000"/>
                </a:solidFill>
                <a:latin typeface="Calibri" pitchFamily="34" charset="0"/>
              </a:rPr>
              <a:t>ABBASİLERİN YIKILIŞI (2)</a:t>
            </a:r>
          </a:p>
        </p:txBody>
      </p:sp>
      <p:sp>
        <p:nvSpPr>
          <p:cNvPr id="3" name="2 İçerik Yer Tutucusu"/>
          <p:cNvSpPr>
            <a:spLocks noGrp="1"/>
          </p:cNvSpPr>
          <p:nvPr>
            <p:ph idx="1"/>
          </p:nvPr>
        </p:nvSpPr>
        <p:spPr>
          <a:xfrm>
            <a:off x="323528" y="1196752"/>
            <a:ext cx="8640960" cy="5400600"/>
          </a:xfrm>
        </p:spPr>
        <p:txBody>
          <a:bodyPr>
            <a:normAutofit fontScale="62500" lnSpcReduction="20000"/>
          </a:bodyPr>
          <a:lstStyle/>
          <a:p>
            <a:r>
              <a:rPr lang="tr-TR" b="1" dirty="0">
                <a:latin typeface="Calibri" pitchFamily="34" charset="0"/>
              </a:rPr>
              <a:t>O zamanlarda ise Asya’nın tamamını içine alan </a:t>
            </a:r>
            <a:r>
              <a:rPr lang="tr-TR" b="1" dirty="0" err="1">
                <a:latin typeface="Calibri" pitchFamily="34" charset="0"/>
              </a:rPr>
              <a:t>büyk</a:t>
            </a:r>
            <a:r>
              <a:rPr lang="tr-TR" b="1" dirty="0">
                <a:latin typeface="Calibri" pitchFamily="34" charset="0"/>
              </a:rPr>
              <a:t> bir imparatorluk vardı ve o imparatorluk</a:t>
            </a:r>
            <a:r>
              <a:rPr lang="tr-TR" b="1" dirty="0">
                <a:solidFill>
                  <a:srgbClr val="0070C0"/>
                </a:solidFill>
                <a:latin typeface="Calibri" pitchFamily="34" charset="0"/>
              </a:rPr>
              <a:t> Moğol İmparatorluğuydu. </a:t>
            </a:r>
            <a:r>
              <a:rPr lang="tr-TR" b="1" dirty="0">
                <a:latin typeface="Calibri" pitchFamily="34" charset="0"/>
              </a:rPr>
              <a:t>ASD başında Alaeddin </a:t>
            </a:r>
            <a:r>
              <a:rPr lang="tr-TR" b="1" dirty="0" err="1">
                <a:latin typeface="Calibri" pitchFamily="34" charset="0"/>
              </a:rPr>
              <a:t>Keykubat</a:t>
            </a:r>
            <a:r>
              <a:rPr lang="tr-TR" b="1" dirty="0">
                <a:latin typeface="Calibri" pitchFamily="34" charset="0"/>
              </a:rPr>
              <a:t> bulunuyordu. </a:t>
            </a:r>
            <a:r>
              <a:rPr lang="tr-TR" b="1" dirty="0" err="1">
                <a:latin typeface="Calibri" pitchFamily="34" charset="0"/>
              </a:rPr>
              <a:t>Keykubat</a:t>
            </a:r>
            <a:r>
              <a:rPr lang="tr-TR" b="1" dirty="0">
                <a:latin typeface="Calibri" pitchFamily="34" charset="0"/>
              </a:rPr>
              <a:t> Moğol Tehlikesine Karşı Dağlara Sığınan </a:t>
            </a:r>
            <a:r>
              <a:rPr lang="tr-TR" b="1" dirty="0" err="1">
                <a:latin typeface="Calibri" pitchFamily="34" charset="0"/>
              </a:rPr>
              <a:t>Harezmşah</a:t>
            </a:r>
            <a:r>
              <a:rPr lang="tr-TR" b="1" dirty="0">
                <a:latin typeface="Calibri" pitchFamily="34" charset="0"/>
              </a:rPr>
              <a:t> eşkıyalarına büyük </a:t>
            </a:r>
            <a:r>
              <a:rPr lang="tr-TR" b="1" dirty="0" err="1">
                <a:latin typeface="Calibri" pitchFamily="34" charset="0"/>
              </a:rPr>
              <a:t>vaadler</a:t>
            </a:r>
            <a:r>
              <a:rPr lang="tr-TR" b="1" dirty="0">
                <a:latin typeface="Calibri" pitchFamily="34" charset="0"/>
              </a:rPr>
              <a:t> sunarak onları kendi tarafına çekti. </a:t>
            </a:r>
          </a:p>
          <a:p>
            <a:r>
              <a:rPr lang="tr-TR" b="1" dirty="0" err="1">
                <a:latin typeface="Calibri" pitchFamily="34" charset="0"/>
              </a:rPr>
              <a:t>Harezmşahlar</a:t>
            </a:r>
            <a:r>
              <a:rPr lang="tr-TR" b="1" dirty="0">
                <a:latin typeface="Calibri" pitchFamily="34" charset="0"/>
              </a:rPr>
              <a:t> Moğol İmparatorluğu ile savaşan ilk Türk Devletidir. Bu Yüzdende savaş stratejilerini ve savaşma şekillerini bildiği için </a:t>
            </a:r>
            <a:r>
              <a:rPr lang="tr-TR" b="1" dirty="0" err="1">
                <a:latin typeface="Calibri" pitchFamily="34" charset="0"/>
              </a:rPr>
              <a:t>Harezmşah</a:t>
            </a:r>
            <a:r>
              <a:rPr lang="tr-TR" b="1" dirty="0">
                <a:latin typeface="Calibri" pitchFamily="34" charset="0"/>
              </a:rPr>
              <a:t> askerlerini kendi </a:t>
            </a:r>
            <a:r>
              <a:rPr lang="tr-TR" b="1" dirty="0" err="1">
                <a:latin typeface="Calibri" pitchFamily="34" charset="0"/>
              </a:rPr>
              <a:t>Tarfına</a:t>
            </a:r>
            <a:r>
              <a:rPr lang="tr-TR" b="1" dirty="0">
                <a:latin typeface="Calibri" pitchFamily="34" charset="0"/>
              </a:rPr>
              <a:t> çekti. Alaeddin Ölünce Tahta 2. </a:t>
            </a:r>
            <a:r>
              <a:rPr lang="tr-TR" b="1" dirty="0" err="1">
                <a:latin typeface="Calibri" pitchFamily="34" charset="0"/>
              </a:rPr>
              <a:t>Gıyaseddin</a:t>
            </a:r>
            <a:r>
              <a:rPr lang="tr-TR" b="1" dirty="0">
                <a:latin typeface="Calibri" pitchFamily="34" charset="0"/>
              </a:rPr>
              <a:t> </a:t>
            </a:r>
            <a:r>
              <a:rPr lang="tr-TR" b="1" dirty="0" err="1">
                <a:latin typeface="Calibri" pitchFamily="34" charset="0"/>
              </a:rPr>
              <a:t>Keyhüsrev</a:t>
            </a:r>
            <a:r>
              <a:rPr lang="tr-TR" b="1" dirty="0">
                <a:latin typeface="Calibri" pitchFamily="34" charset="0"/>
              </a:rPr>
              <a:t> Geçti. 1241 Senesinde Anadolu’da Baba İshak Ayaklanması Başladı ve Anadolu’nun </a:t>
            </a:r>
            <a:r>
              <a:rPr lang="tr-TR" b="1" dirty="0" err="1">
                <a:latin typeface="Calibri" pitchFamily="34" charset="0"/>
              </a:rPr>
              <a:t>Tamamaının</a:t>
            </a:r>
            <a:r>
              <a:rPr lang="tr-TR" b="1" dirty="0">
                <a:latin typeface="Calibri" pitchFamily="34" charset="0"/>
              </a:rPr>
              <a:t> Kapladı. 1243 Senesinde Ayaklanma Bastırıldı Ama ASD Şiddetli Bir Şekilde Zayıflattı. Akabinde </a:t>
            </a:r>
            <a:r>
              <a:rPr lang="tr-TR" b="1" dirty="0" err="1">
                <a:latin typeface="Calibri" pitchFamily="34" charset="0"/>
              </a:rPr>
              <a:t>Kösedağ</a:t>
            </a:r>
            <a:r>
              <a:rPr lang="tr-TR" b="1" dirty="0">
                <a:latin typeface="Calibri" pitchFamily="34" charset="0"/>
              </a:rPr>
              <a:t> Savaşı Yapıldı ve ASD Parçalandı. Ardından </a:t>
            </a:r>
            <a:r>
              <a:rPr lang="tr-TR" b="1" dirty="0" err="1">
                <a:latin typeface="Calibri" pitchFamily="34" charset="0"/>
              </a:rPr>
              <a:t>Zengiler</a:t>
            </a:r>
            <a:r>
              <a:rPr lang="tr-TR" b="1" dirty="0">
                <a:latin typeface="Calibri" pitchFamily="34" charset="0"/>
              </a:rPr>
              <a:t>, </a:t>
            </a:r>
            <a:r>
              <a:rPr lang="tr-TR" b="1" dirty="0" err="1">
                <a:latin typeface="Calibri" pitchFamily="34" charset="0"/>
              </a:rPr>
              <a:t>Artuklar</a:t>
            </a:r>
            <a:r>
              <a:rPr lang="tr-TR" b="1" dirty="0">
                <a:latin typeface="Calibri" pitchFamily="34" charset="0"/>
              </a:rPr>
              <a:t>, Abbasiler de Moğol Kılıcından Etkilendiler. </a:t>
            </a:r>
            <a:r>
              <a:rPr lang="tr-TR" b="1" dirty="0" err="1">
                <a:latin typeface="Calibri" pitchFamily="34" charset="0"/>
              </a:rPr>
              <a:t>Memlükler</a:t>
            </a:r>
            <a:r>
              <a:rPr lang="tr-TR" b="1" dirty="0">
                <a:latin typeface="Calibri" pitchFamily="34" charset="0"/>
              </a:rPr>
              <a:t> İse </a:t>
            </a:r>
            <a:r>
              <a:rPr lang="tr-TR" b="1" dirty="0" err="1">
                <a:latin typeface="Calibri" pitchFamily="34" charset="0"/>
              </a:rPr>
              <a:t>Eyyubileri</a:t>
            </a:r>
            <a:r>
              <a:rPr lang="tr-TR" b="1" dirty="0">
                <a:latin typeface="Calibri" pitchFamily="34" charset="0"/>
              </a:rPr>
              <a:t> Yıktılar. Ardından </a:t>
            </a:r>
            <a:r>
              <a:rPr lang="tr-TR" b="1" dirty="0" err="1">
                <a:latin typeface="Calibri" pitchFamily="34" charset="0"/>
              </a:rPr>
              <a:t>Memlük</a:t>
            </a:r>
            <a:r>
              <a:rPr lang="tr-TR" b="1" dirty="0">
                <a:latin typeface="Calibri" pitchFamily="34" charset="0"/>
              </a:rPr>
              <a:t> Sultanı Seyfettin Kutuz Moğolları Hezimete Uğratınca Abbasi Halifesi </a:t>
            </a:r>
            <a:r>
              <a:rPr lang="tr-TR" b="1" dirty="0" err="1">
                <a:latin typeface="Calibri" pitchFamily="34" charset="0"/>
              </a:rPr>
              <a:t>Memlük</a:t>
            </a:r>
            <a:r>
              <a:rPr lang="tr-TR" b="1" dirty="0">
                <a:latin typeface="Calibri" pitchFamily="34" charset="0"/>
              </a:rPr>
              <a:t> Sultanı Seyfettin </a:t>
            </a:r>
            <a:r>
              <a:rPr lang="tr-TR" b="1" dirty="0" err="1">
                <a:latin typeface="Calibri" pitchFamily="34" charset="0"/>
              </a:rPr>
              <a:t>Kutuzu</a:t>
            </a:r>
            <a:r>
              <a:rPr lang="tr-TR" b="1" dirty="0">
                <a:latin typeface="Calibri" pitchFamily="34" charset="0"/>
              </a:rPr>
              <a:t> Halife İlan Etti. Daha Sonra Osmanlı Sultanı YSS </a:t>
            </a:r>
            <a:r>
              <a:rPr lang="tr-TR" b="1" dirty="0" err="1">
                <a:latin typeface="Calibri" pitchFamily="34" charset="0"/>
              </a:rPr>
              <a:t>Memlükleri</a:t>
            </a:r>
            <a:r>
              <a:rPr lang="tr-TR" b="1" dirty="0">
                <a:latin typeface="Calibri" pitchFamily="34" charset="0"/>
              </a:rPr>
              <a:t> Yıkarak 87. İslam Halifesi oldu. Sonuç Olarak Abbasiler 1258 Yılında Cengiz Hanın Torunu Olan </a:t>
            </a:r>
            <a:r>
              <a:rPr lang="tr-TR" b="1" dirty="0" err="1">
                <a:latin typeface="Calibri" pitchFamily="34" charset="0"/>
              </a:rPr>
              <a:t>Hulagu</a:t>
            </a:r>
            <a:r>
              <a:rPr lang="tr-TR" b="1" dirty="0">
                <a:latin typeface="Calibri" pitchFamily="34" charset="0"/>
              </a:rPr>
              <a:t> Hanın Yönetimindeki İlhanlılar </a:t>
            </a:r>
            <a:r>
              <a:rPr lang="tr-TR" b="1" dirty="0" err="1">
                <a:latin typeface="Calibri" pitchFamily="34" charset="0"/>
              </a:rPr>
              <a:t>Bağdatı</a:t>
            </a:r>
            <a:r>
              <a:rPr lang="tr-TR" b="1" dirty="0">
                <a:latin typeface="Calibri" pitchFamily="34" charset="0"/>
              </a:rPr>
              <a:t> Yakıp Yıktı Ve 508 Senelik Abbasi Devleti Son Buldu.</a:t>
            </a:r>
          </a:p>
        </p:txBody>
      </p:sp>
    </p:spTree>
  </p:cSld>
  <p:clrMapOvr>
    <a:masterClrMapping/>
  </p:clrMapOvr>
  <p:transition spd="slow">
    <p:strips/>
    <p:sndAc>
      <p:stSnd>
        <p:snd r:embed="rId2" name="hammer.wav"/>
      </p:stSnd>
    </p:sndAc>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212</TotalTime>
  <Words>718</Words>
  <Application>Microsoft Office PowerPoint</Application>
  <PresentationFormat>Ekran Gösterisi (4:3)</PresentationFormat>
  <Paragraphs>31</Paragraphs>
  <Slides>10</Slides>
  <Notes>4</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Algerian</vt:lpstr>
      <vt:lpstr>Calibri</vt:lpstr>
      <vt:lpstr>Franklin Gothic Book</vt:lpstr>
      <vt:lpstr>Franklin Gothic Medium</vt:lpstr>
      <vt:lpstr>Wingdings 2</vt:lpstr>
      <vt:lpstr>Gezinti</vt:lpstr>
      <vt:lpstr>ABBASİLER DEVLETİ (750 - 1258)</vt:lpstr>
      <vt:lpstr>ABBASİLER KİMDİR?</vt:lpstr>
      <vt:lpstr>EMEVİLERİN YIKILIŞ SÜRECİ</vt:lpstr>
      <vt:lpstr>ŞAM’IN BAĞDAT İLE SAVAŞI</vt:lpstr>
      <vt:lpstr>MEVALİ POLİTİKASININ SONUÇLARI</vt:lpstr>
      <vt:lpstr>ABBASİLER VE TÜRKLER ARASINDAKİ İLİŞKİ</vt:lpstr>
      <vt:lpstr>ABBASİLERİN GÜÇTEN DÜŞÜŞÜ ŞİİLER’İN GÜÇLENİŞİ</vt:lpstr>
      <vt:lpstr>ABBASİLER’İN YIKILIŞI</vt:lpstr>
      <vt:lpstr>ABBASİLERİN YIKILIŞI (2)</vt:lpstr>
      <vt:lpstr>TANER ULUAY 9-B         32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ABBASİLER DEVLETİ (750 - 1258)</dc:title>
  <dc:creator>qwe</dc:creator>
  <cp:lastModifiedBy>SERKAN DEMİR</cp:lastModifiedBy>
  <cp:revision>25</cp:revision>
  <dcterms:created xsi:type="dcterms:W3CDTF">2021-01-01T10:47:41Z</dcterms:created>
  <dcterms:modified xsi:type="dcterms:W3CDTF">2022-02-22T10:46:27Z</dcterms:modified>
</cp:coreProperties>
</file>