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303" r:id="rId12"/>
    <p:sldId id="263" r:id="rId13"/>
    <p:sldId id="302" r:id="rId14"/>
    <p:sldId id="264" r:id="rId15"/>
    <p:sldId id="265" r:id="rId16"/>
    <p:sldId id="266" r:id="rId17"/>
    <p:sldId id="293" r:id="rId18"/>
    <p:sldId id="295" r:id="rId19"/>
    <p:sldId id="296" r:id="rId20"/>
    <p:sldId id="301" r:id="rId2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E75580-841B-46EC-B688-8D0D68E84F1E}" type="doc">
      <dgm:prSet loTypeId="urn:microsoft.com/office/officeart/2005/8/layout/process4" loCatId="list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4D446C2E-1797-4F4E-BB80-E882BD492478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İsim Tamlamaları</a:t>
          </a:r>
        </a:p>
      </dgm:t>
    </dgm:pt>
    <dgm:pt modelId="{F64A42E8-CC21-4EAB-A86E-2112A24CBB64}" type="parTrans" cxnId="{D62051BE-5E36-4595-8DF1-14C05FECD7C1}">
      <dgm:prSet/>
      <dgm:spPr/>
      <dgm:t>
        <a:bodyPr/>
        <a:lstStyle/>
        <a:p>
          <a:endParaRPr lang="tr-TR"/>
        </a:p>
      </dgm:t>
    </dgm:pt>
    <dgm:pt modelId="{385B7545-F95B-4A9E-949D-44682589C408}" type="sibTrans" cxnId="{D62051BE-5E36-4595-8DF1-14C05FECD7C1}">
      <dgm:prSet/>
      <dgm:spPr/>
      <dgm:t>
        <a:bodyPr/>
        <a:lstStyle/>
        <a:p>
          <a:endParaRPr lang="tr-TR"/>
        </a:p>
      </dgm:t>
    </dgm:pt>
    <dgm:pt modelId="{00DACBE3-AAF3-4295-ADFE-0471F3E26C90}">
      <dgm:prSet phldrT="[Metin]"/>
      <dgm:spPr/>
      <dgm:t>
        <a:bodyPr/>
        <a:lstStyle/>
        <a:p>
          <a:r>
            <a:rPr lang="tr-TR" dirty="0"/>
            <a:t>Belirtili İsim Tamlaması</a:t>
          </a:r>
        </a:p>
      </dgm:t>
    </dgm:pt>
    <dgm:pt modelId="{295DC8DB-FA19-4B81-B5C2-7203FAA0A0E5}" type="parTrans" cxnId="{8E15D87B-22C9-4EDC-A519-52EE595A3EE2}">
      <dgm:prSet/>
      <dgm:spPr/>
      <dgm:t>
        <a:bodyPr/>
        <a:lstStyle/>
        <a:p>
          <a:endParaRPr lang="tr-TR"/>
        </a:p>
      </dgm:t>
    </dgm:pt>
    <dgm:pt modelId="{30551E0F-299E-43D6-9869-0C749DCAEA71}" type="sibTrans" cxnId="{8E15D87B-22C9-4EDC-A519-52EE595A3EE2}">
      <dgm:prSet/>
      <dgm:spPr/>
      <dgm:t>
        <a:bodyPr/>
        <a:lstStyle/>
        <a:p>
          <a:endParaRPr lang="tr-TR"/>
        </a:p>
      </dgm:t>
    </dgm:pt>
    <dgm:pt modelId="{1AB88866-3F6C-4FAF-B957-158A685B8145}">
      <dgm:prSet phldrT="[Metin]"/>
      <dgm:spPr/>
      <dgm:t>
        <a:bodyPr/>
        <a:lstStyle/>
        <a:p>
          <a:r>
            <a:rPr lang="tr-TR" dirty="0"/>
            <a:t>Belirtisiz İsim Tamlaması</a:t>
          </a:r>
        </a:p>
      </dgm:t>
    </dgm:pt>
    <dgm:pt modelId="{5315D6DF-5234-45AF-9D12-D6C2DA956B40}" type="parTrans" cxnId="{0316C5A7-BE83-4DEA-977B-89E478364E9E}">
      <dgm:prSet/>
      <dgm:spPr/>
      <dgm:t>
        <a:bodyPr/>
        <a:lstStyle/>
        <a:p>
          <a:endParaRPr lang="tr-TR"/>
        </a:p>
      </dgm:t>
    </dgm:pt>
    <dgm:pt modelId="{2C3734D1-99EC-41F5-A694-82FBC742B294}" type="sibTrans" cxnId="{0316C5A7-BE83-4DEA-977B-89E478364E9E}">
      <dgm:prSet/>
      <dgm:spPr/>
      <dgm:t>
        <a:bodyPr/>
        <a:lstStyle/>
        <a:p>
          <a:endParaRPr lang="tr-TR"/>
        </a:p>
      </dgm:t>
    </dgm:pt>
    <dgm:pt modelId="{95BDEB0C-594D-46B7-97D9-AF97A8209928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Sıfat Tamlamaları</a:t>
          </a:r>
        </a:p>
      </dgm:t>
    </dgm:pt>
    <dgm:pt modelId="{EC1A92DB-C5F5-44F0-8AED-6CE6AE3D6DBF}" type="parTrans" cxnId="{223183AD-6DC8-426E-95EC-12CB2A5A8C6C}">
      <dgm:prSet/>
      <dgm:spPr/>
      <dgm:t>
        <a:bodyPr/>
        <a:lstStyle/>
        <a:p>
          <a:endParaRPr lang="tr-TR"/>
        </a:p>
      </dgm:t>
    </dgm:pt>
    <dgm:pt modelId="{84EDCCAB-369C-426A-B467-8F79EFA25E7D}" type="sibTrans" cxnId="{223183AD-6DC8-426E-95EC-12CB2A5A8C6C}">
      <dgm:prSet/>
      <dgm:spPr/>
      <dgm:t>
        <a:bodyPr/>
        <a:lstStyle/>
        <a:p>
          <a:endParaRPr lang="tr-TR"/>
        </a:p>
      </dgm:t>
    </dgm:pt>
    <dgm:pt modelId="{344864B0-4769-4612-AB05-742B24FFFD61}">
      <dgm:prSet phldrT="[Metin]"/>
      <dgm:spPr/>
      <dgm:t>
        <a:bodyPr/>
        <a:lstStyle/>
        <a:p>
          <a:r>
            <a:rPr lang="tr-TR" dirty="0"/>
            <a:t>Zincirleme İsim Tamlaması</a:t>
          </a:r>
        </a:p>
      </dgm:t>
    </dgm:pt>
    <dgm:pt modelId="{59BE7833-255C-413C-A45E-D7CBE4A945DF}" type="parTrans" cxnId="{A9F42283-B5F3-42ED-87F3-F765F737F4B0}">
      <dgm:prSet/>
      <dgm:spPr/>
      <dgm:t>
        <a:bodyPr/>
        <a:lstStyle/>
        <a:p>
          <a:endParaRPr lang="tr-TR"/>
        </a:p>
      </dgm:t>
    </dgm:pt>
    <dgm:pt modelId="{7C93C1C3-8D52-4C6F-A476-6EB91FD02AE2}" type="sibTrans" cxnId="{A9F42283-B5F3-42ED-87F3-F765F737F4B0}">
      <dgm:prSet/>
      <dgm:spPr/>
      <dgm:t>
        <a:bodyPr/>
        <a:lstStyle/>
        <a:p>
          <a:endParaRPr lang="tr-TR"/>
        </a:p>
      </dgm:t>
    </dgm:pt>
    <dgm:pt modelId="{021E60F4-2206-4E35-A621-E629522F652F}" type="pres">
      <dgm:prSet presAssocID="{C5E75580-841B-46EC-B688-8D0D68E84F1E}" presName="Name0" presStyleCnt="0">
        <dgm:presLayoutVars>
          <dgm:dir/>
          <dgm:animLvl val="lvl"/>
          <dgm:resizeHandles val="exact"/>
        </dgm:presLayoutVars>
      </dgm:prSet>
      <dgm:spPr/>
    </dgm:pt>
    <dgm:pt modelId="{DE6DA4BA-B113-4BEA-A1F2-DDFD9504B2CD}" type="pres">
      <dgm:prSet presAssocID="{95BDEB0C-594D-46B7-97D9-AF97A8209928}" presName="boxAndChildren" presStyleCnt="0"/>
      <dgm:spPr/>
    </dgm:pt>
    <dgm:pt modelId="{029DBE76-F82A-411B-BCF9-CD929514CCCC}" type="pres">
      <dgm:prSet presAssocID="{95BDEB0C-594D-46B7-97D9-AF97A8209928}" presName="parentTextBox" presStyleLbl="node1" presStyleIdx="0" presStyleCnt="2"/>
      <dgm:spPr/>
    </dgm:pt>
    <dgm:pt modelId="{1A67A406-D53F-405A-822D-50F99918A311}" type="pres">
      <dgm:prSet presAssocID="{385B7545-F95B-4A9E-949D-44682589C408}" presName="sp" presStyleCnt="0"/>
      <dgm:spPr/>
    </dgm:pt>
    <dgm:pt modelId="{C629D796-E582-493E-ACE7-7F236BCF24BE}" type="pres">
      <dgm:prSet presAssocID="{4D446C2E-1797-4F4E-BB80-E882BD492478}" presName="arrowAndChildren" presStyleCnt="0"/>
      <dgm:spPr/>
    </dgm:pt>
    <dgm:pt modelId="{FA1CEC05-399C-48D0-8DAA-D61571693DEE}" type="pres">
      <dgm:prSet presAssocID="{4D446C2E-1797-4F4E-BB80-E882BD492478}" presName="parentTextArrow" presStyleLbl="node1" presStyleIdx="0" presStyleCnt="2"/>
      <dgm:spPr/>
    </dgm:pt>
    <dgm:pt modelId="{268FEB9E-8E06-4AE9-B37A-4F80C9C1E22F}" type="pres">
      <dgm:prSet presAssocID="{4D446C2E-1797-4F4E-BB80-E882BD492478}" presName="arrow" presStyleLbl="node1" presStyleIdx="1" presStyleCnt="2"/>
      <dgm:spPr/>
    </dgm:pt>
    <dgm:pt modelId="{53043E5A-F33E-4C0B-8F79-316B82DCECCC}" type="pres">
      <dgm:prSet presAssocID="{4D446C2E-1797-4F4E-BB80-E882BD492478}" presName="descendantArrow" presStyleCnt="0"/>
      <dgm:spPr/>
    </dgm:pt>
    <dgm:pt modelId="{C1C55B09-4462-4B15-B579-D22895DBFFF2}" type="pres">
      <dgm:prSet presAssocID="{00DACBE3-AAF3-4295-ADFE-0471F3E26C90}" presName="childTextArrow" presStyleLbl="fgAccFollowNode1" presStyleIdx="0" presStyleCnt="3">
        <dgm:presLayoutVars>
          <dgm:bulletEnabled val="1"/>
        </dgm:presLayoutVars>
      </dgm:prSet>
      <dgm:spPr/>
    </dgm:pt>
    <dgm:pt modelId="{F79AB394-C700-446D-B8C2-B6CD9B4C182F}" type="pres">
      <dgm:prSet presAssocID="{1AB88866-3F6C-4FAF-B957-158A685B8145}" presName="childTextArrow" presStyleLbl="fgAccFollowNode1" presStyleIdx="1" presStyleCnt="3">
        <dgm:presLayoutVars>
          <dgm:bulletEnabled val="1"/>
        </dgm:presLayoutVars>
      </dgm:prSet>
      <dgm:spPr/>
    </dgm:pt>
    <dgm:pt modelId="{BDAABFED-D6F2-44E6-8DF6-8E02E76A3F94}" type="pres">
      <dgm:prSet presAssocID="{344864B0-4769-4612-AB05-742B24FFFD61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90F2DF08-485B-4CBA-A60D-4313BEC736F3}" type="presOf" srcId="{C5E75580-841B-46EC-B688-8D0D68E84F1E}" destId="{021E60F4-2206-4E35-A621-E629522F652F}" srcOrd="0" destOrd="0" presId="urn:microsoft.com/office/officeart/2005/8/layout/process4"/>
    <dgm:cxn modelId="{892A6514-7B57-4DD9-9F4E-B633B72EFF4A}" type="presOf" srcId="{00DACBE3-AAF3-4295-ADFE-0471F3E26C90}" destId="{C1C55B09-4462-4B15-B579-D22895DBFFF2}" srcOrd="0" destOrd="0" presId="urn:microsoft.com/office/officeart/2005/8/layout/process4"/>
    <dgm:cxn modelId="{50DE3421-4FA4-4E67-BCFC-34D232DC1C01}" type="presOf" srcId="{1AB88866-3F6C-4FAF-B957-158A685B8145}" destId="{F79AB394-C700-446D-B8C2-B6CD9B4C182F}" srcOrd="0" destOrd="0" presId="urn:microsoft.com/office/officeart/2005/8/layout/process4"/>
    <dgm:cxn modelId="{25BCD038-0F5B-4EFA-91B1-235BDCE75F48}" type="presOf" srcId="{4D446C2E-1797-4F4E-BB80-E882BD492478}" destId="{268FEB9E-8E06-4AE9-B37A-4F80C9C1E22F}" srcOrd="1" destOrd="0" presId="urn:microsoft.com/office/officeart/2005/8/layout/process4"/>
    <dgm:cxn modelId="{1721DB70-C0D8-4D77-9F33-D2254D3D92EA}" type="presOf" srcId="{344864B0-4769-4612-AB05-742B24FFFD61}" destId="{BDAABFED-D6F2-44E6-8DF6-8E02E76A3F94}" srcOrd="0" destOrd="0" presId="urn:microsoft.com/office/officeart/2005/8/layout/process4"/>
    <dgm:cxn modelId="{8E15D87B-22C9-4EDC-A519-52EE595A3EE2}" srcId="{4D446C2E-1797-4F4E-BB80-E882BD492478}" destId="{00DACBE3-AAF3-4295-ADFE-0471F3E26C90}" srcOrd="0" destOrd="0" parTransId="{295DC8DB-FA19-4B81-B5C2-7203FAA0A0E5}" sibTransId="{30551E0F-299E-43D6-9869-0C749DCAEA71}"/>
    <dgm:cxn modelId="{A9F42283-B5F3-42ED-87F3-F765F737F4B0}" srcId="{4D446C2E-1797-4F4E-BB80-E882BD492478}" destId="{344864B0-4769-4612-AB05-742B24FFFD61}" srcOrd="2" destOrd="0" parTransId="{59BE7833-255C-413C-A45E-D7CBE4A945DF}" sibTransId="{7C93C1C3-8D52-4C6F-A476-6EB91FD02AE2}"/>
    <dgm:cxn modelId="{32CC059B-4C01-4CA6-9449-64C584989B3C}" type="presOf" srcId="{4D446C2E-1797-4F4E-BB80-E882BD492478}" destId="{FA1CEC05-399C-48D0-8DAA-D61571693DEE}" srcOrd="0" destOrd="0" presId="urn:microsoft.com/office/officeart/2005/8/layout/process4"/>
    <dgm:cxn modelId="{0316C5A7-BE83-4DEA-977B-89E478364E9E}" srcId="{4D446C2E-1797-4F4E-BB80-E882BD492478}" destId="{1AB88866-3F6C-4FAF-B957-158A685B8145}" srcOrd="1" destOrd="0" parTransId="{5315D6DF-5234-45AF-9D12-D6C2DA956B40}" sibTransId="{2C3734D1-99EC-41F5-A694-82FBC742B294}"/>
    <dgm:cxn modelId="{223183AD-6DC8-426E-95EC-12CB2A5A8C6C}" srcId="{C5E75580-841B-46EC-B688-8D0D68E84F1E}" destId="{95BDEB0C-594D-46B7-97D9-AF97A8209928}" srcOrd="1" destOrd="0" parTransId="{EC1A92DB-C5F5-44F0-8AED-6CE6AE3D6DBF}" sibTransId="{84EDCCAB-369C-426A-B467-8F79EFA25E7D}"/>
    <dgm:cxn modelId="{D62051BE-5E36-4595-8DF1-14C05FECD7C1}" srcId="{C5E75580-841B-46EC-B688-8D0D68E84F1E}" destId="{4D446C2E-1797-4F4E-BB80-E882BD492478}" srcOrd="0" destOrd="0" parTransId="{F64A42E8-CC21-4EAB-A86E-2112A24CBB64}" sibTransId="{385B7545-F95B-4A9E-949D-44682589C408}"/>
    <dgm:cxn modelId="{382EFCFE-675C-4BB9-843D-73FDDC8AB895}" type="presOf" srcId="{95BDEB0C-594D-46B7-97D9-AF97A8209928}" destId="{029DBE76-F82A-411B-BCF9-CD929514CCCC}" srcOrd="0" destOrd="0" presId="urn:microsoft.com/office/officeart/2005/8/layout/process4"/>
    <dgm:cxn modelId="{99C557CA-00E2-4419-9720-0BB5390FBE68}" type="presParOf" srcId="{021E60F4-2206-4E35-A621-E629522F652F}" destId="{DE6DA4BA-B113-4BEA-A1F2-DDFD9504B2CD}" srcOrd="0" destOrd="0" presId="urn:microsoft.com/office/officeart/2005/8/layout/process4"/>
    <dgm:cxn modelId="{6689CE11-9128-4FBC-8418-F224DDFB94EE}" type="presParOf" srcId="{DE6DA4BA-B113-4BEA-A1F2-DDFD9504B2CD}" destId="{029DBE76-F82A-411B-BCF9-CD929514CCCC}" srcOrd="0" destOrd="0" presId="urn:microsoft.com/office/officeart/2005/8/layout/process4"/>
    <dgm:cxn modelId="{616F178F-3162-43AE-B3B3-BB1F86E44C27}" type="presParOf" srcId="{021E60F4-2206-4E35-A621-E629522F652F}" destId="{1A67A406-D53F-405A-822D-50F99918A311}" srcOrd="1" destOrd="0" presId="urn:microsoft.com/office/officeart/2005/8/layout/process4"/>
    <dgm:cxn modelId="{AC388DE1-74FF-409E-8A08-3A1EF0BB791E}" type="presParOf" srcId="{021E60F4-2206-4E35-A621-E629522F652F}" destId="{C629D796-E582-493E-ACE7-7F236BCF24BE}" srcOrd="2" destOrd="0" presId="urn:microsoft.com/office/officeart/2005/8/layout/process4"/>
    <dgm:cxn modelId="{27BEB9EB-9EA4-486B-BFED-9804B8B1F37E}" type="presParOf" srcId="{C629D796-E582-493E-ACE7-7F236BCF24BE}" destId="{FA1CEC05-399C-48D0-8DAA-D61571693DEE}" srcOrd="0" destOrd="0" presId="urn:microsoft.com/office/officeart/2005/8/layout/process4"/>
    <dgm:cxn modelId="{715DFDC7-CA71-40C2-AED5-704C4B808B6B}" type="presParOf" srcId="{C629D796-E582-493E-ACE7-7F236BCF24BE}" destId="{268FEB9E-8E06-4AE9-B37A-4F80C9C1E22F}" srcOrd="1" destOrd="0" presId="urn:microsoft.com/office/officeart/2005/8/layout/process4"/>
    <dgm:cxn modelId="{9666AF09-199B-4046-8B4B-B63995443EB9}" type="presParOf" srcId="{C629D796-E582-493E-ACE7-7F236BCF24BE}" destId="{53043E5A-F33E-4C0B-8F79-316B82DCECCC}" srcOrd="2" destOrd="0" presId="urn:microsoft.com/office/officeart/2005/8/layout/process4"/>
    <dgm:cxn modelId="{5CE474D3-41A0-4F8D-9AB4-EEE130E94100}" type="presParOf" srcId="{53043E5A-F33E-4C0B-8F79-316B82DCECCC}" destId="{C1C55B09-4462-4B15-B579-D22895DBFFF2}" srcOrd="0" destOrd="0" presId="urn:microsoft.com/office/officeart/2005/8/layout/process4"/>
    <dgm:cxn modelId="{787FE8AA-B813-4D1F-8C38-98048C73066C}" type="presParOf" srcId="{53043E5A-F33E-4C0B-8F79-316B82DCECCC}" destId="{F79AB394-C700-446D-B8C2-B6CD9B4C182F}" srcOrd="1" destOrd="0" presId="urn:microsoft.com/office/officeart/2005/8/layout/process4"/>
    <dgm:cxn modelId="{CBF1A056-967D-430F-8B53-EBB0D9CD088F}" type="presParOf" srcId="{53043E5A-F33E-4C0B-8F79-316B82DCECCC}" destId="{BDAABFED-D6F2-44E6-8DF6-8E02E76A3F94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9DBE76-F82A-411B-BCF9-CD929514CCCC}">
      <dsp:nvSpPr>
        <dsp:cNvPr id="0" name=""/>
        <dsp:cNvSpPr/>
      </dsp:nvSpPr>
      <dsp:spPr>
        <a:xfrm>
          <a:off x="0" y="2506495"/>
          <a:ext cx="9134475" cy="1644532"/>
        </a:xfrm>
        <a:prstGeom prst="rect">
          <a:avLst/>
        </a:prstGeom>
        <a:solidFill>
          <a:schemeClr val="accent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Sıfat Tamlamaları</a:t>
          </a:r>
        </a:p>
      </dsp:txBody>
      <dsp:txXfrm>
        <a:off x="0" y="2506495"/>
        <a:ext cx="9134475" cy="1644532"/>
      </dsp:txXfrm>
    </dsp:sp>
    <dsp:sp modelId="{268FEB9E-8E06-4AE9-B37A-4F80C9C1E22F}">
      <dsp:nvSpPr>
        <dsp:cNvPr id="0" name=""/>
        <dsp:cNvSpPr/>
      </dsp:nvSpPr>
      <dsp:spPr>
        <a:xfrm rot="10800000">
          <a:off x="0" y="1872"/>
          <a:ext cx="9134475" cy="2529290"/>
        </a:xfrm>
        <a:prstGeom prst="upArrowCallout">
          <a:avLst/>
        </a:prstGeom>
        <a:gradFill rotWithShape="0">
          <a:gsLst>
            <a:gs pos="0">
              <a:schemeClr val="accent4">
                <a:hueOff val="-2486947"/>
                <a:satOff val="-39618"/>
                <a:lumOff val="-319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486947"/>
                <a:satOff val="-39618"/>
                <a:lumOff val="-319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486947"/>
                <a:satOff val="-39618"/>
                <a:lumOff val="-319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İsim Tamlamaları</a:t>
          </a:r>
        </a:p>
      </dsp:txBody>
      <dsp:txXfrm rot="-10800000">
        <a:off x="0" y="1872"/>
        <a:ext cx="9134475" cy="887780"/>
      </dsp:txXfrm>
    </dsp:sp>
    <dsp:sp modelId="{C1C55B09-4462-4B15-B579-D22895DBFFF2}">
      <dsp:nvSpPr>
        <dsp:cNvPr id="0" name=""/>
        <dsp:cNvSpPr/>
      </dsp:nvSpPr>
      <dsp:spPr>
        <a:xfrm>
          <a:off x="4460" y="889653"/>
          <a:ext cx="3041851" cy="75625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 dirty="0"/>
            <a:t>Belirtili İsim Tamlaması</a:t>
          </a:r>
        </a:p>
      </dsp:txBody>
      <dsp:txXfrm>
        <a:off x="4460" y="889653"/>
        <a:ext cx="3041851" cy="756257"/>
      </dsp:txXfrm>
    </dsp:sp>
    <dsp:sp modelId="{F79AB394-C700-446D-B8C2-B6CD9B4C182F}">
      <dsp:nvSpPr>
        <dsp:cNvPr id="0" name=""/>
        <dsp:cNvSpPr/>
      </dsp:nvSpPr>
      <dsp:spPr>
        <a:xfrm>
          <a:off x="3046311" y="889653"/>
          <a:ext cx="3041851" cy="756257"/>
        </a:xfrm>
        <a:prstGeom prst="rect">
          <a:avLst/>
        </a:prstGeom>
        <a:solidFill>
          <a:schemeClr val="accent4">
            <a:tint val="40000"/>
            <a:alpha val="90000"/>
            <a:hueOff val="-973121"/>
            <a:satOff val="-44679"/>
            <a:lumOff val="-4219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-973121"/>
              <a:satOff val="-44679"/>
              <a:lumOff val="-42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 dirty="0"/>
            <a:t>Belirtisiz İsim Tamlaması</a:t>
          </a:r>
        </a:p>
      </dsp:txBody>
      <dsp:txXfrm>
        <a:off x="3046311" y="889653"/>
        <a:ext cx="3041851" cy="756257"/>
      </dsp:txXfrm>
    </dsp:sp>
    <dsp:sp modelId="{BDAABFED-D6F2-44E6-8DF6-8E02E76A3F94}">
      <dsp:nvSpPr>
        <dsp:cNvPr id="0" name=""/>
        <dsp:cNvSpPr/>
      </dsp:nvSpPr>
      <dsp:spPr>
        <a:xfrm>
          <a:off x="6088163" y="889653"/>
          <a:ext cx="3041851" cy="756257"/>
        </a:xfrm>
        <a:prstGeom prst="rect">
          <a:avLst/>
        </a:prstGeom>
        <a:solidFill>
          <a:schemeClr val="accent4">
            <a:tint val="40000"/>
            <a:alpha val="90000"/>
            <a:hueOff val="-1946241"/>
            <a:satOff val="-89357"/>
            <a:lumOff val="-8439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-1946241"/>
              <a:satOff val="-89357"/>
              <a:lumOff val="-843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kern="1200" dirty="0"/>
            <a:t>Zincirleme İsim Tamlaması</a:t>
          </a:r>
        </a:p>
      </dsp:txBody>
      <dsp:txXfrm>
        <a:off x="6088163" y="889653"/>
        <a:ext cx="3041851" cy="7562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3.12.2021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3.12.2021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3.12.2021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3.12.2021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326180" y="1065864"/>
            <a:ext cx="9360418" cy="2263258"/>
          </a:xfrm>
        </p:spPr>
        <p:txBody>
          <a:bodyPr rtlCol="0">
            <a:normAutofit/>
          </a:bodyPr>
          <a:lstStyle/>
          <a:p>
            <a:pPr rtl="0"/>
            <a:r>
              <a:rPr lang="tr-TR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TAMLAMALAR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255259" y="3124987"/>
            <a:ext cx="6916336" cy="1771600"/>
          </a:xfrm>
        </p:spPr>
        <p:txBody>
          <a:bodyPr rtlCol="0"/>
          <a:lstStyle/>
          <a:p>
            <a:pPr rtl="0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İsim - Sıfat</a:t>
            </a:r>
          </a:p>
        </p:txBody>
      </p:sp>
      <p:sp>
        <p:nvSpPr>
          <p:cNvPr id="4" name="Metin kutusu 2">
            <a:extLst>
              <a:ext uri="{FF2B5EF4-FFF2-40B4-BE49-F238E27FC236}">
                <a16:creationId xmlns:a16="http://schemas.microsoft.com/office/drawing/2014/main" id="{FFE62F45-AF50-4FFF-BF92-4FE86C1BACF6}"/>
              </a:ext>
            </a:extLst>
          </p:cNvPr>
          <p:cNvSpPr txBox="1"/>
          <p:nvPr/>
        </p:nvSpPr>
        <p:spPr>
          <a:xfrm>
            <a:off x="6096000" y="4961139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  <a:p>
            <a:pPr algn="ctr"/>
            <a:r>
              <a:rPr lang="tr-TR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https://www.sorubak.com/</a:t>
            </a:r>
            <a:r>
              <a:rPr lang="tr-TR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07" y="-182752"/>
            <a:ext cx="2296585" cy="123342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DİKKAT!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1422949" y="3429000"/>
            <a:ext cx="40279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Kitabın </a:t>
            </a:r>
            <a:r>
              <a:rPr lang="tr-TR" sz="2400" dirty="0">
                <a:solidFill>
                  <a:srgbClr val="FF0000"/>
                </a:solidFill>
              </a:rPr>
              <a:t>yırtık</a:t>
            </a:r>
            <a:r>
              <a:rPr lang="tr-TR" sz="2400" dirty="0"/>
              <a:t> sayfası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Kızın </a:t>
            </a:r>
            <a:r>
              <a:rPr lang="tr-TR" sz="2400" dirty="0">
                <a:solidFill>
                  <a:srgbClr val="FF0000"/>
                </a:solidFill>
              </a:rPr>
              <a:t>uzun</a:t>
            </a:r>
            <a:r>
              <a:rPr lang="tr-TR" sz="2400" dirty="0"/>
              <a:t> saçları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0000"/>
                </a:solidFill>
              </a:rPr>
              <a:t>Yeşil</a:t>
            </a:r>
            <a:r>
              <a:rPr lang="tr-TR" sz="2400" dirty="0"/>
              <a:t> tulumlu bebek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0000"/>
                </a:solidFill>
              </a:rPr>
              <a:t>Mavi</a:t>
            </a:r>
            <a:r>
              <a:rPr lang="tr-TR" sz="2400" dirty="0"/>
              <a:t> kalemin </a:t>
            </a:r>
            <a:r>
              <a:rPr lang="tr-TR" sz="2400" dirty="0">
                <a:solidFill>
                  <a:srgbClr val="FF0000"/>
                </a:solidFill>
              </a:rPr>
              <a:t>sivri</a:t>
            </a:r>
            <a:r>
              <a:rPr lang="tr-TR" sz="2400" dirty="0"/>
              <a:t> ucu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80F9C28-BED1-43E4-9BE2-265C278D579E}"/>
              </a:ext>
            </a:extLst>
          </p:cNvPr>
          <p:cNvSpPr txBox="1"/>
          <p:nvPr/>
        </p:nvSpPr>
        <p:spPr>
          <a:xfrm>
            <a:off x="1536159" y="1598802"/>
            <a:ext cx="8971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Zincirleme isim tamlamalarında sıfatlar sayılmaz, en az üç tane isim olmalıdır.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Sıfat alan belirtili isim tamlamaları ile karıştırılmamalıdır.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06BCC8B-B79F-4ED4-892B-D6A4470E9E2C}"/>
              </a:ext>
            </a:extLst>
          </p:cNvPr>
          <p:cNvSpPr txBox="1"/>
          <p:nvPr/>
        </p:nvSpPr>
        <p:spPr>
          <a:xfrm>
            <a:off x="6169981" y="3429000"/>
            <a:ext cx="42151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Telefon ekranının parlaklığı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Yatak başlığının kumaşı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Mutfak halısının lekeleri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Oyuncak arabanın tekerleği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3FB3F744-90D3-49CE-94B3-E47714F91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025" y="5370990"/>
            <a:ext cx="1260000" cy="126000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A7807BA3-62A4-4C5D-A81A-4C46B303F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585" y="5372432"/>
            <a:ext cx="1368000" cy="125855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2F964CC4-A107-49B3-8E23-347AAADE0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76801">
            <a:off x="9289937" y="22929"/>
            <a:ext cx="1440413" cy="1440413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D56E497F-BC6A-4792-87EF-838478609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03247">
            <a:off x="1432807" y="22930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5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A1266D0B-4A0F-44A8-847E-EEFD4CE6A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SIFAT TAMLAMASI</a:t>
            </a:r>
          </a:p>
        </p:txBody>
      </p:sp>
    </p:spTree>
    <p:extLst>
      <p:ext uri="{BB962C8B-B14F-4D97-AF65-F5344CB8AC3E}">
        <p14:creationId xmlns:p14="http://schemas.microsoft.com/office/powerpoint/2010/main" val="5309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5B3F372F-ABC3-4851-89D5-307D9B7A6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874" y="327448"/>
            <a:ext cx="9133730" cy="80875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Sıfat Tamlaması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C83FDBF-3F58-4706-8972-BB443CCBE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Sıfatların, isimlerin önüne gelerek oluşturdukları söz öbeklerine </a:t>
            </a:r>
            <a:r>
              <a:rPr lang="tr-TR" sz="2400" b="1" i="1" dirty="0">
                <a:solidFill>
                  <a:srgbClr val="FF0000"/>
                </a:solidFill>
              </a:rPr>
              <a:t>sıfat tamlaması</a:t>
            </a:r>
            <a:r>
              <a:rPr lang="tr-TR" sz="2400" dirty="0"/>
              <a:t> denir. </a:t>
            </a:r>
          </a:p>
          <a:p>
            <a:endParaRPr lang="tr-TR" sz="24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752D3509-BE3B-41DF-BEA3-B5940A1A7AC3}"/>
              </a:ext>
            </a:extLst>
          </p:cNvPr>
          <p:cNvSpPr txBox="1"/>
          <p:nvPr/>
        </p:nvSpPr>
        <p:spPr>
          <a:xfrm>
            <a:off x="1522874" y="2752545"/>
            <a:ext cx="849464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Sıfatların mutlaka bir isimden önce gelmesi gerektiği için sıfat olan her yerde sıfat tamlaması da vardır, diyebiliriz.</a:t>
            </a:r>
          </a:p>
          <a:p>
            <a:endParaRPr lang="tr-TR" sz="2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4987EEC-1A79-4B8B-B02B-3BB0B7D405F2}"/>
              </a:ext>
            </a:extLst>
          </p:cNvPr>
          <p:cNvSpPr txBox="1"/>
          <p:nvPr/>
        </p:nvSpPr>
        <p:spPr>
          <a:xfrm>
            <a:off x="1522874" y="4087131"/>
            <a:ext cx="8097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Sıfat daima tamlayan, isim ise daima tamlanandır.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686681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5B3F372F-ABC3-4851-89D5-307D9B7A6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874" y="145772"/>
            <a:ext cx="9133730" cy="914769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Sıfat Tamlaması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C83FDBF-3F58-4706-8972-BB443CCBE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>
                <a:solidFill>
                  <a:srgbClr val="00B050"/>
                </a:solidFill>
              </a:rPr>
              <a:t>Mavi</a:t>
            </a:r>
            <a:r>
              <a:rPr lang="tr-TR" sz="2400" dirty="0"/>
              <a:t> şapka		</a:t>
            </a:r>
            <a:r>
              <a:rPr lang="tr-TR" sz="2400" b="1" dirty="0">
                <a:solidFill>
                  <a:srgbClr val="00B050"/>
                </a:solidFill>
              </a:rPr>
              <a:t>Kıvrımlı</a:t>
            </a:r>
            <a:r>
              <a:rPr lang="tr-TR" sz="2400" dirty="0"/>
              <a:t> yol		</a:t>
            </a:r>
            <a:r>
              <a:rPr lang="tr-TR" sz="2400" b="1" dirty="0">
                <a:solidFill>
                  <a:srgbClr val="00B050"/>
                </a:solidFill>
              </a:rPr>
              <a:t>İhtiyar</a:t>
            </a:r>
            <a:r>
              <a:rPr lang="tr-TR" sz="2400" dirty="0"/>
              <a:t> ağaç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00B050"/>
                </a:solidFill>
              </a:rPr>
              <a:t>İki</a:t>
            </a:r>
            <a:r>
              <a:rPr lang="tr-TR" sz="2400" dirty="0"/>
              <a:t> çocuk		</a:t>
            </a:r>
            <a:r>
              <a:rPr lang="tr-TR" sz="2400" b="1" dirty="0">
                <a:solidFill>
                  <a:srgbClr val="00B050"/>
                </a:solidFill>
              </a:rPr>
              <a:t>Pembe</a:t>
            </a:r>
            <a:r>
              <a:rPr lang="tr-TR" sz="2400" dirty="0"/>
              <a:t> elbise		</a:t>
            </a:r>
            <a:r>
              <a:rPr lang="tr-TR" sz="2400" b="1" dirty="0">
                <a:solidFill>
                  <a:srgbClr val="00B050"/>
                </a:solidFill>
              </a:rPr>
              <a:t>Yuvarlak</a:t>
            </a:r>
            <a:r>
              <a:rPr lang="tr-TR" sz="2400" dirty="0"/>
              <a:t> masa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00B050"/>
                </a:solidFill>
              </a:rPr>
              <a:t>Zeki</a:t>
            </a:r>
            <a:r>
              <a:rPr lang="tr-TR" sz="2400" dirty="0"/>
              <a:t> öğrenci	</a:t>
            </a:r>
            <a:r>
              <a:rPr lang="tr-TR" sz="2400" b="1" dirty="0">
                <a:solidFill>
                  <a:srgbClr val="00B050"/>
                </a:solidFill>
              </a:rPr>
              <a:t>Mor</a:t>
            </a:r>
            <a:r>
              <a:rPr lang="tr-TR" sz="2400" dirty="0"/>
              <a:t> ışık		</a:t>
            </a:r>
            <a:r>
              <a:rPr lang="tr-TR" sz="2400" b="1" dirty="0">
                <a:solidFill>
                  <a:srgbClr val="00B050"/>
                </a:solidFill>
              </a:rPr>
              <a:t>Birkaç</a:t>
            </a:r>
            <a:r>
              <a:rPr lang="tr-TR" sz="2400" dirty="0"/>
              <a:t> kişi</a:t>
            </a:r>
          </a:p>
          <a:p>
            <a:endParaRPr lang="tr-TR" sz="2400" b="1" dirty="0">
              <a:solidFill>
                <a:srgbClr val="00B050"/>
              </a:solidFill>
            </a:endParaRPr>
          </a:p>
          <a:p>
            <a:r>
              <a:rPr lang="tr-TR" sz="2400" b="1" dirty="0">
                <a:solidFill>
                  <a:srgbClr val="00B050"/>
                </a:solidFill>
              </a:rPr>
              <a:t>İkişer</a:t>
            </a:r>
            <a:r>
              <a:rPr lang="tr-TR" sz="2400" dirty="0"/>
              <a:t> elma		</a:t>
            </a:r>
            <a:r>
              <a:rPr lang="tr-TR" sz="2400" b="1" dirty="0">
                <a:solidFill>
                  <a:srgbClr val="00B050"/>
                </a:solidFill>
              </a:rPr>
              <a:t>Hangi</a:t>
            </a:r>
            <a:r>
              <a:rPr lang="tr-TR" sz="2400" dirty="0"/>
              <a:t> kapı?		</a:t>
            </a:r>
            <a:r>
              <a:rPr lang="tr-TR" sz="2400" b="1" dirty="0">
                <a:solidFill>
                  <a:srgbClr val="00B050"/>
                </a:solidFill>
              </a:rPr>
              <a:t>Bu</a:t>
            </a:r>
            <a:r>
              <a:rPr lang="tr-TR" sz="2400" dirty="0"/>
              <a:t> kalem</a:t>
            </a:r>
          </a:p>
        </p:txBody>
      </p:sp>
    </p:spTree>
    <p:extLst>
      <p:ext uri="{BB962C8B-B14F-4D97-AF65-F5344CB8AC3E}">
        <p14:creationId xmlns:p14="http://schemas.microsoft.com/office/powerpoint/2010/main" val="2697318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852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Verilen cümlelerdeki isim ve sıfat tamlamalarını bulup çeşitlerini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Beyoğlu Mahallesi, tarihî evleriyle meşhurdur.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Yolun sonunda şehir parkını göreceksin.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Biraz sert tutunca kapının kolu elimde kaldı.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Törenden sonra tüm okullar tatil edildi.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 adam telefonla arayarak seni sordu.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Komşumuzun kızının gitarı beni çok etkilemişti.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Saatin rengini herkes çok beğeniyor.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Ürün listesi bize şimdi ulaştı.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506952-F938-43AE-A08E-88388635C8B9}"/>
              </a:ext>
            </a:extLst>
          </p:cNvPr>
          <p:cNvSpPr/>
          <p:nvPr/>
        </p:nvSpPr>
        <p:spPr>
          <a:xfrm>
            <a:off x="6493566" y="4730574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852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10204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Beyoğlu Mahallesi</a:t>
            </a:r>
            <a:r>
              <a:rPr lang="tr-TR" sz="2000" dirty="0"/>
              <a:t>, </a:t>
            </a:r>
            <a:r>
              <a:rPr lang="tr-TR" sz="2000" b="1" u="sng" dirty="0"/>
              <a:t>tarihî evleriyle</a:t>
            </a:r>
            <a:r>
              <a:rPr lang="tr-TR" sz="2000" b="1" dirty="0"/>
              <a:t> </a:t>
            </a:r>
            <a:r>
              <a:rPr lang="tr-TR" sz="2000" dirty="0"/>
              <a:t>meşhurdur. </a:t>
            </a:r>
            <a:r>
              <a:rPr lang="tr-TR" sz="2000" dirty="0">
                <a:sym typeface="Wingdings" panose="05000000000000000000" pitchFamily="2" charset="2"/>
              </a:rPr>
              <a:t> Belirtisiz İsim Tam. / Sıfat Tamlaması</a:t>
            </a:r>
            <a:endParaRPr lang="tr-TR" sz="20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10045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Yolun sonunda</a:t>
            </a:r>
            <a:r>
              <a:rPr lang="tr-TR" sz="2000" b="1" dirty="0"/>
              <a:t> </a:t>
            </a:r>
            <a:r>
              <a:rPr lang="tr-TR" sz="2000" b="1" u="sng" dirty="0"/>
              <a:t>şehir parkını</a:t>
            </a:r>
            <a:r>
              <a:rPr lang="tr-TR" sz="2000" b="1" dirty="0"/>
              <a:t> </a:t>
            </a:r>
            <a:r>
              <a:rPr lang="tr-TR" sz="2000" dirty="0"/>
              <a:t>göreceksin. </a:t>
            </a:r>
            <a:r>
              <a:rPr lang="tr-TR" sz="2000" dirty="0">
                <a:sym typeface="Wingdings" panose="05000000000000000000" pitchFamily="2" charset="2"/>
              </a:rPr>
              <a:t> Belirtili İsim Tam. / Belirtisiz İsim Tam.</a:t>
            </a:r>
            <a:endParaRPr lang="tr-TR" sz="20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dirty="0"/>
              <a:t>Biraz sert tutunca </a:t>
            </a:r>
            <a:r>
              <a:rPr lang="tr-TR" sz="2000" b="1" u="sng" dirty="0"/>
              <a:t>kapının kolu</a:t>
            </a:r>
            <a:r>
              <a:rPr lang="tr-TR" sz="2000" dirty="0"/>
              <a:t> elimde kaldı. </a:t>
            </a:r>
            <a:r>
              <a:rPr lang="tr-TR" sz="2000" dirty="0">
                <a:sym typeface="Wingdings" panose="05000000000000000000" pitchFamily="2" charset="2"/>
              </a:rPr>
              <a:t> Belirtili İsim Tamlaması</a:t>
            </a:r>
            <a:endParaRPr lang="tr-TR" sz="20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dirty="0"/>
              <a:t>Törenden sonra </a:t>
            </a:r>
            <a:r>
              <a:rPr lang="tr-TR" sz="2000" b="1" u="sng" dirty="0"/>
              <a:t>tüm okullar</a:t>
            </a:r>
            <a:r>
              <a:rPr lang="tr-TR" sz="2000" b="1" dirty="0"/>
              <a:t> </a:t>
            </a:r>
            <a:r>
              <a:rPr lang="tr-TR" sz="2000" dirty="0"/>
              <a:t>tatil edildi. </a:t>
            </a:r>
            <a:r>
              <a:rPr lang="tr-TR" sz="2000" dirty="0">
                <a:sym typeface="Wingdings" panose="05000000000000000000" pitchFamily="2" charset="2"/>
              </a:rPr>
              <a:t> Sıfat Tamlaması</a:t>
            </a:r>
            <a:endParaRPr lang="tr-TR" sz="20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Bir adam</a:t>
            </a:r>
            <a:r>
              <a:rPr lang="tr-TR" sz="2000" b="1" dirty="0"/>
              <a:t> </a:t>
            </a:r>
            <a:r>
              <a:rPr lang="tr-TR" sz="2000" dirty="0"/>
              <a:t>telefonla arayarak seni sordu. </a:t>
            </a:r>
            <a:r>
              <a:rPr lang="tr-TR" sz="2000" dirty="0">
                <a:sym typeface="Wingdings" panose="05000000000000000000" pitchFamily="2" charset="2"/>
              </a:rPr>
              <a:t> Sıfat Tamlaması</a:t>
            </a:r>
            <a:endParaRPr lang="tr-TR" sz="2000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329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Komşumuzun kızının gitarı</a:t>
            </a:r>
            <a:r>
              <a:rPr lang="tr-TR" sz="2000" b="1" dirty="0"/>
              <a:t> </a:t>
            </a:r>
            <a:r>
              <a:rPr lang="tr-TR" sz="2000" dirty="0"/>
              <a:t>beni çok etkilemişti. </a:t>
            </a:r>
            <a:r>
              <a:rPr lang="tr-TR" sz="2000" dirty="0">
                <a:sym typeface="Wingdings" panose="05000000000000000000" pitchFamily="2" charset="2"/>
              </a:rPr>
              <a:t> Zincirleme İsim Tamlaması</a:t>
            </a:r>
            <a:endParaRPr lang="tr-TR" sz="20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Saatin rengini</a:t>
            </a:r>
            <a:r>
              <a:rPr lang="tr-TR" sz="2000" b="1" dirty="0"/>
              <a:t> </a:t>
            </a:r>
            <a:r>
              <a:rPr lang="tr-TR" sz="2000" dirty="0"/>
              <a:t>herkes çok beğeniyor. </a:t>
            </a:r>
            <a:r>
              <a:rPr lang="tr-TR" sz="2000" dirty="0">
                <a:sym typeface="Wingdings" panose="05000000000000000000" pitchFamily="2" charset="2"/>
              </a:rPr>
              <a:t> Belirtili İsim Tamlaması</a:t>
            </a:r>
            <a:endParaRPr lang="tr-TR" sz="2000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Ürün listesi</a:t>
            </a:r>
            <a:r>
              <a:rPr lang="tr-TR" sz="2000" b="1" dirty="0"/>
              <a:t> </a:t>
            </a:r>
            <a:r>
              <a:rPr lang="tr-TR" sz="2000" dirty="0"/>
              <a:t>bize şimdi ulaştı. </a:t>
            </a:r>
            <a:r>
              <a:rPr lang="tr-TR" sz="2000" dirty="0">
                <a:sym typeface="Wingdings" panose="05000000000000000000" pitchFamily="2" charset="2"/>
              </a:rPr>
              <a:t> Belirtisiz İsim Tamlaması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00025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857" y="1059238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7626" y="3326193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529C06A-5FAE-45A5-9555-112DD2018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TAMLAMA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78C0BA2-E061-4634-BBC8-D1074F69D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Bir ismin diğer isimlerden ayırt edilebilmek için başka bir isim, zamir veya sıfatla anlam ilişkisi kurarak oluşturduğu söz öbeğine </a:t>
            </a:r>
            <a:r>
              <a:rPr lang="tr-TR" sz="2400" b="1" i="1" dirty="0">
                <a:solidFill>
                  <a:srgbClr val="FF0000"/>
                </a:solidFill>
              </a:rPr>
              <a:t>tamlama</a:t>
            </a:r>
            <a:r>
              <a:rPr lang="tr-TR" sz="2400" dirty="0"/>
              <a:t> denir.</a:t>
            </a:r>
          </a:p>
          <a:p>
            <a:endParaRPr lang="tr-TR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B413F29B-0F83-413D-B690-08EEDB68C48A}"/>
              </a:ext>
            </a:extLst>
          </p:cNvPr>
          <p:cNvSpPr txBox="1"/>
          <p:nvPr/>
        </p:nvSpPr>
        <p:spPr>
          <a:xfrm>
            <a:off x="1524000" y="281669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Tamlamalar en az iki sözcükten oluşur.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5E7484D-248B-4D9A-9A57-C31B58D36CEE}"/>
              </a:ext>
            </a:extLst>
          </p:cNvPr>
          <p:cNvSpPr txBox="1"/>
          <p:nvPr/>
        </p:nvSpPr>
        <p:spPr>
          <a:xfrm>
            <a:off x="1534270" y="342900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Birinci sözcüğe </a:t>
            </a:r>
            <a:r>
              <a:rPr lang="tr-TR" sz="2400" i="1" dirty="0">
                <a:solidFill>
                  <a:srgbClr val="FF0000"/>
                </a:solidFill>
              </a:rPr>
              <a:t>tamlayan</a:t>
            </a:r>
            <a:r>
              <a:rPr lang="tr-TR" sz="2400" dirty="0"/>
              <a:t>, ikinci sözcüğe </a:t>
            </a:r>
            <a:r>
              <a:rPr lang="tr-TR" sz="2400" i="1" dirty="0">
                <a:solidFill>
                  <a:srgbClr val="FF0000"/>
                </a:solidFill>
              </a:rPr>
              <a:t>tamlanan</a:t>
            </a:r>
            <a:r>
              <a:rPr lang="tr-TR" sz="2400" dirty="0"/>
              <a:t> denir.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07E53F2-F43E-48E7-BDE1-7D66C2F36399}"/>
              </a:ext>
            </a:extLst>
          </p:cNvPr>
          <p:cNvSpPr txBox="1"/>
          <p:nvPr/>
        </p:nvSpPr>
        <p:spPr>
          <a:xfrm>
            <a:off x="2775401" y="4708474"/>
            <a:ext cx="3488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2400" dirty="0"/>
              <a:t>Tamlayan eki (ilgi eki) </a:t>
            </a:r>
          </a:p>
          <a:p>
            <a:pPr lvl="0" algn="ctr"/>
            <a:r>
              <a:rPr lang="tr-TR" sz="2400" dirty="0"/>
              <a:t>–</a:t>
            </a:r>
            <a:r>
              <a:rPr lang="tr-TR" sz="2400" dirty="0" err="1"/>
              <a:t>ın</a:t>
            </a:r>
            <a:r>
              <a:rPr lang="tr-TR" sz="2400" dirty="0"/>
              <a:t>/-in/-un/-ün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0DDC10E-0E9F-4D4C-B9B9-4CC8FB6A21EE}"/>
              </a:ext>
            </a:extLst>
          </p:cNvPr>
          <p:cNvSpPr txBox="1"/>
          <p:nvPr/>
        </p:nvSpPr>
        <p:spPr>
          <a:xfrm>
            <a:off x="6265992" y="4725731"/>
            <a:ext cx="3843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2400" dirty="0"/>
              <a:t>Tamlanan eki (iyelik eki) </a:t>
            </a:r>
          </a:p>
          <a:p>
            <a:pPr lvl="0" algn="ctr"/>
            <a:r>
              <a:rPr lang="tr-TR" sz="2400" dirty="0"/>
              <a:t>–ı/-i/-u/-ü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C29CAB2A-D578-4007-8BB2-2786E8BA73F3}"/>
              </a:ext>
            </a:extLst>
          </p:cNvPr>
          <p:cNvCxnSpPr/>
          <p:nvPr/>
        </p:nvCxnSpPr>
        <p:spPr>
          <a:xfrm>
            <a:off x="4465983" y="3890665"/>
            <a:ext cx="0" cy="71848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:a16="http://schemas.microsoft.com/office/drawing/2014/main" id="{4D1324DD-AA27-474A-8518-3C285A7E3A86}"/>
              </a:ext>
            </a:extLst>
          </p:cNvPr>
          <p:cNvCxnSpPr/>
          <p:nvPr/>
        </p:nvCxnSpPr>
        <p:spPr>
          <a:xfrm>
            <a:off x="7878418" y="3890665"/>
            <a:ext cx="0" cy="71848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065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İçerik Yer Tutucusu 6">
            <a:extLst>
              <a:ext uri="{FF2B5EF4-FFF2-40B4-BE49-F238E27FC236}">
                <a16:creationId xmlns:a16="http://schemas.microsoft.com/office/drawing/2014/main" id="{83111AAC-E423-4576-BF9A-B3230E520A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688378"/>
              </p:ext>
            </p:extLst>
          </p:nvPr>
        </p:nvGraphicFramePr>
        <p:xfrm>
          <a:off x="1528762" y="920559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2544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8FEB9E-8E06-4AE9-B37A-4F80C9C1E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C55B09-4462-4B15-B579-D22895DBF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79AB394-C700-446D-B8C2-B6CD9B4C18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DAABFED-D6F2-44E6-8DF6-8E02E76A3F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9DBE76-F82A-411B-BCF9-CD929514C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A1266D0B-4A0F-44A8-847E-EEFD4CE6A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İSİM TAMLAMASI</a:t>
            </a:r>
          </a:p>
        </p:txBody>
      </p:sp>
    </p:spTree>
    <p:extLst>
      <p:ext uri="{BB962C8B-B14F-4D97-AF65-F5344CB8AC3E}">
        <p14:creationId xmlns:p14="http://schemas.microsoft.com/office/powerpoint/2010/main" val="199180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0139 L -4.58333E-6 -0.0708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5B3F372F-ABC3-4851-89D5-307D9B7A6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İsim Tamlaması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C83FDBF-3F58-4706-8972-BB443CCBE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En az iki ismin bir araya gelmesiyle oluşan söz öbeklerine </a:t>
            </a:r>
            <a:r>
              <a:rPr lang="tr-TR" sz="2400" b="1" i="1" dirty="0">
                <a:solidFill>
                  <a:srgbClr val="FF0000"/>
                </a:solidFill>
              </a:rPr>
              <a:t>isim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b="1" i="1" dirty="0">
                <a:solidFill>
                  <a:srgbClr val="FF0000"/>
                </a:solidFill>
              </a:rPr>
              <a:t>tamlaması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  <a:p>
            <a:endParaRPr lang="tr-TR" sz="24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752D3509-BE3B-41DF-BEA3-B5940A1A7AC3}"/>
              </a:ext>
            </a:extLst>
          </p:cNvPr>
          <p:cNvSpPr txBox="1"/>
          <p:nvPr/>
        </p:nvSpPr>
        <p:spPr>
          <a:xfrm>
            <a:off x="1524000" y="2504661"/>
            <a:ext cx="84946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İsim tamlamaları iki unsurdan oluşur:</a:t>
            </a:r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4987EEC-1A79-4B8B-B02B-3BB0B7D405F2}"/>
              </a:ext>
            </a:extLst>
          </p:cNvPr>
          <p:cNvSpPr txBox="1"/>
          <p:nvPr/>
        </p:nvSpPr>
        <p:spPr>
          <a:xfrm>
            <a:off x="1523999" y="3326296"/>
            <a:ext cx="84946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1. Unsur</a:t>
            </a:r>
            <a:r>
              <a:rPr lang="tr-TR" sz="2400" b="1" dirty="0">
                <a:solidFill>
                  <a:srgbClr val="FF0000"/>
                </a:solidFill>
              </a:rPr>
              <a:t>			                   </a:t>
            </a:r>
            <a:r>
              <a:rPr lang="tr-TR" sz="2400" b="1" u="sng" dirty="0">
                <a:solidFill>
                  <a:srgbClr val="FF0000"/>
                </a:solidFill>
              </a:rPr>
              <a:t>2. Unsur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/>
              <a:t>  </a:t>
            </a:r>
            <a:r>
              <a:rPr lang="tr-TR" sz="2400" b="1" dirty="0"/>
              <a:t>Tamlayan</a:t>
            </a:r>
            <a:r>
              <a:rPr lang="tr-TR" sz="2400" dirty="0"/>
              <a:t> (–</a:t>
            </a:r>
            <a:r>
              <a:rPr lang="tr-TR" sz="2400" dirty="0" err="1"/>
              <a:t>ın</a:t>
            </a:r>
            <a:r>
              <a:rPr lang="tr-TR" sz="2400" dirty="0"/>
              <a:t>/-in/-un/-ün)   	     </a:t>
            </a:r>
            <a:r>
              <a:rPr lang="tr-TR" sz="2400" b="1" dirty="0"/>
              <a:t>Tamlanan</a:t>
            </a:r>
            <a:r>
              <a:rPr lang="tr-TR" sz="2400" dirty="0"/>
              <a:t> (–ı/-i/-u/-ü)</a:t>
            </a:r>
          </a:p>
          <a:p>
            <a:endParaRPr lang="tr-TR" sz="2400" dirty="0"/>
          </a:p>
          <a:p>
            <a:r>
              <a:rPr lang="tr-TR" sz="2400" dirty="0"/>
              <a:t>	Kapı-</a:t>
            </a:r>
            <a:r>
              <a:rPr lang="tr-TR" sz="2400" dirty="0" err="1"/>
              <a:t>nın</a:t>
            </a:r>
            <a:r>
              <a:rPr lang="tr-TR" sz="2400" dirty="0"/>
              <a:t>			                        Kol-u</a:t>
            </a:r>
          </a:p>
          <a:p>
            <a:r>
              <a:rPr lang="tr-TR" sz="2400" dirty="0"/>
              <a:t>	Masa-</a:t>
            </a:r>
            <a:r>
              <a:rPr lang="tr-TR" sz="2400" dirty="0" err="1"/>
              <a:t>nın</a:t>
            </a:r>
            <a:r>
              <a:rPr lang="tr-TR" sz="2400" dirty="0"/>
              <a:t>			                       Örtü-</a:t>
            </a:r>
            <a:r>
              <a:rPr lang="tr-TR" sz="2400" dirty="0" err="1"/>
              <a:t>sü</a:t>
            </a:r>
            <a:endParaRPr lang="tr-TR" sz="2400" dirty="0"/>
          </a:p>
          <a:p>
            <a:r>
              <a:rPr lang="tr-TR" sz="2400" dirty="0"/>
              <a:t>	Adam-</a:t>
            </a:r>
            <a:r>
              <a:rPr lang="tr-TR" sz="2400" dirty="0" err="1"/>
              <a:t>ın</a:t>
            </a:r>
            <a:r>
              <a:rPr lang="tr-TR" sz="2400" dirty="0"/>
              <a:t>			                      Şapka-</a:t>
            </a:r>
            <a:r>
              <a:rPr lang="tr-TR" sz="2400" dirty="0" err="1"/>
              <a:t>sı</a:t>
            </a: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879260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Belirtili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Hem tamlayanın hem de </a:t>
            </a:r>
            <a:r>
              <a:rPr lang="tr-TR" sz="2400" dirty="0" err="1"/>
              <a:t>tamlananın</a:t>
            </a:r>
            <a:r>
              <a:rPr lang="tr-TR" sz="2400" dirty="0"/>
              <a:t> ek aldığı isim tamlamalarına </a:t>
            </a:r>
            <a:r>
              <a:rPr lang="tr-TR" sz="2400" b="1" i="1" dirty="0">
                <a:solidFill>
                  <a:srgbClr val="FF0000"/>
                </a:solidFill>
              </a:rPr>
              <a:t>belirtili isim tamlaması</a:t>
            </a:r>
            <a:r>
              <a:rPr lang="tr-TR" sz="2400" dirty="0"/>
              <a:t> denir. 	</a:t>
            </a:r>
          </a:p>
          <a:p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1524000" y="2809460"/>
            <a:ext cx="8971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Ev</a:t>
            </a:r>
            <a:r>
              <a:rPr lang="tr-TR" sz="2400" dirty="0">
                <a:solidFill>
                  <a:srgbClr val="FF0000"/>
                </a:solidFill>
              </a:rPr>
              <a:t>in</a:t>
            </a:r>
            <a:r>
              <a:rPr lang="tr-TR" sz="2400" dirty="0"/>
              <a:t> kapıs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Ağac</a:t>
            </a:r>
            <a:r>
              <a:rPr lang="tr-TR" sz="2400" dirty="0">
                <a:solidFill>
                  <a:srgbClr val="FF0000"/>
                </a:solidFill>
              </a:rPr>
              <a:t>ın</a:t>
            </a:r>
            <a:r>
              <a:rPr lang="tr-TR" sz="2400" dirty="0"/>
              <a:t> yapraklar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Havuz</a:t>
            </a:r>
            <a:r>
              <a:rPr lang="tr-TR" sz="2400" dirty="0">
                <a:solidFill>
                  <a:srgbClr val="FF0000"/>
                </a:solidFill>
              </a:rPr>
              <a:t>un</a:t>
            </a:r>
            <a:r>
              <a:rPr lang="tr-TR" sz="2400" dirty="0"/>
              <a:t> suy</a:t>
            </a:r>
            <a:r>
              <a:rPr lang="tr-TR" sz="2400" dirty="0">
                <a:solidFill>
                  <a:srgbClr val="FF0000"/>
                </a:solidFill>
              </a:rPr>
              <a:t>u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Yemeğ</a:t>
            </a:r>
            <a:r>
              <a:rPr lang="tr-TR" sz="2400" dirty="0">
                <a:solidFill>
                  <a:srgbClr val="FF0000"/>
                </a:solidFill>
              </a:rPr>
              <a:t>in</a:t>
            </a:r>
            <a:r>
              <a:rPr lang="tr-TR" sz="2400" dirty="0"/>
              <a:t> lezzet</a:t>
            </a:r>
            <a:r>
              <a:rPr lang="tr-TR" sz="2400" dirty="0">
                <a:solidFill>
                  <a:srgbClr val="FF0000"/>
                </a:solidFill>
              </a:rPr>
              <a:t>i</a:t>
            </a:r>
            <a:r>
              <a:rPr lang="tr-TR" sz="2400" dirty="0"/>
              <a:t>	Sıra</a:t>
            </a:r>
            <a:r>
              <a:rPr lang="tr-TR" sz="2400" dirty="0">
                <a:solidFill>
                  <a:srgbClr val="FF0000"/>
                </a:solidFill>
              </a:rPr>
              <a:t>nın</a:t>
            </a:r>
            <a:r>
              <a:rPr lang="tr-TR" sz="2400" dirty="0"/>
              <a:t> ayağ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	Yastığ</a:t>
            </a:r>
            <a:r>
              <a:rPr lang="tr-TR" sz="2400" dirty="0">
                <a:solidFill>
                  <a:srgbClr val="FF0000"/>
                </a:solidFill>
              </a:rPr>
              <a:t>ın</a:t>
            </a:r>
            <a:r>
              <a:rPr lang="tr-TR" sz="2400" dirty="0"/>
              <a:t> kılıf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</a:p>
        </p:txBody>
      </p:sp>
    </p:spTree>
    <p:extLst>
      <p:ext uri="{BB962C8B-B14F-4D97-AF65-F5344CB8AC3E}">
        <p14:creationId xmlns:p14="http://schemas.microsoft.com/office/powerpoint/2010/main" val="3836168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Belirtisiz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Tamlayanın ek almadığı, sadece </a:t>
            </a:r>
            <a:r>
              <a:rPr lang="tr-TR" sz="2400" dirty="0" err="1"/>
              <a:t>tamlananın</a:t>
            </a:r>
            <a:r>
              <a:rPr lang="tr-TR" sz="2400" dirty="0"/>
              <a:t> ek aldığı isim tamlamalarına </a:t>
            </a:r>
            <a:r>
              <a:rPr lang="tr-TR" sz="2400" b="1" i="1" dirty="0">
                <a:solidFill>
                  <a:srgbClr val="FF0000"/>
                </a:solidFill>
              </a:rPr>
              <a:t>belirtisiz isim tamlaması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  <a:p>
            <a:endParaRPr lang="tr-TR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993913" y="2782956"/>
            <a:ext cx="95018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Masa örtüs</a:t>
            </a:r>
            <a:r>
              <a:rPr lang="tr-TR" sz="2400" b="1" dirty="0">
                <a:solidFill>
                  <a:srgbClr val="FF0000"/>
                </a:solidFill>
              </a:rPr>
              <a:t>ü</a:t>
            </a:r>
            <a:r>
              <a:rPr lang="tr-TR" sz="2400" dirty="0"/>
              <a:t>			Türkçe kitab</a:t>
            </a:r>
            <a:r>
              <a:rPr lang="tr-TR" sz="2400" b="1" dirty="0">
                <a:solidFill>
                  <a:srgbClr val="FF0000"/>
                </a:solidFill>
              </a:rPr>
              <a:t>ı</a:t>
            </a:r>
            <a:r>
              <a:rPr lang="tr-TR" sz="2400" dirty="0">
                <a:solidFill>
                  <a:srgbClr val="FF0000"/>
                </a:solidFill>
              </a:rPr>
              <a:t>	</a:t>
            </a:r>
            <a:r>
              <a:rPr lang="tr-TR" sz="2400" dirty="0"/>
              <a:t>		Okul müdür</a:t>
            </a:r>
            <a:r>
              <a:rPr lang="tr-TR" sz="2400" b="1" dirty="0">
                <a:solidFill>
                  <a:srgbClr val="FF0000"/>
                </a:solidFill>
              </a:rPr>
              <a:t>ü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Çam ağac</a:t>
            </a:r>
            <a:r>
              <a:rPr lang="tr-TR" sz="2400" b="1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	Çanakkale Boğaz</a:t>
            </a:r>
            <a:r>
              <a:rPr lang="tr-TR" sz="2400" b="1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Sabun kokus</a:t>
            </a:r>
            <a:r>
              <a:rPr lang="tr-TR" sz="2400" b="1" dirty="0">
                <a:solidFill>
                  <a:srgbClr val="FF0000"/>
                </a:solidFill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469155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60190"/>
            <a:ext cx="9133730" cy="768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Karşılaştıracak olursak: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6750C83-4E1E-4EB2-B1C3-93D509081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Belirtili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534431"/>
          </a:xfrm>
        </p:spPr>
        <p:txBody>
          <a:bodyPr>
            <a:normAutofit/>
          </a:bodyPr>
          <a:lstStyle/>
          <a:p>
            <a:r>
              <a:rPr lang="tr-TR" sz="2400" dirty="0"/>
              <a:t>Tamlayan ek alır.</a:t>
            </a:r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909F97A-2BA0-470B-BC9B-A1CBB2618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Belirtisiz İsim Tamlaması</a:t>
            </a:r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DE1E9D6C-A9BD-4652-A3D2-71C1D108C8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534431"/>
          </a:xfrm>
        </p:spPr>
        <p:txBody>
          <a:bodyPr>
            <a:normAutofit/>
          </a:bodyPr>
          <a:lstStyle/>
          <a:p>
            <a:r>
              <a:rPr lang="tr-TR" sz="2400" dirty="0"/>
              <a:t>Tamlayan ek almaz.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C988D30E-8B34-4038-9ABD-C65B7987A7CC}"/>
              </a:ext>
            </a:extLst>
          </p:cNvPr>
          <p:cNvSpPr txBox="1">
            <a:spLocks/>
          </p:cNvSpPr>
          <p:nvPr/>
        </p:nvSpPr>
        <p:spPr>
          <a:xfrm>
            <a:off x="1528572" y="2758333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Tamlanan ek alır.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D2F4D738-ED84-46A5-9EE2-B2605019B111}"/>
              </a:ext>
            </a:extLst>
          </p:cNvPr>
          <p:cNvSpPr txBox="1">
            <a:spLocks/>
          </p:cNvSpPr>
          <p:nvPr/>
        </p:nvSpPr>
        <p:spPr>
          <a:xfrm>
            <a:off x="6177169" y="2758333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Tamlanan ek alır.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222D022F-44DC-411F-90B6-4B0915C8F5A6}"/>
              </a:ext>
            </a:extLst>
          </p:cNvPr>
          <p:cNvSpPr txBox="1">
            <a:spLocks/>
          </p:cNvSpPr>
          <p:nvPr/>
        </p:nvSpPr>
        <p:spPr>
          <a:xfrm>
            <a:off x="1523999" y="3372552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Kapı</a:t>
            </a:r>
            <a:r>
              <a:rPr lang="tr-TR" sz="2400" b="1" dirty="0">
                <a:solidFill>
                  <a:srgbClr val="FF0000"/>
                </a:solidFill>
              </a:rPr>
              <a:t>nın</a:t>
            </a:r>
            <a:r>
              <a:rPr lang="tr-TR" sz="2400" dirty="0"/>
              <a:t> kol</a:t>
            </a:r>
            <a:r>
              <a:rPr lang="tr-TR" sz="2400" b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11" name="İçerik Yer Tutucusu 2">
            <a:extLst>
              <a:ext uri="{FF2B5EF4-FFF2-40B4-BE49-F238E27FC236}">
                <a16:creationId xmlns:a16="http://schemas.microsoft.com/office/drawing/2014/main" id="{33854B0E-B42E-4316-819B-C526FFFF827D}"/>
              </a:ext>
            </a:extLst>
          </p:cNvPr>
          <p:cNvSpPr txBox="1">
            <a:spLocks/>
          </p:cNvSpPr>
          <p:nvPr/>
        </p:nvSpPr>
        <p:spPr>
          <a:xfrm>
            <a:off x="6187443" y="3372552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Kapı kol</a:t>
            </a:r>
            <a:r>
              <a:rPr lang="tr-TR" sz="2400" b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id="{A1A4EFF8-8228-485C-8662-E24E80B932F2}"/>
              </a:ext>
            </a:extLst>
          </p:cNvPr>
          <p:cNvSpPr txBox="1">
            <a:spLocks/>
          </p:cNvSpPr>
          <p:nvPr/>
        </p:nvSpPr>
        <p:spPr>
          <a:xfrm>
            <a:off x="1523999" y="3986771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Televizyon</a:t>
            </a:r>
            <a:r>
              <a:rPr lang="tr-TR" sz="2400" b="1" dirty="0">
                <a:solidFill>
                  <a:srgbClr val="FF0000"/>
                </a:solidFill>
              </a:rPr>
              <a:t>un</a:t>
            </a:r>
            <a:r>
              <a:rPr lang="tr-TR" sz="2400" dirty="0"/>
              <a:t> kumanda</a:t>
            </a:r>
            <a:r>
              <a:rPr lang="tr-TR" sz="2400" b="1" dirty="0">
                <a:solidFill>
                  <a:srgbClr val="FF0000"/>
                </a:solidFill>
              </a:rPr>
              <a:t>(s)ı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BE6D95E7-1C7A-40A9-A971-E3CE3A9DB01A}"/>
              </a:ext>
            </a:extLst>
          </p:cNvPr>
          <p:cNvSpPr txBox="1">
            <a:spLocks/>
          </p:cNvSpPr>
          <p:nvPr/>
        </p:nvSpPr>
        <p:spPr>
          <a:xfrm>
            <a:off x="6090864" y="3986771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Televizyon kumanda</a:t>
            </a:r>
            <a:r>
              <a:rPr lang="tr-TR" sz="2400" b="1" dirty="0">
                <a:solidFill>
                  <a:srgbClr val="FF0000"/>
                </a:solidFill>
              </a:rPr>
              <a:t>(s)ı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id="{6C181826-E01D-4E61-8235-84588FD9B97E}"/>
              </a:ext>
            </a:extLst>
          </p:cNvPr>
          <p:cNvSpPr txBox="1">
            <a:spLocks/>
          </p:cNvSpPr>
          <p:nvPr/>
        </p:nvSpPr>
        <p:spPr>
          <a:xfrm>
            <a:off x="1523999" y="4600990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Masa</a:t>
            </a:r>
            <a:r>
              <a:rPr lang="tr-TR" sz="2400" b="1" dirty="0">
                <a:solidFill>
                  <a:srgbClr val="FF0000"/>
                </a:solidFill>
              </a:rPr>
              <a:t>nın</a:t>
            </a:r>
            <a:r>
              <a:rPr lang="tr-TR" sz="2400" dirty="0"/>
              <a:t> örtü</a:t>
            </a:r>
            <a:r>
              <a:rPr lang="tr-TR" sz="2400" b="1" dirty="0">
                <a:solidFill>
                  <a:srgbClr val="FF0000"/>
                </a:solidFill>
              </a:rPr>
              <a:t>(s)ü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5C4666F5-028E-4DD0-B70A-A27F42F99773}"/>
              </a:ext>
            </a:extLst>
          </p:cNvPr>
          <p:cNvSpPr txBox="1">
            <a:spLocks/>
          </p:cNvSpPr>
          <p:nvPr/>
        </p:nvSpPr>
        <p:spPr>
          <a:xfrm>
            <a:off x="6090864" y="4600989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Masa örtü</a:t>
            </a:r>
            <a:r>
              <a:rPr lang="tr-TR" sz="2400" b="1" dirty="0">
                <a:solidFill>
                  <a:srgbClr val="FF0000"/>
                </a:solidFill>
              </a:rPr>
              <a:t>(s)ü</a:t>
            </a:r>
          </a:p>
        </p:txBody>
      </p:sp>
    </p:spTree>
    <p:extLst>
      <p:ext uri="{BB962C8B-B14F-4D97-AF65-F5344CB8AC3E}">
        <p14:creationId xmlns:p14="http://schemas.microsoft.com/office/powerpoint/2010/main" val="3949741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Zincirleme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485900"/>
            <a:ext cx="9134856" cy="4152901"/>
          </a:xfrm>
        </p:spPr>
        <p:txBody>
          <a:bodyPr>
            <a:normAutofit/>
          </a:bodyPr>
          <a:lstStyle/>
          <a:p>
            <a:r>
              <a:rPr lang="tr-TR" sz="2400" u="sng" dirty="0"/>
              <a:t>En az üç ismin</a:t>
            </a:r>
            <a:r>
              <a:rPr lang="tr-TR" sz="2400" dirty="0"/>
              <a:t> birbirini tamlamasıyla oluşan isim tamlamalarına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b="1" i="1" dirty="0">
                <a:solidFill>
                  <a:srgbClr val="FF0000"/>
                </a:solidFill>
              </a:rPr>
              <a:t>zincirleme isim tamlaması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  <a:p>
            <a:endParaRPr lang="tr-TR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703857" y="2546629"/>
            <a:ext cx="113253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Türk mutfağının lezzetleri	Bahçe kapısının kolu		Okul müdürünün odası</a:t>
            </a:r>
          </a:p>
          <a:p>
            <a:endParaRPr lang="tr-TR" sz="2400" b="1" dirty="0">
              <a:solidFill>
                <a:srgbClr val="FF0000"/>
              </a:solidFill>
            </a:endParaRPr>
          </a:p>
          <a:p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dirty="0"/>
              <a:t>Sınıfın duvarının boyası	Çam ağacının yaprakları	Tiyatro salonunun kapasitesi</a:t>
            </a:r>
          </a:p>
        </p:txBody>
      </p:sp>
    </p:spTree>
    <p:extLst>
      <p:ext uri="{BB962C8B-B14F-4D97-AF65-F5344CB8AC3E}">
        <p14:creationId xmlns:p14="http://schemas.microsoft.com/office/powerpoint/2010/main" val="1942224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97</TotalTime>
  <Words>690</Words>
  <Application>Microsoft Office PowerPoint</Application>
  <PresentationFormat>Geniş ekran</PresentationFormat>
  <Paragraphs>119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Cambria</vt:lpstr>
      <vt:lpstr>Times New Roman</vt:lpstr>
      <vt:lpstr>Okula dönüş 16x9</vt:lpstr>
      <vt:lpstr>TAMLAMALAR</vt:lpstr>
      <vt:lpstr>TAMLAMA</vt:lpstr>
      <vt:lpstr>PowerPoint Sunusu</vt:lpstr>
      <vt:lpstr>İSİM TAMLAMASI</vt:lpstr>
      <vt:lpstr>İsim Tamlaması</vt:lpstr>
      <vt:lpstr>1. Belirtili İsim Tamlaması</vt:lpstr>
      <vt:lpstr>2. Belirtisiz İsim Tamlaması</vt:lpstr>
      <vt:lpstr>Karşılaştıracak olursak:</vt:lpstr>
      <vt:lpstr>3. Zincirleme İsim Tamlaması</vt:lpstr>
      <vt:lpstr>DİKKAT!</vt:lpstr>
      <vt:lpstr>SIFAT TAMLAMASI</vt:lpstr>
      <vt:lpstr>Sıfat Tamlaması</vt:lpstr>
      <vt:lpstr>Sıfat Tamlaması</vt:lpstr>
      <vt:lpstr>DİNLEDİĞİNİZ İÇİN TEŞEKKÜRLER.</vt:lpstr>
      <vt:lpstr>PowerPoint Sunusu</vt:lpstr>
      <vt:lpstr>PowerPoint Sunusu</vt:lpstr>
      <vt:lpstr>TEBRİK EDERİM.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Özgür Kaya</dc:creator>
  <cp:keywords>https:/www.sorubak.com</cp:keywords>
  <dc:description>https://www.sorubak.com/</dc:description>
  <cp:lastModifiedBy>SERKAN DEMİR</cp:lastModifiedBy>
  <cp:revision>22</cp:revision>
  <dcterms:created xsi:type="dcterms:W3CDTF">2019-08-20T21:30:16Z</dcterms:created>
  <dcterms:modified xsi:type="dcterms:W3CDTF">2021-12-03T16:33:32Z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