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66" r:id="rId5"/>
    <p:sldId id="261" r:id="rId6"/>
    <p:sldId id="269" r:id="rId7"/>
    <p:sldId id="262" r:id="rId8"/>
    <p:sldId id="263" r:id="rId9"/>
    <p:sldId id="267" r:id="rId10"/>
    <p:sldId id="268" r:id="rId11"/>
    <p:sldId id="275" r:id="rId12"/>
    <p:sldId id="276" r:id="rId13"/>
    <p:sldId id="277" r:id="rId14"/>
    <p:sldId id="278" r:id="rId15"/>
    <p:sldId id="279" r:id="rId16"/>
    <p:sldId id="260" r:id="rId17"/>
    <p:sldId id="274" r:id="rId18"/>
    <p:sldId id="280" r:id="rId19"/>
    <p:sldId id="273" r:id="rId20"/>
    <p:sldId id="281" r:id="rId21"/>
    <p:sldId id="282" r:id="rId22"/>
    <p:sldId id="283" r:id="rId23"/>
    <p:sldId id="284" r:id="rId24"/>
    <p:sldId id="272" r:id="rId25"/>
    <p:sldId id="271" r:id="rId26"/>
    <p:sldId id="270" r:id="rId27"/>
    <p:sldId id="285" r:id="rId28"/>
    <p:sldId id="286" r:id="rId29"/>
    <p:sldId id="287" r:id="rId30"/>
    <p:sldId id="288" r:id="rId31"/>
    <p:sldId id="259" r:id="rId32"/>
    <p:sldId id="258" r:id="rId33"/>
    <p:sldId id="293" r:id="rId34"/>
    <p:sldId id="294" r:id="rId35"/>
    <p:sldId id="295" r:id="rId36"/>
    <p:sldId id="292" r:id="rId37"/>
    <p:sldId id="291" r:id="rId38"/>
    <p:sldId id="290" r:id="rId39"/>
    <p:sldId id="297" r:id="rId40"/>
    <p:sldId id="298" r:id="rId41"/>
    <p:sldId id="299" r:id="rId42"/>
    <p:sldId id="296" r:id="rId43"/>
    <p:sldId id="300" r:id="rId44"/>
    <p:sldId id="289" r:id="rId45"/>
    <p:sldId id="302" r:id="rId46"/>
    <p:sldId id="303" r:id="rId47"/>
    <p:sldId id="304" r:id="rId48"/>
    <p:sldId id="311" r:id="rId49"/>
    <p:sldId id="301" r:id="rId50"/>
    <p:sldId id="308" r:id="rId51"/>
    <p:sldId id="307" r:id="rId52"/>
    <p:sldId id="309" r:id="rId53"/>
    <p:sldId id="310" r:id="rId54"/>
    <p:sldId id="305" r:id="rId55"/>
    <p:sldId id="312" r:id="rId56"/>
    <p:sldId id="313" r:id="rId57"/>
    <p:sldId id="318" r:id="rId58"/>
    <p:sldId id="319" r:id="rId59"/>
    <p:sldId id="320" r:id="rId60"/>
    <p:sldId id="321" r:id="rId61"/>
    <p:sldId id="322" r:id="rId62"/>
    <p:sldId id="323" r:id="rId63"/>
    <p:sldId id="324" r:id="rId64"/>
    <p:sldId id="325" r:id="rId65"/>
    <p:sldId id="326" r:id="rId66"/>
    <p:sldId id="327" r:id="rId67"/>
    <p:sldId id="328" r:id="rId68"/>
    <p:sldId id="329" r:id="rId69"/>
    <p:sldId id="306" r:id="rId70"/>
    <p:sldId id="317" r:id="rId71"/>
    <p:sldId id="316" r:id="rId72"/>
    <p:sldId id="330" r:id="rId73"/>
    <p:sldId id="315" r:id="rId74"/>
    <p:sldId id="314" r:id="rId75"/>
    <p:sldId id="332" r:id="rId76"/>
    <p:sldId id="335" r:id="rId77"/>
    <p:sldId id="336" r:id="rId78"/>
    <p:sldId id="331" r:id="rId79"/>
    <p:sldId id="337" r:id="rId80"/>
    <p:sldId id="334" r:id="rId81"/>
    <p:sldId id="333" r:id="rId82"/>
    <p:sldId id="338" r:id="rId83"/>
    <p:sldId id="339" r:id="rId84"/>
    <p:sldId id="340" r:id="rId85"/>
    <p:sldId id="341" r:id="rId86"/>
    <p:sldId id="342" r:id="rId87"/>
    <p:sldId id="343" r:id="rId88"/>
    <p:sldId id="344" r:id="rId89"/>
    <p:sldId id="345" r:id="rId9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6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11.10.2021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11.10.2021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11.10.2021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11.10.2021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11.10.2021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pPr/>
              <a:t>11.10.2021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pPr/>
              <a:t>11.10.2021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pPr/>
              <a:t>11.10.2021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11.10.2021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11.10.2021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11.10.2021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0.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11.10.2021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2.gif"/><Relationship Id="rId7" Type="http://schemas.openxmlformats.org/officeDocument/2006/relationships/image" Target="../media/image6.gif"/><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 Id="rId9" Type="http://schemas.openxmlformats.org/officeDocument/2006/relationships/audio" Target="../media/audio10.wav"/></Relationships>
</file>

<file path=ppt/slides/_rels/slide6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4.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5.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8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8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FEN BİLİMLERİ</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BESİNLERİMİZ TEMA ÖZET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
        <p:nvSpPr>
          <p:cNvPr id="8" name="7 Dikdörtgen"/>
          <p:cNvSpPr/>
          <p:nvPr/>
        </p:nvSpPr>
        <p:spPr>
          <a:xfrm>
            <a:off x="6372200" y="4293096"/>
            <a:ext cx="2800190" cy="369332"/>
          </a:xfrm>
          <a:prstGeom prst="rect">
            <a:avLst/>
          </a:prstGeom>
        </p:spPr>
        <p:txBody>
          <a:bodyPr wrap="none">
            <a:spAutoFit/>
          </a:bodyPr>
          <a:lstStyle/>
          <a:p>
            <a:r>
              <a:rPr lang="tr-TR">
                <a:solidFill>
                  <a:srgbClr val="0070C0"/>
                </a:solidFill>
                <a:hlinkClick r:id="rId3"/>
              </a:rPr>
              <a:t>https://www.sorubak.com/</a:t>
            </a:r>
            <a:r>
              <a:rPr lang="tr-TR">
                <a:solidFill>
                  <a:srgbClr val="0070C0"/>
                </a:solidFill>
              </a:rPr>
              <a:t> </a:t>
            </a:r>
            <a:endParaRPr lang="tr-TR" dirty="0">
              <a:solidFill>
                <a:srgbClr val="0070C0"/>
              </a:solidFill>
            </a:endParaRPr>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5" name="Dikdörtgen 4"/>
          <p:cNvSpPr/>
          <p:nvPr/>
        </p:nvSpPr>
        <p:spPr>
          <a:xfrm>
            <a:off x="5649" y="117693"/>
            <a:ext cx="9144000" cy="67403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6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Zaman zaman hasta olup yataklara düşeriz. Vücudumuzun hızla iyileşmesi için çeşitli besinler tüketmemiz gerekir. Dengeli beslenen insanlar kolay hastalanmazlar. Hastalansalar bile kolayca iyileşirler.</a:t>
            </a:r>
          </a:p>
          <a:p>
            <a:pPr algn="ctr"/>
            <a:r>
              <a:rPr lang="tr-TR" sz="36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Ayrıca vücudumuzun düzenli bir şekilde çalışabilmesi için düzenleyici besinler de tüketmeliyiz.</a:t>
            </a:r>
          </a:p>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Dengeli beslenme ile sağlık arasında önemli bir ilişki vardır. Tüm canlıların hayatî fonksiyonlarını yerine getirebilmesi için dengeli beslenmesi gerekir.</a:t>
            </a:r>
          </a:p>
        </p:txBody>
      </p:sp>
    </p:spTree>
    <p:extLst>
      <p:ext uri="{BB962C8B-B14F-4D97-AF65-F5344CB8AC3E}">
        <p14:creationId xmlns:p14="http://schemas.microsoft.com/office/powerpoint/2010/main" val="73775836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1" end="1"/>
                                            </p:txEl>
                                          </p:spTgt>
                                        </p:tgtEl>
                                        <p:attrNameLst>
                                          <p:attrName>style.visibility</p:attrName>
                                        </p:attrNameLst>
                                      </p:cBhvr>
                                      <p:to>
                                        <p:strVal val="visible"/>
                                      </p:to>
                                    </p:set>
                                    <p:anim calcmode="lin" valueType="num">
                                      <p:cBhvr>
                                        <p:cTn id="16"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*BESİN İÇERİKLERİ VE GÖREVLERİ</a:t>
            </a:r>
            <a:endParaRPr lang="tr-TR" sz="4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8562" y="1340768"/>
            <a:ext cx="9144000"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Gün boyunca tükettiğimiz besinlerin bazılarını bitkilerden, bazılarını hayvanlardan elde ederiz. </a:t>
            </a: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Bitkilerden elde ettiğimiz besinlere </a:t>
            </a: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bitkisel besinler</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hayvanlardan elde ettiğimiz besinlere ise </a:t>
            </a: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hayvansal besinler</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adı verilir.</a:t>
            </a:r>
            <a:endParaRPr lang="tr-TR" sz="4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30224646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*BESİN İÇERİKLERİ VE GÖREVLERİ</a:t>
            </a:r>
            <a:endParaRPr lang="tr-TR" sz="4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8562" y="1340768"/>
            <a:ext cx="9144000"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Besinlerin içinde vücudumuz için gerekli olan maddeler vardır. Bu maddelere besin içerikleri denir. Besin içeriklerinin vücudumuzda belirli görevleri vardır. </a:t>
            </a: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Karbonhidratlar, yağlar, proteinler, vitaminler, mineraller ve su olmak üzere altı çeşit besin içeriği vardır.</a:t>
            </a:r>
            <a:endParaRPr lang="tr-TR" sz="4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5162715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descr="Baharda enerji veren besinler nelerdir? Stresi depresyonu azaltıy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Dikdörtgen 6"/>
          <p:cNvSpPr/>
          <p:nvPr/>
        </p:nvSpPr>
        <p:spPr>
          <a:xfrm>
            <a:off x="131804" y="116632"/>
            <a:ext cx="9012196"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7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Besin Grupları</a:t>
            </a:r>
            <a:endParaRPr lang="tr-TR" sz="72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Dikdörtgen 7"/>
          <p:cNvSpPr/>
          <p:nvPr/>
        </p:nvSpPr>
        <p:spPr>
          <a:xfrm>
            <a:off x="65902" y="5013176"/>
            <a:ext cx="9144000"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Enerji Verici Besinler (Karbonhidratlar, Yağlar)</a:t>
            </a:r>
            <a:endParaRPr lang="tr-TR" sz="4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7053786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p:cTn id="1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p:cTn id="21"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descr="En Çok Enerji Veren Besinler (Yiyecekl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Dikdörtgen 7"/>
          <p:cNvSpPr/>
          <p:nvPr/>
        </p:nvSpPr>
        <p:spPr>
          <a:xfrm>
            <a:off x="131804" y="116632"/>
            <a:ext cx="9012196"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7200" b="1"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Besin Grupları</a:t>
            </a:r>
            <a:endParaRPr lang="tr-TR" sz="72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9" name="Dikdörtgen 8"/>
          <p:cNvSpPr/>
          <p:nvPr/>
        </p:nvSpPr>
        <p:spPr>
          <a:xfrm>
            <a:off x="65902" y="5013176"/>
            <a:ext cx="8970594"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Enerji Verici Besinler (Karbonhidratlar, Yağlar)</a:t>
            </a:r>
            <a:endParaRPr lang="tr-TR" sz="4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30878619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p:cTn id="12"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8">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p:cTn id="2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descr="Yapıcı ve Onarıcı Besinler Nelerdir | DenkBilgi.c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Dikdörtgen 6"/>
          <p:cNvSpPr/>
          <p:nvPr/>
        </p:nvSpPr>
        <p:spPr>
          <a:xfrm>
            <a:off x="395536" y="116632"/>
            <a:ext cx="8496944"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*2- Yapıcı-Onarıcı Besinler ( Proteinler )</a:t>
            </a:r>
            <a:endParaRPr lang="tr-TR" sz="4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54317515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p:cTn id="1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AutoShape 2" descr="Fen Bilimleri Ders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7936"/>
            <a:ext cx="9144000" cy="685006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395536" y="116632"/>
            <a:ext cx="8496944"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*2- Yapıcı-Onarıcı Besinler                         ( Proteinler )</a:t>
            </a:r>
            <a:endParaRPr lang="tr-TR" sz="4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circle(in)">
                                      <p:cBhvr>
                                        <p:cTn id="7" dur="2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descr="Besin çeşitleri nelerdir? Yapıcı ve onarıcı besinlere örnekler - Son Dakika  Eğitim Haberler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07504" y="116632"/>
            <a:ext cx="878497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2- Yapıcı-Onarıcı Besinler                         ( Proteinler )</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1929077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descr="Düzenleyici besinler nelerdir ?-Düzenleyici besinlerin görevleri... -  BİYOLOJİ ÖDEV YARDI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268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Dikdörtgen 6"/>
          <p:cNvSpPr/>
          <p:nvPr/>
        </p:nvSpPr>
        <p:spPr>
          <a:xfrm>
            <a:off x="131804" y="116632"/>
            <a:ext cx="9012196"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*3- Düzenleyici Besinler ( Vitaminler, Mineraller ve Su )</a:t>
            </a:r>
            <a:endParaRPr lang="tr-TR" sz="4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2694497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p:cTn id="1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descr="Düzenleyici Besin Nedir | Hatay Söz Gazetes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*3- Düzenleyici Besinler Vitaminler, (Mineraller ve Su )</a:t>
            </a:r>
            <a:endPar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488043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*BESİN:</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31804" y="764704"/>
            <a:ext cx="9012196"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Yenilebilir, beslenmeye elverişli her tür madde, azık, gıdaya </a:t>
            </a: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besin </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denir.</a:t>
            </a:r>
          </a:p>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Yaşamak, varlığını sürdürmek için gerekli şeye </a:t>
            </a: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besin</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denir.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72898245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p:cTn id="25"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5" name="Dikdörtgen 4"/>
          <p:cNvSpPr/>
          <p:nvPr/>
        </p:nvSpPr>
        <p:spPr>
          <a:xfrm>
            <a:off x="0" y="10732"/>
            <a:ext cx="9144000" cy="65248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Karbonhidrat ve yağlar enerji verici, proteinler yapıcı ve onarıcı, vitaminler, mineraller ve su da düzenleyici besin grubunda yer alır.</a:t>
            </a:r>
          </a:p>
          <a:p>
            <a:pPr algn="ct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Besinlerde birden fazla içerik bulunabilir. Besin, içinde fazla olan içerik ile isimlendirilir. Örneğin ette protein dışında yağ, vitamin gibi diğer besin içerikleri de bulunur. Ancak protein miktarı diğer içeriklere göre daha fazla olduğundan “Et protein içerir.” denir.</a:t>
            </a:r>
          </a:p>
        </p:txBody>
      </p:sp>
    </p:spTree>
    <p:extLst>
      <p:ext uri="{BB962C8B-B14F-4D97-AF65-F5344CB8AC3E}">
        <p14:creationId xmlns:p14="http://schemas.microsoft.com/office/powerpoint/2010/main" val="196747361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1" end="1"/>
                                            </p:txEl>
                                          </p:spTgt>
                                        </p:tgtEl>
                                        <p:attrNameLst>
                                          <p:attrName>style.visibility</p:attrName>
                                        </p:attrNameLst>
                                      </p:cBhvr>
                                      <p:to>
                                        <p:strVal val="visible"/>
                                      </p:to>
                                    </p:set>
                                    <p:anim calcmode="lin" valueType="num">
                                      <p:cBhvr>
                                        <p:cTn id="16"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*KARBONHİDRAT:</a:t>
            </a:r>
            <a:endParaRPr lang="tr-TR" sz="4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65902" y="824518"/>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Yağlar ve yumurta akı maddelerinin yanı sıra, insanların ve hayvanların organik besinlerinden en önemlisi olan organik kimya bileşiklerinin ortak adı.</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8167014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*Karbonhidratların Görevleri:</a:t>
            </a:r>
            <a:endParaRPr lang="tr-TR" sz="4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65902" y="824518"/>
            <a:ext cx="9144000"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Günlük yaşamımızda koşarız, zıplarız, hoplarız, yürürüz, otururuz, kalkarız… Tüm bunları yapmak için enerjiye ihtiyaç duyarız. Enerji denince akla gelen ilk besin grubu karbonhidratlardır. Karbonhidratlar, vücudumuzun ihtiyacı olan enerjiyi sağlar. Ayrıca beynimizin kullandığı tek enerji kaynağıdır.</a:t>
            </a:r>
            <a:endParaRPr lang="tr-TR" sz="4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3484030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*Karbonhidratlar Bakımından Zengin Besinler: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4033" y="1870958"/>
            <a:ext cx="9144000"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Makarna, ekmek, pirinç, bulgur gibi tahıl ürünleri ile patates, kuru yemiş, pekmez, reçel ve balda bol miktarda karbonhidrat bulunur.</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19939136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descr="4.Sınıf Fen Bilimleri: karbonhidrat içeren besinl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*Karbonhidratlar Bakımından Zengin Besinler: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2820200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descr="Karbonhidrat içeren yiyecekler nelerdir? - Yeni Şafa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*Karbonhidratlar Bakımından Zengin Besinler: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80232064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2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descr="Karbonhidrat nedir? Karbonhidratlar en çok hangi besinlerde, yiyeceklerde  bulunur? - Sağlık Haberler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62" y="0"/>
            <a:ext cx="9117538"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*Karbonhidratlar Bakımından Zengin Besinler: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9134965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circle(in)">
                                      <p:cBhvr>
                                        <p:cTn id="7" dur="20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*YAĞLAR: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0941" y="1054411"/>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*YAĞ:</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9681" y="2098973"/>
            <a:ext cx="9144000"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Sütten ya da bitkilerden elde edilen ve yiyeceklerde kullanılan madde.</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21930159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*Yağların Görevleri:</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836712"/>
            <a:ext cx="9144000" cy="600164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Enerji veren bir başka besin içeriği de yağlardır. Yağlar, karbonhidratlardan daha fazla enerji veren besin içerikleridir.</a:t>
            </a:r>
          </a:p>
          <a:p>
            <a:pPr algn="ct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İhtiyaç duyulan enerjinin karbonhidratlardan karşılanamadığı durumlarda yağlar kullanılır.</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8634255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p:cTn id="25"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*Yağların Görevleri:</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836712"/>
            <a:ext cx="9144000" cy="535531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Uzun süre aç kaldığımızda karbonhidratlardaki enerji yetersiz kalır. Bu durumda enerji ihtiyacımızı yağlardan sağlarız. Yağlar deri altına depo edilerek vücudu darbeleri karşı korumakla da görevlidir. Ayrıca yağların, canlıları soğuktan koruma özelliği vardır. Ancak vücuda fazla alındıklarında ise depo edilerek kilo almamıza neden olurlar.</a:t>
            </a:r>
            <a:endParaRPr lang="tr-TR" sz="3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22617483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*BESLENME:</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764704"/>
            <a:ext cx="9144000" cy="609397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Beslenme; sağlığı korumak, geliştirmek ve yaşam kalitesini yükseltmek için vücudun gereksinimi olan besin öğelerini yeterli miktarlarda ve uygun zamanlarda almak için bilinçli yapılması gereken davranışa </a:t>
            </a: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beslenme</a:t>
            </a: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denir.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22940936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*Yağlar Bakımından Zengin Besinler: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1862543"/>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Tereyağı, kuyruk yağı gibi hayvansal besinler ile ayçiçeği, fındık, ceviz, kabak çekirdeği, zeytin, mısır, susam, soya, </a:t>
            </a:r>
            <a:r>
              <a:rPr lang="tr-TR" sz="52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kanola</a:t>
            </a:r>
            <a:r>
              <a:rPr lang="tr-TR" sz="5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gibi bitkisel besinlerde bol miktarda yağ bulunurlar.</a:t>
            </a:r>
            <a:endParaRPr lang="tr-TR" sz="5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0704220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descr="Omega 3 yağ asitleri açısından en zengin 8 yiyece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75" y="0"/>
            <a:ext cx="9173375"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*Yağlar Bakımından Zengin Besinler: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descr="Taylan Kümeli: Sağlıklı yağ içeren yiyecekler – Sözcü Gazetes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82" y="0"/>
            <a:ext cx="9140017"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*Yağlar Bakımından Zengin Besinler: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5362" name="Picture 2" descr="Sağlıklı Yağ İçeren Besinler Nelerdir? Nasıl Tüketilmelidir? - igru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3" y="0"/>
            <a:ext cx="9138207"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*Yağlar Bakımından Zengin Besinler: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7721777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20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*PROTEİNLER:</a:t>
            </a:r>
            <a:endParaRPr lang="tr-TR" sz="4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0941" y="1054411"/>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*Protein:</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9681" y="2098973"/>
            <a:ext cx="9144000"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Hayvan ve bitki gözelerinde aminoasitlerden yapılan önemli bir besin sınıfı.</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7479543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Proteinler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36093" y="1509140"/>
            <a:ext cx="9144000" cy="544764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Et, yumurta, balık, süt ve süt ürünleri gibi hayvansal besinlerde; nohut, mercimek, fasulye gibi bitkisel besinlerde bol miktarda bulunurlar</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9738992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AutoShape 2" descr="Proteini Zengin Besinler &amp;amp; Sporcularda Protein Önemi- Keşfet Hepsiburad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1638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Proteinler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27814202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circle(in)">
                                      <p:cBhvr>
                                        <p:cTn id="7" dur="20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AutoShape 2" descr="Protein İçeren Besinler Nelerdi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17413" name="Picture 5" descr="En Sağlıklı 8 Protein Kaynağı"/>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08" y="7938"/>
            <a:ext cx="9120692" cy="682196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Dikdörtgen 6"/>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Proteinler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0161834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circle(in)">
                                      <p:cBhvr>
                                        <p:cTn id="7" dur="2000"/>
                                        <p:tgtEl>
                                          <p:spTgt spid="17413"/>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p:cTn id="1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8434" name="Picture 2" descr="Protein bakımından en zengin 10 besi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Proteinler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2363983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ircle(in)">
                                      <p:cBhvr>
                                        <p:cTn id="7" dur="2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*VİTAMİNLER:</a:t>
            </a:r>
            <a:endParaRPr lang="tr-TR" sz="4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0941" y="1054411"/>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*Vitamin:</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9681" y="2098973"/>
            <a:ext cx="9144000"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Besinlerde bulunan, vücutta genellikle yapılmayan, yağda veya suda çözünebilme özelliği olan, eksikliği veya fazlalığı çeşitli hastalıklara yol açan maddelere vitamin denir..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14334799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*DENGELİ BESLENME:</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764704"/>
            <a:ext cx="9144000"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Vücudun büyümesi, yenilenmesi ve çalışması için gerekli olan besin öğelerinin her birinin yeterli miktarlarda alınması ve vücutta uygun şekilde kullanılması durumuna </a:t>
            </a: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dengeli beslenme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denir.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79885556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Vitaminlerin Görevleri: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836712"/>
            <a:ext cx="9144000"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Vitaminler, vücudumuzda düzenleyici olarak görev yapar. Organlarımızın düzenli çalışmasını sağlar. Vitaminler vücudumuzun direncini artırarak bizi hastalıklara karşı korur.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8394563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Vitaminler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8562" y="1686292"/>
            <a:ext cx="9144000" cy="313932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Sebze ve meyvelerde bol miktarda vitamin bulunur.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8916183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9458" name="Picture 2" descr="Vitaminler - Fikir.Gen.T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019" y="0"/>
            <a:ext cx="9173019"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Vitaminler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58331333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circle(in)">
                                      <p:cBhvr>
                                        <p:cTn id="7" dur="20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482" name="Picture 2" descr="Vitaminler - Fikir.Gen.T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Vitaminler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1764252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circle(in)">
                                      <p:cBhvr>
                                        <p:cTn id="7" dur="20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1506" name="Picture 2" descr="Vitaminler nedir? Hangi vitaminler hangi besinlerde bulunu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Vitaminler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41634259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circle(in)">
                                      <p:cBhvr>
                                        <p:cTn id="7" dur="20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*MİNERALLER:</a:t>
            </a:r>
            <a:endParaRPr lang="tr-TR" sz="4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0941" y="1054411"/>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*Mineral:</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9681" y="2098973"/>
            <a:ext cx="9144000"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Normal sıcaklıkta doğada katı durumda birtakım maddelerle karışık veya birleşik olarak bulunan veya kimyasal yollarla elde edilen inorganik madde.</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4549990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Minerallerin Görevleri: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8562" y="836712"/>
            <a:ext cx="9144000"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Düzenleyici besin içeriklerinden biri de minerallerdir. Kemiklerimizin, dişlerimizin, kaslarımızın ve organlarımızın düzenli çalışması için minerallere ihtiyacımız vardır.</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8463739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Mineraller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65902" y="1556792"/>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Demir, kalsiyum, çinko, potasyum gibi minerallerin her biri tüm besinlerde bulunur. Su, maden suyu ve balık mineral bakımından zengindir.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3836281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Mineraller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65902" y="1556792"/>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Demir, kalsiyum, çinko, potasyum gibi minerallerin her biri tüm besinlerde bulunur. Su, maden suyu ve balık mineral bakımından zengindir.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0913687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2530" name="Picture 2" descr="Vitamin ve mineralleri en çok hangi besinlerden alabiliriz?"/>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Mineraller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26417267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ircle(in)">
                                      <p:cBhvr>
                                        <p:cTn id="7" dur="20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descr="▷ Yemek Yeme &amp;amp; Beslenme: Hareketli Resimleri, Gifleri &amp;amp; Animasyonları -  %100 ÜCRETSİZ!"/>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DENGESİZ BESLENME</a:t>
            </a:r>
            <a:endParaRPr lang="tr-TR" sz="4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3554" name="Picture 2" descr="Vitamin ve mineralleri en çok hangi besinlerden alabiliriz?"/>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4" y="0"/>
            <a:ext cx="9142575" cy="682443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Mineraller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00304271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circle(in)">
                                      <p:cBhvr>
                                        <p:cTn id="7" dur="20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AutoShape 2" descr="Mineraller – POP HABE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2457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Mineraller Bakımından Zengin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6234264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circle(in)">
                                      <p:cBhvr>
                                        <p:cTn id="7" dur="20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*SULAR: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0941" y="1054411"/>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9681" y="2098973"/>
            <a:ext cx="9144000"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iki hidrojenle </a:t>
            </a:r>
          </a:p>
          <a:p>
            <a:pPr algn="ct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bir oksijen atomundan oluşan, doğal sıcaklıkta sıvı durumunda bulunan, renksiz, kokusuz, tatsız madde.</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317886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6">
                                            <p:txEl>
                                              <p:pRg st="1" end="1"/>
                                            </p:txEl>
                                          </p:spTgt>
                                        </p:tgtEl>
                                        <p:attrNameLst>
                                          <p:attrName>style.visibility</p:attrName>
                                        </p:attrNameLst>
                                      </p:cBhvr>
                                      <p:to>
                                        <p:strVal val="visible"/>
                                      </p:to>
                                    </p:set>
                                    <p:anim calcmode="lin" valueType="num">
                                      <p:cBhvr>
                                        <p:cTn id="34"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36"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*SULAR: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0941" y="1054411"/>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9681" y="2098973"/>
            <a:ext cx="9144000"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*2.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 sıvıdan oluşan ve yeryüzünün beşte dördünü kaplayan kitle, deniz, akarsu vb.</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1683402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SU:</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46755" y="764704"/>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Su vücudumuzda düzenleyici olarak görev yapar. Vücut sıcaklığının korunması, atık maddelerin vücuttan uzaklaştırılması su sayesinde gerçekleşen olaylardandır.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8486692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Su Bütün Besinlerde Bulunur: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46755" y="764704"/>
            <a:ext cx="9144000"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Vücudumuzun her gün suya ihtiyacı vardır. Su ihtiyacımızı yiyecek ve içeceklerden karşılarız. Tüm yiyeceklerin içinde su bulunur. Karpuz yediğimizde tabakta su biriktiğini görürüz. Susuz gibi görünen havucu katı meyve sıkacağı ile sıktığımızda su elde ederiz. Hatta nohut, kuru fasulye vb. kuru gıdalar bile içlerinde su barındırır.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76206225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SAĞLIKLI BİR YAŞAM İÇİN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65902" y="1456836"/>
            <a:ext cx="9144000"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Taze Besinler</a:t>
            </a: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169231" y="2060848"/>
            <a:ext cx="9144000" cy="480131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3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Pazarda satılan ürünlerin üzerinde son kullanma tarihi bulunmaz. Onun için satın aldığımız ürünlerin taze olmasına dikkat etmeliyiz. Taze besinler, vitamin ve mineral bakımından zengindir. Tazeliğini kaybetmiş, uzun süre dışarıda beklemiş, çürümeye başlamış ve bozulmuş besinleri tüketmek sağlığımıza zarar verir. Bu durum zehirlenmelere neden olabilir.</a:t>
            </a:r>
            <a:endParaRPr lang="tr-TR" sz="3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74845575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p:cTn id="25"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Doğal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65902" y="764704"/>
            <a:ext cx="9144000"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Uzun süre saklanması gereken besinlerin içerisine bazı katkı maddeleri konmaktadır. Uzun süreli saklama ve güvenli taşıma amacıyla kullanılan katkı maddelerinin yararlı olanları olduğu gibi zararlı olanları da vardır. Katkı maddelerinden bazıları besinlerin tatlarında değişikliğe neden olmaktadır. Seçtiğimiz besinlerin doğal olmasına, içerisinde katkı maddesi bulunmamasına veya çok az katkı maddesi bulunmasına dikkat etmeliyiz. Katkı maddeleri genel olarak sağlığa olumsuz etki yapar.</a:t>
            </a:r>
            <a:endParaRPr lang="tr-TR" sz="3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72669293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Dondurulmuş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65902" y="836712"/>
            <a:ext cx="9078098"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Bazı besinler, uzun süre saklanması için dondurulur. Bezelye ve pizza gibi besinler dondurulmuş olarak da satılan besinlerdendir. Donu çözünmüş veya paketi yırtık olan dondurulmuş besinleri almamalıyız. Dondurulmuş besinlerin donu çözündükten sonra bu besinleri kısa sürede tüketmeliyiz</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22488509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Dondurulmuş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65902" y="836712"/>
            <a:ext cx="9078098" cy="624786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Bazı besinler bozulmadan uzun süre saklamak için paketlenir. Paketlenerek satılan besinlere süt, meyve suyu, ayran, peynir, yoğurt örnek olarak verilebilir. Bu besinleri alırken paketlerinin yırtık olmamasına dikkat etmeliyiz. Ayrıca paketlenmiş bir besini alırken son kullanma tarihine bakmalıyız. Son kullanma tarihi besinlerin bozulmadan tüketilebileceği en son tarihtir.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53354245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descr="yiyecek-ve-icecek-hareketli-resim-0212"/>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574" y="1124743"/>
            <a:ext cx="2040161" cy="230425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yiyecek-ve-icecek-hareketli-resim-0068"/>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9832" y="1124745"/>
            <a:ext cx="1800200" cy="230425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yiyecek-ve-icecek-hareketli-resim-0017"/>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6136" y="1124746"/>
            <a:ext cx="1872208" cy="230425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yiyecek-ve-icecek-hareketli-resim-0103"/>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3528" y="3645024"/>
            <a:ext cx="1872207" cy="2232248"/>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yiyecek-ve-icecek-hareketli-resim-0261"/>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27784" y="3645024"/>
            <a:ext cx="2232248" cy="2232247"/>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yiyecek-ve-icecek-hareketli-resim-0104"/>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40152" y="3645024"/>
            <a:ext cx="1944216" cy="2232247"/>
          </a:xfrm>
          <a:prstGeom prst="rect">
            <a:avLst/>
          </a:prstGeom>
          <a:noFill/>
          <a:extLst>
            <a:ext uri="{909E8E84-426E-40DD-AFC4-6F175D3DCCD1}">
              <a14:hiddenFill xmlns:a14="http://schemas.microsoft.com/office/drawing/2010/main">
                <a:solidFill>
                  <a:srgbClr val="FFFFFF"/>
                </a:solidFill>
              </a14:hiddenFill>
            </a:ext>
          </a:extLst>
        </p:spPr>
      </p:pic>
      <p:sp>
        <p:nvSpPr>
          <p:cNvPr id="10" name="Dikdörtgen 9"/>
          <p:cNvSpPr/>
          <p:nvPr/>
        </p:nvSpPr>
        <p:spPr>
          <a:xfrm>
            <a:off x="131804" y="116632"/>
            <a:ext cx="9012196"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DENGELİ BESLENME</a:t>
            </a:r>
            <a:endParaRPr lang="tr-TR" sz="4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41390558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9"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circle(in)">
                                      <p:cBhvr>
                                        <p:cTn id="16" dur="2000"/>
                                        <p:tgtEl>
                                          <p:spTgt spid="2050"/>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2052"/>
                                        </p:tgtEl>
                                        <p:attrNameLst>
                                          <p:attrName>style.visibility</p:attrName>
                                        </p:attrNameLst>
                                      </p:cBhvr>
                                      <p:to>
                                        <p:strVal val="visible"/>
                                      </p:to>
                                    </p:set>
                                    <p:animEffect transition="in" filter="circle(in)">
                                      <p:cBhvr>
                                        <p:cTn id="21" dur="2000"/>
                                        <p:tgtEl>
                                          <p:spTgt spid="2052"/>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2054"/>
                                        </p:tgtEl>
                                        <p:attrNameLst>
                                          <p:attrName>style.visibility</p:attrName>
                                        </p:attrNameLst>
                                      </p:cBhvr>
                                      <p:to>
                                        <p:strVal val="visible"/>
                                      </p:to>
                                    </p:set>
                                    <p:animEffect transition="in" filter="circle(in)">
                                      <p:cBhvr>
                                        <p:cTn id="26" dur="2000"/>
                                        <p:tgtEl>
                                          <p:spTgt spid="2054"/>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2056"/>
                                        </p:tgtEl>
                                        <p:attrNameLst>
                                          <p:attrName>style.visibility</p:attrName>
                                        </p:attrNameLst>
                                      </p:cBhvr>
                                      <p:to>
                                        <p:strVal val="visible"/>
                                      </p:to>
                                    </p:set>
                                    <p:animEffect transition="in" filter="circle(in)">
                                      <p:cBhvr>
                                        <p:cTn id="31" dur="2000"/>
                                        <p:tgtEl>
                                          <p:spTgt spid="2056"/>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2058"/>
                                        </p:tgtEl>
                                        <p:attrNameLst>
                                          <p:attrName>style.visibility</p:attrName>
                                        </p:attrNameLst>
                                      </p:cBhvr>
                                      <p:to>
                                        <p:strVal val="visible"/>
                                      </p:to>
                                    </p:set>
                                    <p:animEffect transition="in" filter="circle(in)">
                                      <p:cBhvr>
                                        <p:cTn id="36" dur="2000"/>
                                        <p:tgtEl>
                                          <p:spTgt spid="2058"/>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nodeType="clickEffect">
                                  <p:stCondLst>
                                    <p:cond delay="0"/>
                                  </p:stCondLst>
                                  <p:childTnLst>
                                    <p:set>
                                      <p:cBhvr>
                                        <p:cTn id="40" dur="1" fill="hold">
                                          <p:stCondLst>
                                            <p:cond delay="0"/>
                                          </p:stCondLst>
                                        </p:cTn>
                                        <p:tgtEl>
                                          <p:spTgt spid="2060"/>
                                        </p:tgtEl>
                                        <p:attrNameLst>
                                          <p:attrName>style.visibility</p:attrName>
                                        </p:attrNameLst>
                                      </p:cBhvr>
                                      <p:to>
                                        <p:strVal val="visible"/>
                                      </p:to>
                                    </p:set>
                                    <p:animEffect transition="in" filter="circle(in)">
                                      <p:cBhvr>
                                        <p:cTn id="41" dur="2000"/>
                                        <p:tgtEl>
                                          <p:spTgt spid="2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Türk Standartları Enstitüsü Damgası:</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0" y="1550037"/>
            <a:ext cx="9078098"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Paketlenmiş besinleri alırken dikkat etmemiz gereken bir başka konu da paketlerin üzerinde TSE damgasının olup olmadığıdır. Bu damga, paketlenen besinin kalite standartlarına uygun olarak üretilip paketlendiğini gösterir.</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2189318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Temiz Besinler: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0" y="836712"/>
            <a:ext cx="9078098"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Besinlerin temiz olarak tüketilmesi de önemlidir. Sebze ve meyveleri iyice yıkadıktan sonra tüketmeliyiz. Yıkamamızı gerektiren en önemli sebeplerden biri, zirai ilaç kalıntılarının meyve ve sebzeler üzerinden arındırılmasıdır. Yıkamadan tükettiğimiz besinlerin sağlığımızı bozabileceğini unutmamalıyız.</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6417134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Besinleri Satın Alırken Nelere Dikkat Etmeliyiz?</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98853" y="1544598"/>
            <a:ext cx="9078098" cy="477053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 </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Aldığımız ürünün üzerinde TSE damgası olmalıdır.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2) </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Besinlerin ambalajı hasar görmemiş olmalıdır.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3) </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Üretim ve son kullanma tarihi olmalıdır.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4) </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Gıda Tarım Hayvancılık Bakanlığı tarafından verilen onay numarası olmalıdır.</a:t>
            </a:r>
          </a:p>
        </p:txBody>
      </p:sp>
    </p:spTree>
    <p:extLst>
      <p:ext uri="{BB962C8B-B14F-4D97-AF65-F5344CB8AC3E}">
        <p14:creationId xmlns:p14="http://schemas.microsoft.com/office/powerpoint/2010/main" val="147534962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p:cTn id="25"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2" end="2"/>
                                            </p:txEl>
                                          </p:spTgt>
                                        </p:tgtEl>
                                        <p:attrNameLst>
                                          <p:attrName>style.visibility</p:attrName>
                                        </p:attrNameLst>
                                      </p:cBhvr>
                                      <p:to>
                                        <p:strVal val="visible"/>
                                      </p:to>
                                    </p:set>
                                    <p:anim calcmode="lin" valueType="num">
                                      <p:cBhvr>
                                        <p:cTn id="34" dur="500" fill="hold"/>
                                        <p:tgtEl>
                                          <p:spTgt spid="7">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2" end="2"/>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7">
                                            <p:txEl>
                                              <p:pRg st="3" end="3"/>
                                            </p:txEl>
                                          </p:spTgt>
                                        </p:tgtEl>
                                        <p:attrNameLst>
                                          <p:attrName>style.visibility</p:attrName>
                                        </p:attrNameLst>
                                      </p:cBhvr>
                                      <p:to>
                                        <p:strVal val="visible"/>
                                      </p:to>
                                    </p:set>
                                    <p:anim calcmode="lin" valueType="num">
                                      <p:cBhvr>
                                        <p:cTn id="43" dur="500" fill="hold"/>
                                        <p:tgtEl>
                                          <p:spTgt spid="7">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7">
                                            <p:txEl>
                                              <p:pRg st="3" end="3"/>
                                            </p:txEl>
                                          </p:spTgt>
                                        </p:tgtEl>
                                        <p:attrNameLst>
                                          <p:attrName>ppt_y</p:attrName>
                                        </p:attrNameLst>
                                      </p:cBhvr>
                                      <p:tavLst>
                                        <p:tav tm="0">
                                          <p:val>
                                            <p:strVal val="#ppt_y"/>
                                          </p:val>
                                        </p:tav>
                                        <p:tav tm="100000">
                                          <p:val>
                                            <p:strVal val="#ppt_y"/>
                                          </p:val>
                                        </p:tav>
                                      </p:tavLst>
                                    </p:anim>
                                    <p:anim calcmode="lin" valueType="num">
                                      <p:cBhvr>
                                        <p:cTn id="45" dur="500" fill="hold"/>
                                        <p:tgtEl>
                                          <p:spTgt spid="7">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7">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7" name="Dikdörtgen 6"/>
          <p:cNvSpPr/>
          <p:nvPr/>
        </p:nvSpPr>
        <p:spPr>
          <a:xfrm>
            <a:off x="22239" y="6743"/>
            <a:ext cx="9078098" cy="65248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*5) </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Mevsimine uygun sebze ve meyveler tercih edilmelidir. Kuru baklagiller satın alınırken küflü olmamasına özen gösterilmelidir. </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6) </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Çatlak yumurtalar satın alınmamalıdır.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7) </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Dondurulmuş besinler alışverişin sonunda satın alınmalıdır. Bu tür besinler en kısa zamanda dondurucuya yerleştirilmelidir.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8) </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Satın alınan gıdalar temizlenmeden tüketilmemelidir.</a:t>
            </a:r>
          </a:p>
        </p:txBody>
      </p:sp>
    </p:spTree>
    <p:extLst>
      <p:ext uri="{BB962C8B-B14F-4D97-AF65-F5344CB8AC3E}">
        <p14:creationId xmlns:p14="http://schemas.microsoft.com/office/powerpoint/2010/main" val="127918413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1" end="1"/>
                                            </p:txEl>
                                          </p:spTgt>
                                        </p:tgtEl>
                                        <p:attrNameLst>
                                          <p:attrName>style.visibility</p:attrName>
                                        </p:attrNameLst>
                                      </p:cBhvr>
                                      <p:to>
                                        <p:strVal val="visible"/>
                                      </p:to>
                                    </p:set>
                                    <p:anim calcmode="lin" valueType="num">
                                      <p:cBhvr>
                                        <p:cTn id="16"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3" end="3"/>
                                            </p:txEl>
                                          </p:spTgt>
                                        </p:tgtEl>
                                        <p:attrNameLst>
                                          <p:attrName>style.visibility</p:attrName>
                                        </p:attrNameLst>
                                      </p:cBhvr>
                                      <p:to>
                                        <p:strVal val="visible"/>
                                      </p:to>
                                    </p:set>
                                    <p:anim calcmode="lin" valueType="num">
                                      <p:cBhvr>
                                        <p:cTn id="34" dur="500" fill="hold"/>
                                        <p:tgtEl>
                                          <p:spTgt spid="7">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*İNSAN SAĞLIĞI VE DENGELİ BESLENME</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98853" y="1544598"/>
            <a:ext cx="9078098" cy="440120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Yaşamımızı sürdürebilmek için beslenmemiz gerektiğini öğrenmiştik. Sağlıklı bir yaşam için ise yeterli ve dengeli beslenmeye ihtiyacımız vardır. Vücudumuzun ihtiyaç duyduğu besin maddelerinin, vücudun ihtiyacı oranında tüketilmesine dengeli beslenme denir.</a:t>
            </a:r>
          </a:p>
        </p:txBody>
      </p:sp>
    </p:spTree>
    <p:extLst>
      <p:ext uri="{BB962C8B-B14F-4D97-AF65-F5344CB8AC3E}">
        <p14:creationId xmlns:p14="http://schemas.microsoft.com/office/powerpoint/2010/main" val="97199219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*İNSAN SAĞLIĞI VE DENGELİ BESLENME</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98853" y="1544598"/>
            <a:ext cx="9078098" cy="440120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Öğünlerimizde karbonhidrat, protein, yağ, vitamin, su ve mineral içeren besin maddelerinden dengeli ve yeterli miktarlarda almalıyız.</a:t>
            </a:r>
          </a:p>
          <a:p>
            <a:pPr algn="ctr"/>
            <a:r>
              <a:rPr lang="tr-TR" sz="4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Bedenimiz her gün vitamin, mineral, protein, karbonhidrat ve yağa gereksinim duyar.</a:t>
            </a:r>
          </a:p>
        </p:txBody>
      </p:sp>
    </p:spTree>
    <p:extLst>
      <p:ext uri="{BB962C8B-B14F-4D97-AF65-F5344CB8AC3E}">
        <p14:creationId xmlns:p14="http://schemas.microsoft.com/office/powerpoint/2010/main" val="222432942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p:cTn id="25"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*İNSAN SAĞLIĞI VE DENGELİ BESLENME</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98853" y="1544598"/>
            <a:ext cx="9078098" cy="440120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Tek bir yiyecek veya içecek bu besinlerin hepsini birden içermeyebilir. Bu nedenle sağlıklı beslenme için tahıl ürünleri, baklagiller; sebze, meyve; et, balık ve süt ürünleri gibi farklı gruplardan yiyecek ve içeceklerin dengeli bir biçimde tüketilmesi gerekir.</a:t>
            </a:r>
          </a:p>
        </p:txBody>
      </p:sp>
    </p:spTree>
    <p:extLst>
      <p:ext uri="{BB962C8B-B14F-4D97-AF65-F5344CB8AC3E}">
        <p14:creationId xmlns:p14="http://schemas.microsoft.com/office/powerpoint/2010/main" val="135749189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 PRAMİDİ: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98853" y="764704"/>
            <a:ext cx="9078098"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Besin piramidi, sağlıklı beslenmek için hangi besinlerden ne kadar yememiz gerektiğini anlatır. Birinci basamakta en fazla tüketilmesi gereken tahıl ve tahıl ürünleri, ikinci basamakta meyve ve sebzeler, üçüncü basamakta et ve süt ürünleri, dördüncü basamakta en az tüketilmesi gereken yağlar ve tatlılar bulunmaktadır.</a:t>
            </a:r>
          </a:p>
        </p:txBody>
      </p:sp>
    </p:spTree>
    <p:extLst>
      <p:ext uri="{BB962C8B-B14F-4D97-AF65-F5344CB8AC3E}">
        <p14:creationId xmlns:p14="http://schemas.microsoft.com/office/powerpoint/2010/main" val="347788077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 PRAMİDİ: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98853" y="764704"/>
            <a:ext cx="9078098"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Sağlıklı bir yaşam sürdürmek için vücuda alınan enerji ile harcanan enerjinin dengeli olması gerekmektedir. Günlük besinlerden alınan enerjinin harcanan enerjiden fazla olması durumunda, harcanamayan enerji vücutta depolanmaktadır. Bu da </a:t>
            </a:r>
            <a:r>
              <a:rPr lang="tr-TR" sz="4000" b="1" dirty="0" err="1">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obeziteye</a:t>
            </a:r>
            <a:r>
              <a:rPr lang="tr-TR" sz="4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neden olmaktadır.</a:t>
            </a:r>
          </a:p>
        </p:txBody>
      </p:sp>
    </p:spTree>
    <p:extLst>
      <p:ext uri="{BB962C8B-B14F-4D97-AF65-F5344CB8AC3E}">
        <p14:creationId xmlns:p14="http://schemas.microsoft.com/office/powerpoint/2010/main" val="119959171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5604" name="Picture 4" descr="Sağlıklı Beslenme - Besin Piramidi - DoktorTakvimi.c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Dikdörtgen 5"/>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 PRAMİDİ: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69963391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circle(in)">
                                      <p:cBhvr>
                                        <p:cTn id="7" dur="2000"/>
                                        <p:tgtEl>
                                          <p:spTgt spid="2560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*BESİNLERİN GEREKLİLİĞİ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31804" y="764704"/>
            <a:ext cx="9012196"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Otomobilimizle bir yerden başka bir yere gidebilmek için deposuna yakıt koymamız, tekerleklerine hava basmamız, motoruna yağ ilave etmemiz, soğutma sistemine su eklememiz gerekir. Bunlardan biri veya bir kaçı eksikse otomobil çalışmaz. Otomobilin bizi yolda bırakmaması için yakıt, hava, yağ ve suyunun bitmemesi gerekir.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6626" name="Picture 2" descr="Besin piramidi nedir? - Sağlıklı Beslenm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 PRAMİDİ: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63943520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circle(in)">
                                      <p:cBhvr>
                                        <p:cTn id="7" dur="20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7650" name="Picture 2" descr="besin piramidi görselleri - Eodev.c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4" y="1"/>
            <a:ext cx="9140196"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 PRAMİDİ: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90998937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ircle(in)">
                                      <p:cBhvr>
                                        <p:cTn id="7" dur="20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800" b="1" dirty="0" err="1">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Obezite</a:t>
            </a: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Nedir?</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98853" y="764704"/>
            <a:ext cx="9078098" cy="59400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err="1">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Obezite</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vücuttaki yağ oranının hastalık ölçüsünde fazla olmasıdır. </a:t>
            </a:r>
            <a:r>
              <a:rPr lang="tr-TR" sz="3800" b="1" dirty="0" err="1">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Obezite</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ile fazla kilolu olma arasında fark vardır. </a:t>
            </a:r>
            <a:r>
              <a:rPr lang="tr-TR" sz="3800" b="1" dirty="0" err="1">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Obezite</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yanlış beslenme durumundan kaynaklanabileceği gibi hareketsiz yaşam şekli vb. etkenlerden de kaynaklanabilir. </a:t>
            </a:r>
            <a:r>
              <a:rPr lang="tr-TR" sz="3800" b="1" dirty="0" err="1">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Obezite</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birçok hastalığın ortaya çıkmasına neden olur. Önlenmediği takdirde yaşam kalitesini etkilediğinden önemli bir sağlık sorunu hâline gelir.</a:t>
            </a:r>
          </a:p>
        </p:txBody>
      </p:sp>
    </p:spTree>
    <p:extLst>
      <p:ext uri="{BB962C8B-B14F-4D97-AF65-F5344CB8AC3E}">
        <p14:creationId xmlns:p14="http://schemas.microsoft.com/office/powerpoint/2010/main" val="148409802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8674" name="Picture 2" descr="Şişman İnsanların Hayatlarının Çok Zor Olduğunu Kanıtlayan 20 Gif -  Haberself - Türkiye nin Viral Haber Merkezi"/>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OBEZİTELİ YAŞAM</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438914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circle(in)">
                                      <p:cBhvr>
                                        <p:cTn id="7" dur="20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9698" name="Picture 2" descr="▷ Kilo Verme &amp;amp; Zayıflama: Hareketli Resimleri, Gifleri &amp;amp; Animasyonları -  %100 ÜCRETSİZ!"/>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90558"/>
            <a:ext cx="8064896" cy="6741368"/>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OBEZİTELİ YAŞAM</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0158901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circle(in)">
                                      <p:cBhvr>
                                        <p:cTn id="7" dur="20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22" name="Picture 2" descr="Şişmanlık ve Obezite Nedir? Obezite Tedavi Yöntemleri Nelerdir? - İsminin  Anlamı Nedi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10" y="1"/>
            <a:ext cx="913199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OBEZİTELİ YAŞAM</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6948710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circle(in)">
                                      <p:cBhvr>
                                        <p:cTn id="7" dur="20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 İsrafı:</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98853" y="764704"/>
            <a:ext cx="9078098" cy="535531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Sağlıklı ve dengeli beslenme alışkanlığı kazanılırken besinler israf edilmemelidir. Dünya çapında yapılan araştırmalara göre üretilen gıdaların yaklaşık üçte biri tüketilmeden çöpe gitmektedir.</a:t>
            </a:r>
          </a:p>
          <a:p>
            <a:pPr algn="ct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Besin israfının önüne geçilebilmesi için alışverişe çıkmadan önce ihtiyaç listesi hazırlanmalı ve bu listeye bağlı kalınarak alışveriş yapılmalıdır.</a:t>
            </a:r>
          </a:p>
        </p:txBody>
      </p:sp>
    </p:spTree>
    <p:extLst>
      <p:ext uri="{BB962C8B-B14F-4D97-AF65-F5344CB8AC3E}">
        <p14:creationId xmlns:p14="http://schemas.microsoft.com/office/powerpoint/2010/main" val="16044729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p:cTn id="25"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 İsrafı:</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98853" y="764704"/>
            <a:ext cx="9078098" cy="535531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Yemek servisi yapılırken tabaklara küçük porsiyonlarda yemek koymak da besin israfını önlemeye yardımcı olur. Ayrıca satın alınan besin ürünleri iyi saklanmalı, bayatlamaya başlayan yiyecekler farklı şekilde değerlendirilmelidir. Örneğin bozulmaya başlayan bir yemek çöpe dökülmek yerine sokak hayvanlarına verilebilir.</a:t>
            </a:r>
          </a:p>
        </p:txBody>
      </p:sp>
    </p:spTree>
    <p:extLst>
      <p:ext uri="{BB962C8B-B14F-4D97-AF65-F5344CB8AC3E}">
        <p14:creationId xmlns:p14="http://schemas.microsoft.com/office/powerpoint/2010/main" val="307057699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AutoShape 2" descr="Gıda İsrafı İle İlgili Bilmeniz Gereken 5 Gerçek | Ekolojist.ne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317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138"/>
            <a:ext cx="9144000" cy="687613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65902" y="4653136"/>
            <a:ext cx="9012196"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 İSRAFI:</a:t>
            </a:r>
            <a:endParaRPr lang="tr-TR" sz="6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66724436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circle(in)">
                                      <p:cBhvr>
                                        <p:cTn id="7" dur="2000"/>
                                        <p:tgtEl>
                                          <p:spTgt spid="31747"/>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2770" name="Picture 2" descr="Gıda İsrafı İle İlgili Bilmeniz Gereken 10 Global Gerçe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96" y="1"/>
            <a:ext cx="9137104"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 İSRAFI:</a:t>
            </a:r>
            <a:endParaRPr lang="tr-TR" sz="6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41915998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circle(in)">
                                      <p:cBhvr>
                                        <p:cTn id="7" dur="20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*BESİNLERİN GEREKLİLİĞİ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31804" y="764704"/>
            <a:ext cx="9012196"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Canlıların da yaşamlarını devam ettirebilmeleri için beslenmeleri şarttır. Canlılar, besinlerle birlikte vücutları için gerekli olan yapıcı, onarıcı, düzenleyici ve enerji verici maddeleri alırlar. Canlıların hayati faaliyetlerini devam ettirebilmeleri için tüm besin çeşitlerine ihtiyaçları vardır.</a:t>
            </a:r>
            <a:endParaRPr lang="tr-TR" sz="4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28506278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3794" name="Picture 2" descr="Gıda israfını engellemeye çalışan 9 girişim – Yeşilist | Herkes için yeşi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 İSRAFI:</a:t>
            </a:r>
            <a:endParaRPr lang="tr-TR" sz="6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4769405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circle(in)">
                                      <p:cBhvr>
                                        <p:cTn id="7" dur="2000"/>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4818" name="Picture 2" descr="Yiyecek israfını önleyerek iklim değişikliğinin önüne geçilebili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Dikdörtgen 4"/>
          <p:cNvSpPr/>
          <p:nvPr/>
        </p:nvSpPr>
        <p:spPr>
          <a:xfrm>
            <a:off x="131804" y="116632"/>
            <a:ext cx="9012196"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BESİN İSRAFI:</a:t>
            </a:r>
            <a:endParaRPr lang="tr-TR" sz="6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38810716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circle(in)">
                                      <p:cBhvr>
                                        <p:cTn id="7" dur="20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SİGARA VE ALKOLÜN ZARARLARI: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0" y="1556792"/>
            <a:ext cx="9078098"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Yapılan araştırmalar sigara ve alkol gibi alışkanlık yapan maddelerin insan sağlığına verdiği zararların çok büyük olduğunu belirtmektedir. Bu alışkanlıkların verdiği zararlar savaşların verdiği zararlarla eş tutulmaktadır.</a:t>
            </a:r>
          </a:p>
        </p:txBody>
      </p:sp>
    </p:spTree>
    <p:extLst>
      <p:ext uri="{BB962C8B-B14F-4D97-AF65-F5344CB8AC3E}">
        <p14:creationId xmlns:p14="http://schemas.microsoft.com/office/powerpoint/2010/main" val="220739050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SİGARANIN ZARARLARI: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41106" y="764704"/>
            <a:ext cx="9078098"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Hem ülkemizde hem de dünyada birçok kişi tarafından kullanılan sigara, insan sağlığını önemli oranda olumsuz etkilemektedir. Sigarada bulunan nikotin, bağımlılığa neden olurken içindeki birçok zehirli madde de insan sağlığını tehdit etmektedir. Sigaranın zararlarını şöyle sıralayabiliriz:</a:t>
            </a:r>
          </a:p>
        </p:txBody>
      </p:sp>
    </p:spTree>
    <p:extLst>
      <p:ext uri="{BB962C8B-B14F-4D97-AF65-F5344CB8AC3E}">
        <p14:creationId xmlns:p14="http://schemas.microsoft.com/office/powerpoint/2010/main" val="173389865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SİGARANIN ZARARLARI: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41106" y="764704"/>
            <a:ext cx="9078098" cy="59400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Solunumda görevli organ ve yapıların işlevlerinin bozulmasına neden olur. </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Boşaltım ve sindirimde görevli organ ve yapılarda hasarlar meydana getirir.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Kanser olma riskini artırır.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Uyku bozukluğuna, iştahsızlığa ve strese neden olur.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Kalp hastalıklarına ve damarlarda tıkanıklığa neden olarak kişide ciddi sağlık sorunları meydana getirir.</a:t>
            </a:r>
          </a:p>
        </p:txBody>
      </p:sp>
    </p:spTree>
    <p:extLst>
      <p:ext uri="{BB962C8B-B14F-4D97-AF65-F5344CB8AC3E}">
        <p14:creationId xmlns:p14="http://schemas.microsoft.com/office/powerpoint/2010/main" val="32555610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p:cTn id="25"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2" end="2"/>
                                            </p:txEl>
                                          </p:spTgt>
                                        </p:tgtEl>
                                        <p:attrNameLst>
                                          <p:attrName>style.visibility</p:attrName>
                                        </p:attrNameLst>
                                      </p:cBhvr>
                                      <p:to>
                                        <p:strVal val="visible"/>
                                      </p:to>
                                    </p:set>
                                    <p:anim calcmode="lin" valueType="num">
                                      <p:cBhvr>
                                        <p:cTn id="34" dur="500" fill="hold"/>
                                        <p:tgtEl>
                                          <p:spTgt spid="7">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2" end="2"/>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7">
                                            <p:txEl>
                                              <p:pRg st="3" end="3"/>
                                            </p:txEl>
                                          </p:spTgt>
                                        </p:tgtEl>
                                        <p:attrNameLst>
                                          <p:attrName>style.visibility</p:attrName>
                                        </p:attrNameLst>
                                      </p:cBhvr>
                                      <p:to>
                                        <p:strVal val="visible"/>
                                      </p:to>
                                    </p:set>
                                    <p:anim calcmode="lin" valueType="num">
                                      <p:cBhvr>
                                        <p:cTn id="43" dur="500" fill="hold"/>
                                        <p:tgtEl>
                                          <p:spTgt spid="7">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7">
                                            <p:txEl>
                                              <p:pRg st="3" end="3"/>
                                            </p:txEl>
                                          </p:spTgt>
                                        </p:tgtEl>
                                        <p:attrNameLst>
                                          <p:attrName>ppt_y</p:attrName>
                                        </p:attrNameLst>
                                      </p:cBhvr>
                                      <p:tavLst>
                                        <p:tav tm="0">
                                          <p:val>
                                            <p:strVal val="#ppt_y"/>
                                          </p:val>
                                        </p:tav>
                                        <p:tav tm="100000">
                                          <p:val>
                                            <p:strVal val="#ppt_y"/>
                                          </p:val>
                                        </p:tav>
                                      </p:tavLst>
                                    </p:anim>
                                    <p:anim calcmode="lin" valueType="num">
                                      <p:cBhvr>
                                        <p:cTn id="45" dur="500" fill="hold"/>
                                        <p:tgtEl>
                                          <p:spTgt spid="7">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7">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7">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7">
                                            <p:txEl>
                                              <p:pRg st="4" end="4"/>
                                            </p:txEl>
                                          </p:spTgt>
                                        </p:tgtEl>
                                        <p:attrNameLst>
                                          <p:attrName>style.visibility</p:attrName>
                                        </p:attrNameLst>
                                      </p:cBhvr>
                                      <p:to>
                                        <p:strVal val="visible"/>
                                      </p:to>
                                    </p:set>
                                    <p:anim calcmode="lin" valueType="num">
                                      <p:cBhvr>
                                        <p:cTn id="52" dur="500" fill="hold"/>
                                        <p:tgtEl>
                                          <p:spTgt spid="7">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xEl>
                                              <p:pRg st="4" end="4"/>
                                            </p:txEl>
                                          </p:spTgt>
                                        </p:tgtEl>
                                        <p:attrNameLst>
                                          <p:attrName>ppt_y</p:attrName>
                                        </p:attrNameLst>
                                      </p:cBhvr>
                                      <p:tavLst>
                                        <p:tav tm="0">
                                          <p:val>
                                            <p:strVal val="#ppt_y"/>
                                          </p:val>
                                        </p:tav>
                                        <p:tav tm="100000">
                                          <p:val>
                                            <p:strVal val="#ppt_y"/>
                                          </p:val>
                                        </p:tav>
                                      </p:tavLst>
                                    </p:anim>
                                    <p:anim calcmode="lin" valueType="num">
                                      <p:cBhvr>
                                        <p:cTn id="54" dur="500" fill="hold"/>
                                        <p:tgtEl>
                                          <p:spTgt spid="7">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SİGARANIN ZARARLARI: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41106" y="764704"/>
            <a:ext cx="9078098" cy="59400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Dişte sararmalar, diş eti hastalıkları, diş çürükleri, diş kaybı ve ağız kokusuna neden olur.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Tırnaklarda güçsüzlük ve sararmalara neden olur.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Para israfına neden olur.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Sigara yalnız içene değil, içenlerin çevresindekilere de zarar verir. Sigara içilen ortamda bulunan insanlar, sigara dumanı içeren havayı solurlar. </a:t>
            </a:r>
          </a:p>
        </p:txBody>
      </p:sp>
    </p:spTree>
    <p:extLst>
      <p:ext uri="{BB962C8B-B14F-4D97-AF65-F5344CB8AC3E}">
        <p14:creationId xmlns:p14="http://schemas.microsoft.com/office/powerpoint/2010/main" val="23102914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p:cTn id="25"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2" end="2"/>
                                            </p:txEl>
                                          </p:spTgt>
                                        </p:tgtEl>
                                        <p:attrNameLst>
                                          <p:attrName>style.visibility</p:attrName>
                                        </p:attrNameLst>
                                      </p:cBhvr>
                                      <p:to>
                                        <p:strVal val="visible"/>
                                      </p:to>
                                    </p:set>
                                    <p:anim calcmode="lin" valueType="num">
                                      <p:cBhvr>
                                        <p:cTn id="34" dur="500" fill="hold"/>
                                        <p:tgtEl>
                                          <p:spTgt spid="7">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2" end="2"/>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7">
                                            <p:txEl>
                                              <p:pRg st="3" end="3"/>
                                            </p:txEl>
                                          </p:spTgt>
                                        </p:tgtEl>
                                        <p:attrNameLst>
                                          <p:attrName>style.visibility</p:attrName>
                                        </p:attrNameLst>
                                      </p:cBhvr>
                                      <p:to>
                                        <p:strVal val="visible"/>
                                      </p:to>
                                    </p:set>
                                    <p:anim calcmode="lin" valueType="num">
                                      <p:cBhvr>
                                        <p:cTn id="43" dur="500" fill="hold"/>
                                        <p:tgtEl>
                                          <p:spTgt spid="7">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7">
                                            <p:txEl>
                                              <p:pRg st="3" end="3"/>
                                            </p:txEl>
                                          </p:spTgt>
                                        </p:tgtEl>
                                        <p:attrNameLst>
                                          <p:attrName>ppt_y</p:attrName>
                                        </p:attrNameLst>
                                      </p:cBhvr>
                                      <p:tavLst>
                                        <p:tav tm="0">
                                          <p:val>
                                            <p:strVal val="#ppt_y"/>
                                          </p:val>
                                        </p:tav>
                                        <p:tav tm="100000">
                                          <p:val>
                                            <p:strVal val="#ppt_y"/>
                                          </p:val>
                                        </p:tav>
                                      </p:tavLst>
                                    </p:anim>
                                    <p:anim calcmode="lin" valueType="num">
                                      <p:cBhvr>
                                        <p:cTn id="45" dur="500" fill="hold"/>
                                        <p:tgtEl>
                                          <p:spTgt spid="7">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7">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SİGARANIN ZARARLARI: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41106" y="764704"/>
            <a:ext cx="9078098" cy="59400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 durum onların sağlığını da olumsuz etkiler. Kendisi sigara içmeyip sigara içilen ortamda bulunan kişilere </a:t>
            </a: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pasif içici </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denir.</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Sigara kullanımını azaltmak konusunda üzerimize düşen sorumluluklarımız vardır. Sigara içilen ortamlarda bulunmamalıyız. Sigara içen insanları uyarmalı ve çevreye, bireylere verdikleri zararları anlatmalıyız. Çevremizdeki insanları bilinçlendirmeliyiz. </a:t>
            </a:r>
          </a:p>
        </p:txBody>
      </p:sp>
    </p:spTree>
    <p:extLst>
      <p:ext uri="{BB962C8B-B14F-4D97-AF65-F5344CB8AC3E}">
        <p14:creationId xmlns:p14="http://schemas.microsoft.com/office/powerpoint/2010/main" val="330572556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p:cTn id="25"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ALKOLÜN ZARARLARI: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41106" y="764704"/>
            <a:ext cx="9078098"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Alkol, kullanan kişinin vücudunda bazı olumsuz değişikliklere neden olur. Kullanıldığında bağımlılığa neden olan alkolün zararlarını şöyle sıralayabiliriz:</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Kişinin bilincini kaybetmesine neden olabilir.</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Kalbin kanı pompalamasında sorunlar oluşturur.</a:t>
            </a:r>
          </a:p>
        </p:txBody>
      </p:sp>
    </p:spTree>
    <p:extLst>
      <p:ext uri="{BB962C8B-B14F-4D97-AF65-F5344CB8AC3E}">
        <p14:creationId xmlns:p14="http://schemas.microsoft.com/office/powerpoint/2010/main" val="106431810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p:cTn id="25"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2" end="2"/>
                                            </p:txEl>
                                          </p:spTgt>
                                        </p:tgtEl>
                                        <p:attrNameLst>
                                          <p:attrName>style.visibility</p:attrName>
                                        </p:attrNameLst>
                                      </p:cBhvr>
                                      <p:to>
                                        <p:strVal val="visible"/>
                                      </p:to>
                                    </p:set>
                                    <p:anim calcmode="lin" valueType="num">
                                      <p:cBhvr>
                                        <p:cTn id="34" dur="500" fill="hold"/>
                                        <p:tgtEl>
                                          <p:spTgt spid="7">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2" end="2"/>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ALKOLÜN ZARARLARI:</a:t>
            </a:r>
            <a:endPar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41106" y="764704"/>
            <a:ext cx="9078098"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Kanser olma riskini artırır.</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Aşırı unutkanlığa neden olabilir.</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Solunum, sindirim ve boşaltımda görevli organ ve yapılarda ciddi hasarlara yol açabilir.</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Para israfına neden olur.</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Alkol birçok trafik kazasının da nedenini oluşturmaktadır.</a:t>
            </a:r>
          </a:p>
        </p:txBody>
      </p:sp>
    </p:spTree>
    <p:extLst>
      <p:ext uri="{BB962C8B-B14F-4D97-AF65-F5344CB8AC3E}">
        <p14:creationId xmlns:p14="http://schemas.microsoft.com/office/powerpoint/2010/main" val="29324791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p:cTn id="25"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2" end="2"/>
                                            </p:txEl>
                                          </p:spTgt>
                                        </p:tgtEl>
                                        <p:attrNameLst>
                                          <p:attrName>style.visibility</p:attrName>
                                        </p:attrNameLst>
                                      </p:cBhvr>
                                      <p:to>
                                        <p:strVal val="visible"/>
                                      </p:to>
                                    </p:set>
                                    <p:anim calcmode="lin" valueType="num">
                                      <p:cBhvr>
                                        <p:cTn id="34" dur="500" fill="hold"/>
                                        <p:tgtEl>
                                          <p:spTgt spid="7">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2" end="2"/>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7">
                                            <p:txEl>
                                              <p:pRg st="3" end="3"/>
                                            </p:txEl>
                                          </p:spTgt>
                                        </p:tgtEl>
                                        <p:attrNameLst>
                                          <p:attrName>style.visibility</p:attrName>
                                        </p:attrNameLst>
                                      </p:cBhvr>
                                      <p:to>
                                        <p:strVal val="visible"/>
                                      </p:to>
                                    </p:set>
                                    <p:anim calcmode="lin" valueType="num">
                                      <p:cBhvr>
                                        <p:cTn id="43" dur="500" fill="hold"/>
                                        <p:tgtEl>
                                          <p:spTgt spid="7">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7">
                                            <p:txEl>
                                              <p:pRg st="3" end="3"/>
                                            </p:txEl>
                                          </p:spTgt>
                                        </p:tgtEl>
                                        <p:attrNameLst>
                                          <p:attrName>ppt_y</p:attrName>
                                        </p:attrNameLst>
                                      </p:cBhvr>
                                      <p:tavLst>
                                        <p:tav tm="0">
                                          <p:val>
                                            <p:strVal val="#ppt_y"/>
                                          </p:val>
                                        </p:tav>
                                        <p:tav tm="100000">
                                          <p:val>
                                            <p:strVal val="#ppt_y"/>
                                          </p:val>
                                        </p:tav>
                                      </p:tavLst>
                                    </p:anim>
                                    <p:anim calcmode="lin" valueType="num">
                                      <p:cBhvr>
                                        <p:cTn id="45" dur="500" fill="hold"/>
                                        <p:tgtEl>
                                          <p:spTgt spid="7">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7">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7">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7">
                                            <p:txEl>
                                              <p:pRg st="4" end="4"/>
                                            </p:txEl>
                                          </p:spTgt>
                                        </p:tgtEl>
                                        <p:attrNameLst>
                                          <p:attrName>style.visibility</p:attrName>
                                        </p:attrNameLst>
                                      </p:cBhvr>
                                      <p:to>
                                        <p:strVal val="visible"/>
                                      </p:to>
                                    </p:set>
                                    <p:anim calcmode="lin" valueType="num">
                                      <p:cBhvr>
                                        <p:cTn id="52" dur="500" fill="hold"/>
                                        <p:tgtEl>
                                          <p:spTgt spid="7">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xEl>
                                              <p:pRg st="4" end="4"/>
                                            </p:txEl>
                                          </p:spTgt>
                                        </p:tgtEl>
                                        <p:attrNameLst>
                                          <p:attrName>ppt_y</p:attrName>
                                        </p:attrNameLst>
                                      </p:cBhvr>
                                      <p:tavLst>
                                        <p:tav tm="0">
                                          <p:val>
                                            <p:strVal val="#ppt_y"/>
                                          </p:val>
                                        </p:tav>
                                        <p:tav tm="100000">
                                          <p:val>
                                            <p:strVal val="#ppt_y"/>
                                          </p:val>
                                        </p:tav>
                                      </p:tavLst>
                                    </p:anim>
                                    <p:anim calcmode="lin" valueType="num">
                                      <p:cBhvr>
                                        <p:cTn id="54" dur="500" fill="hold"/>
                                        <p:tgtEl>
                                          <p:spTgt spid="7">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FEN BİLİMLERİ</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BESİNLERİMİZ TEMA ÖZET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95075624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31804" y="116632"/>
            <a:ext cx="9012196"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*BESİNLERİN GEREKLİLİĞİ:</a:t>
            </a:r>
            <a:endParaRPr lang="tr-TR" sz="4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31804" y="764704"/>
            <a:ext cx="8904692" cy="624786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Büyüme çağında olan çocukların vücutlarının gelişip boylarının uzaması için, insanların saç ve tırnaklarının uzaması için, kırılan kemiklerimizin iyileşmesi için yapıcı ve onarıcı özellik taşıyan besinleri tüketmemiz gerekir. Gün boyu hareket eder; koşar, atlar zıplarız. Bunlar için enerjiye ihtiyaç duyarız. Bu enerjiyi de besinlerden elde ederiz.</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7294879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TotalTime>
  <Words>2492</Words>
  <Application>Microsoft Office PowerPoint</Application>
  <PresentationFormat>Ekran Gösterisi (4:3)</PresentationFormat>
  <Paragraphs>183</Paragraphs>
  <Slides>89</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89</vt:i4>
      </vt:variant>
    </vt:vector>
  </HeadingPairs>
  <TitlesOfParts>
    <vt:vector size="93"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Serkan Demir_</cp:lastModifiedBy>
  <cp:revision>89</cp:revision>
  <dcterms:created xsi:type="dcterms:W3CDTF">2021-09-03T09:37:16Z</dcterms:created>
  <dcterms:modified xsi:type="dcterms:W3CDTF">2021-10-11T15:06:04Z</dcterms:modified>
</cp:coreProperties>
</file>