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60" r:id="rId5"/>
    <p:sldId id="263" r:id="rId6"/>
    <p:sldId id="259" r:id="rId7"/>
    <p:sldId id="258" r:id="rId8"/>
    <p:sldId id="257" r:id="rId9"/>
    <p:sldId id="264" r:id="rId10"/>
    <p:sldId id="265" r:id="rId11"/>
    <p:sldId id="266" r:id="rId12"/>
    <p:sldId id="267" r:id="rId13"/>
    <p:sldId id="268" r:id="rId14"/>
    <p:sldId id="269" r:id="rId15"/>
    <p:sldId id="270" r:id="rId16"/>
    <p:sldId id="273" r:id="rId17"/>
    <p:sldId id="272" r:id="rId18"/>
    <p:sldId id="271" r:id="rId19"/>
    <p:sldId id="274" r:id="rId20"/>
    <p:sldId id="277" r:id="rId21"/>
    <p:sldId id="276" r:id="rId22"/>
    <p:sldId id="275" r:id="rId23"/>
    <p:sldId id="278" r:id="rId24"/>
    <p:sldId id="279" r:id="rId25"/>
    <p:sldId id="280" r:id="rId26"/>
    <p:sldId id="283" r:id="rId27"/>
    <p:sldId id="282" r:id="rId28"/>
    <p:sldId id="281" r:id="rId29"/>
    <p:sldId id="286" r:id="rId30"/>
    <p:sldId id="285" r:id="rId31"/>
    <p:sldId id="284" r:id="rId32"/>
    <p:sldId id="289" r:id="rId33"/>
    <p:sldId id="288" r:id="rId34"/>
    <p:sldId id="287" r:id="rId35"/>
    <p:sldId id="290" r:id="rId36"/>
    <p:sldId id="293" r:id="rId37"/>
    <p:sldId id="292" r:id="rId38"/>
    <p:sldId id="291" r:id="rId39"/>
    <p:sldId id="296" r:id="rId40"/>
    <p:sldId id="295" r:id="rId41"/>
    <p:sldId id="294" r:id="rId42"/>
    <p:sldId id="299" r:id="rId43"/>
    <p:sldId id="298" r:id="rId44"/>
    <p:sldId id="297" r:id="rId45"/>
    <p:sldId id="302" r:id="rId46"/>
    <p:sldId id="303" r:id="rId47"/>
    <p:sldId id="304" r:id="rId48"/>
    <p:sldId id="305" r:id="rId49"/>
    <p:sldId id="306" r:id="rId50"/>
    <p:sldId id="301" r:id="rId51"/>
    <p:sldId id="311" r:id="rId52"/>
    <p:sldId id="310" r:id="rId53"/>
    <p:sldId id="309" r:id="rId54"/>
    <p:sldId id="308" r:id="rId55"/>
    <p:sldId id="307" r:id="rId56"/>
    <p:sldId id="300" r:id="rId57"/>
    <p:sldId id="314" r:id="rId58"/>
    <p:sldId id="315" r:id="rId5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3.10.2021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3.10.2021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0.wav"/><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0.wav"/><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91371"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BESİNLER VE ÖZELLİKLERİ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9" y="76200"/>
            <a:ext cx="6259260" cy="7605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0329" y="76200"/>
            <a:ext cx="2849066" cy="7605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65902" y="836712"/>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vücudun tüm hücreleri çalışmak için suya ihtiyaç duyarlar.</a:t>
            </a:r>
          </a:p>
          <a:p>
            <a:pPr algn="ct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 salatalıkta bulunur. Düşük kalori ve yüksek lif içeriğine sahip olan salatalığın yüzde doksan altısı sudan oluşur. Domates, ıspanak, mantar, karpuz, kavun, ve portakal da su bakımından zengindir.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8099884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circle(in)">
                                      <p:cBhvr>
                                        <p:cTn id="12" dur="20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p:cTn id="1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6">
                                            <p:txEl>
                                              <p:pRg st="1" end="1"/>
                                            </p:txEl>
                                          </p:spTgt>
                                        </p:tgtEl>
                                        <p:attrNameLst>
                                          <p:attrName>style.visibility</p:attrName>
                                        </p:attrNameLst>
                                      </p:cBhvr>
                                      <p:to>
                                        <p:strVal val="visible"/>
                                      </p:to>
                                    </p:set>
                                    <p:anim calcmode="lin" valueType="num">
                                      <p:cBhvr>
                                        <p:cTn id="26"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28"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2256"/>
            <a:ext cx="9144000" cy="68257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15976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6" y="0"/>
            <a:ext cx="9142753" cy="11967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09921" y="1196752"/>
            <a:ext cx="9012196"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Domates ve limonun yapısında bolca su vardır. Bu nedenle domates ve limonu sıktığımız zaman bolca su elde ederiz. Suyu bol meyvelere de aynı işlemi uygularsak onlarda da bol su olduğunu görürüz.</a:t>
            </a:r>
          </a:p>
        </p:txBody>
      </p:sp>
    </p:spTree>
    <p:extLst>
      <p:ext uri="{BB962C8B-B14F-4D97-AF65-F5344CB8AC3E}">
        <p14:creationId xmlns:p14="http://schemas.microsoft.com/office/powerpoint/2010/main" val="24492595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26"/>
            <a:ext cx="9144000" cy="10458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descr="▷ Havuçlar: Hareketli Resimleri, Gifleri &amp;amp; Animasyonları - %100 ÜCRETSİZ!"/>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1268760"/>
            <a:ext cx="7344816" cy="5400600"/>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109921" y="1196752"/>
            <a:ext cx="9012196"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Hayır, çünkü havuçtaki su oranı sıkıştırılmış olduğundan içinde su olsa da  yine de ıslatmaz.</a:t>
            </a:r>
          </a:p>
        </p:txBody>
      </p:sp>
    </p:spTree>
    <p:extLst>
      <p:ext uri="{BB962C8B-B14F-4D97-AF65-F5344CB8AC3E}">
        <p14:creationId xmlns:p14="http://schemas.microsoft.com/office/powerpoint/2010/main" val="414518041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circle(in)">
                                      <p:cBhvr>
                                        <p:cTn id="12" dur="2000"/>
                                        <p:tgtEl>
                                          <p:spTgt spid="1229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nodeType="clickEffect">
                                  <p:stCondLst>
                                    <p:cond delay="0"/>
                                  </p:stCondLst>
                                  <p:iterate type="lt">
                                    <p:tmPct val="10000"/>
                                  </p:iterate>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p:cTn id="1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20514" cy="14847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09921" y="1628800"/>
            <a:ext cx="9012196"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Mesela bu etkinliği karpuz, kavun, portakal, limon gibi meyvelerle yapsaydık havlu ıslanırdı. Çünkü bu meyvelerdeki su sıkıştırılmamıştır.</a:t>
            </a:r>
          </a:p>
        </p:txBody>
      </p:sp>
    </p:spTree>
    <p:extLst>
      <p:ext uri="{BB962C8B-B14F-4D97-AF65-F5344CB8AC3E}">
        <p14:creationId xmlns:p14="http://schemas.microsoft.com/office/powerpoint/2010/main" val="152299481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5" y="29700"/>
            <a:ext cx="9142575" cy="68283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64321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05511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83777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2" y="26786"/>
            <a:ext cx="9123428" cy="68312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66186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12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descr="▷ Yemek Yeme &amp;amp; Beslenme: Hareketli Resimleri, Gifleri &amp;amp; Animasyonları -  %100 ÜCRETSİZ!"/>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124745"/>
            <a:ext cx="4572000" cy="57332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38" name="Picture 6" descr="▷ Yemek Yeme &amp;amp; Beslenme: Hareketli Resimleri, Gifleri &amp;amp; Animasyonları -  %100 ÜCRETSİZ!"/>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124744"/>
            <a:ext cx="4572001" cy="57332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58312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circle(in)">
                                      <p:cBhvr>
                                        <p:cTn id="12" dur="20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circle(in)">
                                      <p:cBhvr>
                                        <p:cTn id="17" dur="2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4" y="29344"/>
            <a:ext cx="9136926" cy="15994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9439" y="1599227"/>
            <a:ext cx="9012196"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Yaşamımızı sürdürmek ve gerekli enerji ihtiyacını karşılamak için yemek yeriz. Yemek </a:t>
            </a:r>
            <a:r>
              <a:rPr lang="tr-TR" sz="3600" b="1" cap="none" spc="0"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yemek</a:t>
            </a:r>
            <a:r>
              <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insanda olumlu duyguları uyandıran bir aktivitedir. Yemek yerken kendimizi iyi hissederiz. Beynimiz de mutlu olacağı, iyi hissedeceği bir konuma girmek ister ve çözüm olarak yemeği üretir. Beynimizin ruh halimizi dengeleme yollarından biride yemek yemektir.</a:t>
            </a: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316"/>
            <a:ext cx="9144000" cy="68366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05550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circle(in)">
                                      <p:cBhvr>
                                        <p:cTn id="7" dur="20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481"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9344"/>
            <a:ext cx="9144000" cy="68286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4319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circle(in)">
                                      <p:cBhvr>
                                        <p:cTn id="7" dur="20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5"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29044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circle(in)">
                                      <p:cBhvr>
                                        <p:cTn id="7" dur="20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26" y="0"/>
            <a:ext cx="9109573" cy="177281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40366" y="1772816"/>
            <a:ext cx="9012196"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Bazı besinlerin raf ömrünü uzatmak için içerisine bir takım kimyasal maddeler ekleniyor. Böylece besinler uzun süre muhafaza ediliyor.</a:t>
            </a:r>
          </a:p>
        </p:txBody>
      </p:sp>
    </p:spTree>
    <p:extLst>
      <p:ext uri="{BB962C8B-B14F-4D97-AF65-F5344CB8AC3E}">
        <p14:creationId xmlns:p14="http://schemas.microsoft.com/office/powerpoint/2010/main" val="221596390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35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0" y="29166"/>
            <a:ext cx="9128720" cy="12395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96245" y="1268760"/>
            <a:ext cx="9012196"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Gıda doğal lezzetlerinin bozulması.</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Gıdaların besin öğelerinin kaybolma riski.</a:t>
            </a:r>
          </a:p>
          <a:p>
            <a:pPr algn="ctr"/>
            <a:r>
              <a:rPr lang="tr-TR" sz="3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Gıda maddelerinin raf ömürlerine dikkat edilmediği taktirde gıdalarda zehir riski.</a:t>
            </a:r>
          </a:p>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Katkı maddesi olan yiyeceklerin çok tüketilmesi durumunda kişide deri döküntüleri, astım ve kanser riskini artırır.</a:t>
            </a:r>
            <a:endPar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172549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circle(in)">
                                      <p:cBhvr>
                                        <p:cTn id="7" dur="20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238220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56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 y="0"/>
            <a:ext cx="908685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084950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circle(in)">
                                      <p:cBhvr>
                                        <p:cTn id="7"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66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6431"/>
            <a:ext cx="9144000" cy="12423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96245" y="1268760"/>
            <a:ext cx="9012196" cy="535531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Son kullanma tarihi </a:t>
            </a:r>
            <a:r>
              <a:rPr lang="tr-TR" sz="3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(STK) </a:t>
            </a:r>
            <a:r>
              <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Mikrobiyolojik açıdan kolay bozulan ve bu nedenle insan sağlığı açısından kısa süre içerisinde tehlike oluşturması muhtemel olan gıdaların tüketileceği son tarihtir. Son tüketim tarihi geçmiş gıdalar güvenilir olmayan gıdalar olarak kabul edilir. Bu nedenle üretim ve son kullanma tarihine yiyecek alırken dikkat etmeliyiz.</a:t>
            </a:r>
          </a:p>
        </p:txBody>
      </p:sp>
    </p:spTree>
    <p:extLst>
      <p:ext uri="{BB962C8B-B14F-4D97-AF65-F5344CB8AC3E}">
        <p14:creationId xmlns:p14="http://schemas.microsoft.com/office/powerpoint/2010/main" val="292359777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ircle(in)">
                                      <p:cBhvr>
                                        <p:cTn id="7" dur="2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76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9700"/>
            <a:ext cx="9144000" cy="68283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513525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86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7938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circle(in)">
                                      <p:cBhvr>
                                        <p:cTn id="7"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96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9" y="0"/>
            <a:ext cx="9139661" cy="33147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38" y="3314700"/>
            <a:ext cx="9139661" cy="35433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256249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circle(in)">
                                      <p:cBhvr>
                                        <p:cTn id="7" dur="20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circle(in)">
                                      <p:cBhvr>
                                        <p:cTn id="12" dur="2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 y="12932"/>
            <a:ext cx="9115044" cy="68450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181530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ircle(in)">
                                      <p:cBhvr>
                                        <p:cTn id="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17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05273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889993"/>
            <a:ext cx="9012196"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Evet hem de çok zararlıdır. Sigara ağız kokusu yapar, diş ve diş eti hastalıklarına yol açar. Dudak, yanak ve gırtlak kanserine neden olur. Hatta sigarayı yakmadan dudağında taşıyan yada tütün çiğneyenlerde de ağız içi kanserleri görülür. Alkol  </a:t>
            </a:r>
            <a:r>
              <a:rPr lang="tr-TR" sz="3800" b="1" cap="none" spc="0"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toksik</a:t>
            </a:r>
            <a:r>
              <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bir maddedir. Tüketimi arttıkça, damar sertliği ve damar daralmasına yol açar; vücuttaki tüm organlara zarar verir.</a:t>
            </a:r>
          </a:p>
        </p:txBody>
      </p:sp>
    </p:spTree>
    <p:extLst>
      <p:ext uri="{BB962C8B-B14F-4D97-AF65-F5344CB8AC3E}">
        <p14:creationId xmlns:p14="http://schemas.microsoft.com/office/powerpoint/2010/main" val="32616668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ircle(in)">
                                      <p:cBhvr>
                                        <p:cTn id="7" dur="2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27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29" y="0"/>
            <a:ext cx="915642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607776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circle(in)">
                                      <p:cBhvr>
                                        <p:cTn id="7"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37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48069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ircle(in)">
                                      <p:cBhvr>
                                        <p:cTn id="7"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48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8" y="0"/>
            <a:ext cx="913966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71282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circle(in)">
                                      <p:cBhvr>
                                        <p:cTn id="7"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58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64908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circle(in)">
                                      <p:cBhvr>
                                        <p:cTn id="7" dur="2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68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44" y="0"/>
            <a:ext cx="913145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20749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circle(in)">
                                      <p:cBhvr>
                                        <p:cTn id="7" dur="2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78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932"/>
            <a:ext cx="9144000" cy="68450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04543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ircle(in)">
                                      <p:cBhvr>
                                        <p:cTn id="7" dur="2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89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56"/>
            <a:ext cx="9144000" cy="126730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268759"/>
            <a:ext cx="9012196"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Dedesi Cansu’yu dilediği için artık daha rahat nefes alıyor, merdivenleri çıkarken, iş yaparken ve yürüyüşe çıkarken zorlanmıyormuş. Daha sağlıklı bir insan olmuş.</a:t>
            </a:r>
          </a:p>
        </p:txBody>
      </p:sp>
    </p:spTree>
    <p:extLst>
      <p:ext uri="{BB962C8B-B14F-4D97-AF65-F5344CB8AC3E}">
        <p14:creationId xmlns:p14="http://schemas.microsoft.com/office/powerpoint/2010/main" val="291445610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circle(in)">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224"/>
            <a:ext cx="9144000" cy="6839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99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66" y="15846"/>
            <a:ext cx="9133834" cy="684215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454241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circle(in)">
                                      <p:cBhvr>
                                        <p:cTn id="7" dur="2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640"/>
            <a:ext cx="9144000" cy="68503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44555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43008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13" y="0"/>
            <a:ext cx="912018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835696" y="4581128"/>
            <a:ext cx="705678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Ekmek, makarna, pirinç. Enerji vericidir.</a:t>
            </a:r>
          </a:p>
        </p:txBody>
      </p:sp>
      <p:sp>
        <p:nvSpPr>
          <p:cNvPr id="6" name="Metin kutusu 5"/>
          <p:cNvSpPr txBox="1"/>
          <p:nvPr/>
        </p:nvSpPr>
        <p:spPr>
          <a:xfrm>
            <a:off x="827584" y="5229200"/>
            <a:ext cx="8064896" cy="523220"/>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Tereyağı, badem. Enerji vericidir.</a:t>
            </a:r>
          </a:p>
        </p:txBody>
      </p:sp>
      <p:sp>
        <p:nvSpPr>
          <p:cNvPr id="7" name="Metin kutusu 6"/>
          <p:cNvSpPr txBox="1"/>
          <p:nvPr/>
        </p:nvSpPr>
        <p:spPr>
          <a:xfrm>
            <a:off x="1187624" y="5774529"/>
            <a:ext cx="7848872"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Fasulye, yoğurt, süt. Büyüme ve yaraların onarılmasında kullanılır.</a:t>
            </a:r>
          </a:p>
        </p:txBody>
      </p:sp>
    </p:spTree>
    <p:extLst>
      <p:ext uri="{BB962C8B-B14F-4D97-AF65-F5344CB8AC3E}">
        <p14:creationId xmlns:p14="http://schemas.microsoft.com/office/powerpoint/2010/main" val="160976757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67506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27"/>
            <a:ext cx="9144000" cy="1371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65902" y="1268759"/>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Dengeli beslenen biri ve düzenli spor faaliyetleri gerçekleştiren biri sağlıklı yaşamaya başlar. Sağlıklı yaşamak isteyen biri beslenmesine dikkat etmelidir. Besin değerlerine dikkat eden biri sağlıklı yaşayarak hastalıklara uğramaz ve ömrü daha uzun olur. </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6343284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circle(in)">
                                      <p:cBhvr>
                                        <p:cTn id="7" dur="20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7" name="Dikdörtgen 6"/>
          <p:cNvSpPr/>
          <p:nvPr/>
        </p:nvSpPr>
        <p:spPr>
          <a:xfrm>
            <a:off x="65902" y="116632"/>
            <a:ext cx="9012196" cy="65556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Uzmanlar doğru ve dengeli beslenmenin insan ömrüne olan olumlu etkisini kabul etmekte ve sağlıklı yaşam ile beslenme arasında bir doğru orantı olduğunu söylemektedirler. Eğer biz dengeli beslenirsek aynı zamanda sağlıklı bir birey oluruz. </a:t>
            </a:r>
          </a:p>
          <a:p>
            <a:pPr algn="ctr"/>
            <a:endPar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47062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7" name="Dikdörtgen 6"/>
          <p:cNvSpPr/>
          <p:nvPr/>
        </p:nvSpPr>
        <p:spPr>
          <a:xfrm>
            <a:off x="65902" y="116632"/>
            <a:ext cx="9012196" cy="707886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Gün içerisinde abur cubur yemeyip sağlıklı gıdaları tüketirsek bu sağlıklı gıdalar sayesinde sağlıklı bir yaşamımızda olacak.</a:t>
            </a:r>
          </a:p>
          <a:p>
            <a:pPr algn="ct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Dengeli beslenmeye çok önem vermeliyiz. Yani gün içinde en az 3 öğün yemeliyiz. Bu öğünlerimiz arasındaki saatlerde uygun saatler olmalı. Gece geç saatlerde kesinlikle ve kesinlikle ağır yemekler yememeliyiz. Dengeli beslenme sağlıkla doğrudan orantılıdır.</a:t>
            </a:r>
          </a:p>
          <a:p>
            <a:pPr algn="ctr"/>
            <a:endPar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713940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p:cTn id="16"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97" y="34636"/>
            <a:ext cx="9102003" cy="9460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ikdörtgen 7"/>
          <p:cNvSpPr/>
          <p:nvPr/>
        </p:nvSpPr>
        <p:spPr>
          <a:xfrm>
            <a:off x="23028" y="988723"/>
            <a:ext cx="9012196"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*SİGARANIN ZARARLARI:</a:t>
            </a:r>
            <a:r>
              <a:rPr lang="es-ES"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Sigara ve alkol bağımlılık yapar.</a:t>
            </a:r>
            <a:endPar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Sigara en çok akciğerlere zarar verir. </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Ağız kokusu yapar, diş ve diş eti hastalıklarına yol açar.</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Sigara uyku düzenini bozar.</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Sigara görme ve duyma bozukluklarına yol açabilir.</a:t>
            </a:r>
          </a:p>
        </p:txBody>
      </p:sp>
    </p:spTree>
    <p:extLst>
      <p:ext uri="{BB962C8B-B14F-4D97-AF65-F5344CB8AC3E}">
        <p14:creationId xmlns:p14="http://schemas.microsoft.com/office/powerpoint/2010/main" val="368147342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8">
                                            <p:txEl>
                                              <p:pRg st="1" end="1"/>
                                            </p:txEl>
                                          </p:spTgt>
                                        </p:tgtEl>
                                        <p:attrNameLst>
                                          <p:attrName>style.visibility</p:attrName>
                                        </p:attrNameLst>
                                      </p:cBhvr>
                                      <p:to>
                                        <p:strVal val="visible"/>
                                      </p:to>
                                    </p:set>
                                    <p:anim calcmode="lin" valueType="num">
                                      <p:cBhvr>
                                        <p:cTn id="21" dur="500" fill="hold"/>
                                        <p:tgtEl>
                                          <p:spTgt spid="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8">
                                            <p:txEl>
                                              <p:pRg st="2" end="2"/>
                                            </p:txEl>
                                          </p:spTgt>
                                        </p:tgtEl>
                                        <p:attrNameLst>
                                          <p:attrName>style.visibility</p:attrName>
                                        </p:attrNameLst>
                                      </p:cBhvr>
                                      <p:to>
                                        <p:strVal val="visible"/>
                                      </p:to>
                                    </p:set>
                                    <p:anim calcmode="lin" valueType="num">
                                      <p:cBhvr>
                                        <p:cTn id="30" dur="500" fill="hold"/>
                                        <p:tgtEl>
                                          <p:spTgt spid="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8">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8">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3" end="3"/>
                                            </p:txEl>
                                          </p:spTgt>
                                        </p:tgtEl>
                                        <p:attrNameLst>
                                          <p:attrName>style.visibility</p:attrName>
                                        </p:attrNameLst>
                                      </p:cBhvr>
                                      <p:to>
                                        <p:strVal val="visible"/>
                                      </p:to>
                                    </p:set>
                                    <p:anim calcmode="lin" valueType="num">
                                      <p:cBhvr>
                                        <p:cTn id="39" dur="500" fill="hold"/>
                                        <p:tgtEl>
                                          <p:spTgt spid="8">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8">
                                            <p:txEl>
                                              <p:pRg st="4" end="4"/>
                                            </p:txEl>
                                          </p:spTgt>
                                        </p:tgtEl>
                                        <p:attrNameLst>
                                          <p:attrName>style.visibility</p:attrName>
                                        </p:attrNameLst>
                                      </p:cBhvr>
                                      <p:to>
                                        <p:strVal val="visible"/>
                                      </p:to>
                                    </p:set>
                                    <p:anim calcmode="lin" valueType="num">
                                      <p:cBhvr>
                                        <p:cTn id="48" dur="500" fill="hold"/>
                                        <p:tgtEl>
                                          <p:spTgt spid="8">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
                                            <p:txEl>
                                              <p:pRg st="4" end="4"/>
                                            </p:txEl>
                                          </p:spTgt>
                                        </p:tgtEl>
                                        <p:attrNameLst>
                                          <p:attrName>ppt_y</p:attrName>
                                        </p:attrNameLst>
                                      </p:cBhvr>
                                      <p:tavLst>
                                        <p:tav tm="0">
                                          <p:val>
                                            <p:strVal val="#ppt_y"/>
                                          </p:val>
                                        </p:tav>
                                        <p:tav tm="100000">
                                          <p:val>
                                            <p:strVal val="#ppt_y"/>
                                          </p:val>
                                        </p:tav>
                                      </p:tavLst>
                                    </p:anim>
                                    <p:anim calcmode="lin" valueType="num">
                                      <p:cBhvr>
                                        <p:cTn id="50" dur="500" fill="hold"/>
                                        <p:tgtEl>
                                          <p:spTgt spid="8">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8" name="Dikdörtgen 7"/>
          <p:cNvSpPr/>
          <p:nvPr/>
        </p:nvSpPr>
        <p:spPr>
          <a:xfrm>
            <a:off x="23028" y="260648"/>
            <a:ext cx="9012196"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*ALKOLÜN ZARARLARI: </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Alkol, vücudumuza kalıcı olan ya da kalıcı olmayan etkiler bırakır.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Aşırı alkol geçici hafıza kaybına neden olur.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Alkol en çok karaciğer, beyin ve sinirlere zarar verir.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Alkol anne karnındaki bebeğin gelişimini olumsuz etkiler. </a:t>
            </a:r>
          </a:p>
        </p:txBody>
      </p:sp>
    </p:spTree>
    <p:extLst>
      <p:ext uri="{BB962C8B-B14F-4D97-AF65-F5344CB8AC3E}">
        <p14:creationId xmlns:p14="http://schemas.microsoft.com/office/powerpoint/2010/main" val="146606430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8">
                                            <p:txEl>
                                              <p:pRg st="1" end="1"/>
                                            </p:txEl>
                                          </p:spTgt>
                                        </p:tgtEl>
                                        <p:attrNameLst>
                                          <p:attrName>style.visibility</p:attrName>
                                        </p:attrNameLst>
                                      </p:cBhvr>
                                      <p:to>
                                        <p:strVal val="visible"/>
                                      </p:to>
                                    </p:set>
                                    <p:anim calcmode="lin" valueType="num">
                                      <p:cBhvr>
                                        <p:cTn id="16" dur="500" fill="hold"/>
                                        <p:tgtEl>
                                          <p:spTgt spid="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8">
                                            <p:txEl>
                                              <p:pRg st="2" end="2"/>
                                            </p:txEl>
                                          </p:spTgt>
                                        </p:tgtEl>
                                        <p:attrNameLst>
                                          <p:attrName>style.visibility</p:attrName>
                                        </p:attrNameLst>
                                      </p:cBhvr>
                                      <p:to>
                                        <p:strVal val="visible"/>
                                      </p:to>
                                    </p:set>
                                    <p:anim calcmode="lin" valueType="num">
                                      <p:cBhvr>
                                        <p:cTn id="25" dur="500" fill="hold"/>
                                        <p:tgtEl>
                                          <p:spTgt spid="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8">
                                            <p:txEl>
                                              <p:pRg st="3" end="3"/>
                                            </p:txEl>
                                          </p:spTgt>
                                        </p:tgtEl>
                                        <p:attrNameLst>
                                          <p:attrName>style.visibility</p:attrName>
                                        </p:attrNameLst>
                                      </p:cBhvr>
                                      <p:to>
                                        <p:strVal val="visible"/>
                                      </p:to>
                                    </p:set>
                                    <p:anim calcmode="lin" valueType="num">
                                      <p:cBhvr>
                                        <p:cTn id="34" dur="500" fill="hold"/>
                                        <p:tgtEl>
                                          <p:spTgt spid="8">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8">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506803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15616" y="3573016"/>
            <a:ext cx="619268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(7, 10, 11)</a:t>
            </a:r>
          </a:p>
        </p:txBody>
      </p:sp>
      <p:sp>
        <p:nvSpPr>
          <p:cNvPr id="6" name="Metin kutusu 5"/>
          <p:cNvSpPr txBox="1"/>
          <p:nvPr/>
        </p:nvSpPr>
        <p:spPr>
          <a:xfrm>
            <a:off x="1115616" y="4342501"/>
            <a:ext cx="590465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(2, 12)</a:t>
            </a:r>
          </a:p>
        </p:txBody>
      </p:sp>
      <p:sp>
        <p:nvSpPr>
          <p:cNvPr id="7" name="Metin kutusu 6"/>
          <p:cNvSpPr txBox="1"/>
          <p:nvPr/>
        </p:nvSpPr>
        <p:spPr>
          <a:xfrm>
            <a:off x="1115616" y="5127331"/>
            <a:ext cx="295232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(3, 6)</a:t>
            </a:r>
          </a:p>
        </p:txBody>
      </p:sp>
      <p:sp>
        <p:nvSpPr>
          <p:cNvPr id="8" name="Metin kutusu 7"/>
          <p:cNvSpPr txBox="1"/>
          <p:nvPr/>
        </p:nvSpPr>
        <p:spPr>
          <a:xfrm>
            <a:off x="1129649" y="5949280"/>
            <a:ext cx="201622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(1, 3, 5, 6)</a:t>
            </a:r>
          </a:p>
        </p:txBody>
      </p:sp>
    </p:spTree>
    <p:extLst>
      <p:ext uri="{BB962C8B-B14F-4D97-AF65-F5344CB8AC3E}">
        <p14:creationId xmlns:p14="http://schemas.microsoft.com/office/powerpoint/2010/main" val="11698010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by="(-#ppt_w*2)" calcmode="lin" valueType="num">
                                      <p:cBhvr rctx="PPT">
                                        <p:cTn id="36" dur="500" autoRev="1" fill="hold">
                                          <p:stCondLst>
                                            <p:cond delay="0"/>
                                          </p:stCondLst>
                                        </p:cTn>
                                        <p:tgtEl>
                                          <p:spTgt spid="8"/>
                                        </p:tgtEl>
                                        <p:attrNameLst>
                                          <p:attrName>ppt_w</p:attrName>
                                        </p:attrNameLst>
                                      </p:cBhvr>
                                    </p:anim>
                                    <p:anim by="(#ppt_w*0.50)" calcmode="lin" valueType="num">
                                      <p:cBhvr>
                                        <p:cTn id="37" dur="500" decel="50000" autoRev="1" fill="hold">
                                          <p:stCondLst>
                                            <p:cond delay="0"/>
                                          </p:stCondLst>
                                        </p:cTn>
                                        <p:tgtEl>
                                          <p:spTgt spid="8"/>
                                        </p:tgtEl>
                                        <p:attrNameLst>
                                          <p:attrName>ppt_x</p:attrName>
                                        </p:attrNameLst>
                                      </p:cBhvr>
                                    </p:anim>
                                    <p:anim from="(-#ppt_h/2)" to="(#ppt_y)" calcmode="lin" valueType="num">
                                      <p:cBhvr>
                                        <p:cTn id="38" dur="1000" fill="hold">
                                          <p:stCondLst>
                                            <p:cond delay="0"/>
                                          </p:stCondLst>
                                        </p:cTn>
                                        <p:tgtEl>
                                          <p:spTgt spid="8"/>
                                        </p:tgtEl>
                                        <p:attrNameLst>
                                          <p:attrName>ppt_y</p:attrName>
                                        </p:attrNameLst>
                                      </p:cBhvr>
                                    </p:anim>
                                    <p:animRot by="21600000">
                                      <p:cBhvr>
                                        <p:cTn id="39"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2257"/>
            <a:ext cx="9144000" cy="68257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683568" y="1412776"/>
            <a:ext cx="432048" cy="523220"/>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Y</a:t>
            </a:r>
          </a:p>
        </p:txBody>
      </p:sp>
      <p:sp>
        <p:nvSpPr>
          <p:cNvPr id="6" name="Metin kutusu 5"/>
          <p:cNvSpPr txBox="1"/>
          <p:nvPr/>
        </p:nvSpPr>
        <p:spPr>
          <a:xfrm>
            <a:off x="683568" y="2276872"/>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7" name="Metin kutusu 6"/>
          <p:cNvSpPr txBox="1"/>
          <p:nvPr/>
        </p:nvSpPr>
        <p:spPr>
          <a:xfrm>
            <a:off x="683568" y="3208200"/>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8" name="Metin kutusu 7"/>
          <p:cNvSpPr txBox="1"/>
          <p:nvPr/>
        </p:nvSpPr>
        <p:spPr>
          <a:xfrm>
            <a:off x="683568" y="4005064"/>
            <a:ext cx="432048" cy="523220"/>
          </a:xfrm>
          <a:prstGeom prst="rect">
            <a:avLst/>
          </a:prstGeom>
          <a:noFill/>
        </p:spPr>
        <p:txBody>
          <a:bodyPr wrap="square" rtlCol="0">
            <a:spAutoFit/>
          </a:bodyPr>
          <a:lstStyle/>
          <a:p>
            <a:r>
              <a:rPr lang="tr-TR" sz="2800" b="1" dirty="0">
                <a:solidFill>
                  <a:srgbClr val="0070C0"/>
                </a:solidFill>
                <a:latin typeface="Times New Roman" pitchFamily="18" charset="0"/>
                <a:cs typeface="Times New Roman" pitchFamily="18" charset="0"/>
              </a:rPr>
              <a:t>Y</a:t>
            </a:r>
          </a:p>
        </p:txBody>
      </p:sp>
      <p:sp>
        <p:nvSpPr>
          <p:cNvPr id="9" name="Metin kutusu 8"/>
          <p:cNvSpPr txBox="1"/>
          <p:nvPr/>
        </p:nvSpPr>
        <p:spPr>
          <a:xfrm>
            <a:off x="683568" y="4869160"/>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Tree>
    <p:extLst>
      <p:ext uri="{BB962C8B-B14F-4D97-AF65-F5344CB8AC3E}">
        <p14:creationId xmlns:p14="http://schemas.microsoft.com/office/powerpoint/2010/main" val="115245380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by="(-#ppt_w*2)" calcmode="lin" valueType="num">
                                      <p:cBhvr rctx="PPT">
                                        <p:cTn id="36" dur="500" autoRev="1" fill="hold">
                                          <p:stCondLst>
                                            <p:cond delay="0"/>
                                          </p:stCondLst>
                                        </p:cTn>
                                        <p:tgtEl>
                                          <p:spTgt spid="8"/>
                                        </p:tgtEl>
                                        <p:attrNameLst>
                                          <p:attrName>ppt_w</p:attrName>
                                        </p:attrNameLst>
                                      </p:cBhvr>
                                    </p:anim>
                                    <p:anim by="(#ppt_w*0.50)" calcmode="lin" valueType="num">
                                      <p:cBhvr>
                                        <p:cTn id="37" dur="500" decel="50000" autoRev="1" fill="hold">
                                          <p:stCondLst>
                                            <p:cond delay="0"/>
                                          </p:stCondLst>
                                        </p:cTn>
                                        <p:tgtEl>
                                          <p:spTgt spid="8"/>
                                        </p:tgtEl>
                                        <p:attrNameLst>
                                          <p:attrName>ppt_x</p:attrName>
                                        </p:attrNameLst>
                                      </p:cBhvr>
                                    </p:anim>
                                    <p:anim from="(-#ppt_h/2)" to="(#ppt_y)" calcmode="lin" valueType="num">
                                      <p:cBhvr>
                                        <p:cTn id="38" dur="1000" fill="hold">
                                          <p:stCondLst>
                                            <p:cond delay="0"/>
                                          </p:stCondLst>
                                        </p:cTn>
                                        <p:tgtEl>
                                          <p:spTgt spid="8"/>
                                        </p:tgtEl>
                                        <p:attrNameLst>
                                          <p:attrName>ppt_y</p:attrName>
                                        </p:attrNameLst>
                                      </p:cBhvr>
                                    </p:anim>
                                    <p:animRot by="21600000">
                                      <p:cBhvr>
                                        <p:cTn id="39" dur="1000" fill="hold">
                                          <p:stCondLst>
                                            <p:cond delay="0"/>
                                          </p:stCondLst>
                                        </p:cTn>
                                        <p:tgtEl>
                                          <p:spTgt spid="8"/>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grpId="0" nodeType="click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500" autoRev="1" fill="hold">
                                          <p:stCondLst>
                                            <p:cond delay="0"/>
                                          </p:stCondLst>
                                        </p:cTn>
                                        <p:tgtEl>
                                          <p:spTgt spid="9"/>
                                        </p:tgtEl>
                                        <p:attrNameLst>
                                          <p:attrName>ppt_w</p:attrName>
                                        </p:attrNameLst>
                                      </p:cBhvr>
                                    </p:anim>
                                    <p:anim by="(#ppt_w*0.50)" calcmode="lin" valueType="num">
                                      <p:cBhvr>
                                        <p:cTn id="45" dur="500" decel="50000" autoRev="1" fill="hold">
                                          <p:stCondLst>
                                            <p:cond delay="0"/>
                                          </p:stCondLst>
                                        </p:cTn>
                                        <p:tgtEl>
                                          <p:spTgt spid="9"/>
                                        </p:tgtEl>
                                        <p:attrNameLst>
                                          <p:attrName>ppt_x</p:attrName>
                                        </p:attrNameLst>
                                      </p:cBhvr>
                                    </p:anim>
                                    <p:anim from="(-#ppt_h/2)" to="(#ppt_y)" calcmode="lin" valueType="num">
                                      <p:cBhvr>
                                        <p:cTn id="46" dur="1000" fill="hold">
                                          <p:stCondLst>
                                            <p:cond delay="0"/>
                                          </p:stCondLst>
                                        </p:cTn>
                                        <p:tgtEl>
                                          <p:spTgt spid="9"/>
                                        </p:tgtEl>
                                        <p:attrNameLst>
                                          <p:attrName>ppt_y</p:attrName>
                                        </p:attrNameLst>
                                      </p:cBhvr>
                                    </p:anim>
                                    <p:animRot by="21600000">
                                      <p:cBhvr>
                                        <p:cTn id="47"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63688" y="3861048"/>
            <a:ext cx="201622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alkol</a:t>
            </a:r>
          </a:p>
        </p:txBody>
      </p:sp>
      <p:sp>
        <p:nvSpPr>
          <p:cNvPr id="6" name="Metin kutusu 5"/>
          <p:cNvSpPr txBox="1"/>
          <p:nvPr/>
        </p:nvSpPr>
        <p:spPr>
          <a:xfrm>
            <a:off x="2555776" y="4581128"/>
            <a:ext cx="201622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protein</a:t>
            </a:r>
          </a:p>
        </p:txBody>
      </p:sp>
      <p:sp>
        <p:nvSpPr>
          <p:cNvPr id="7" name="Metin kutusu 6"/>
          <p:cNvSpPr txBox="1"/>
          <p:nvPr/>
        </p:nvSpPr>
        <p:spPr>
          <a:xfrm>
            <a:off x="2501249" y="5517232"/>
            <a:ext cx="201622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su</a:t>
            </a:r>
          </a:p>
        </p:txBody>
      </p:sp>
      <p:sp>
        <p:nvSpPr>
          <p:cNvPr id="8" name="Metin kutusu 7"/>
          <p:cNvSpPr txBox="1"/>
          <p:nvPr/>
        </p:nvSpPr>
        <p:spPr>
          <a:xfrm>
            <a:off x="4600600" y="5517232"/>
            <a:ext cx="201622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mineraller</a:t>
            </a:r>
          </a:p>
        </p:txBody>
      </p:sp>
    </p:spTree>
    <p:extLst>
      <p:ext uri="{BB962C8B-B14F-4D97-AF65-F5344CB8AC3E}">
        <p14:creationId xmlns:p14="http://schemas.microsoft.com/office/powerpoint/2010/main" val="51192198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by="(-#ppt_w*2)" calcmode="lin" valueType="num">
                                      <p:cBhvr rctx="PPT">
                                        <p:cTn id="36" dur="500" autoRev="1" fill="hold">
                                          <p:stCondLst>
                                            <p:cond delay="0"/>
                                          </p:stCondLst>
                                        </p:cTn>
                                        <p:tgtEl>
                                          <p:spTgt spid="8"/>
                                        </p:tgtEl>
                                        <p:attrNameLst>
                                          <p:attrName>ppt_w</p:attrName>
                                        </p:attrNameLst>
                                      </p:cBhvr>
                                    </p:anim>
                                    <p:anim by="(#ppt_w*0.50)" calcmode="lin" valueType="num">
                                      <p:cBhvr>
                                        <p:cTn id="37" dur="500" decel="50000" autoRev="1" fill="hold">
                                          <p:stCondLst>
                                            <p:cond delay="0"/>
                                          </p:stCondLst>
                                        </p:cTn>
                                        <p:tgtEl>
                                          <p:spTgt spid="8"/>
                                        </p:tgtEl>
                                        <p:attrNameLst>
                                          <p:attrName>ppt_x</p:attrName>
                                        </p:attrNameLst>
                                      </p:cBhvr>
                                    </p:anim>
                                    <p:anim from="(-#ppt_h/2)" to="(#ppt_y)" calcmode="lin" valueType="num">
                                      <p:cBhvr>
                                        <p:cTn id="38" dur="1000" fill="hold">
                                          <p:stCondLst>
                                            <p:cond delay="0"/>
                                          </p:stCondLst>
                                        </p:cTn>
                                        <p:tgtEl>
                                          <p:spTgt spid="8"/>
                                        </p:tgtEl>
                                        <p:attrNameLst>
                                          <p:attrName>ppt_y</p:attrName>
                                        </p:attrNameLst>
                                      </p:cBhvr>
                                    </p:anim>
                                    <p:animRot by="21600000">
                                      <p:cBhvr>
                                        <p:cTn id="39"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683568" y="692696"/>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
        <p:nvSpPr>
          <p:cNvPr id="6" name="Metin kutusu 5"/>
          <p:cNvSpPr txBox="1"/>
          <p:nvPr/>
        </p:nvSpPr>
        <p:spPr>
          <a:xfrm>
            <a:off x="6971991" y="3429000"/>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
        <p:nvSpPr>
          <p:cNvPr id="7" name="Metin kutusu 6"/>
          <p:cNvSpPr txBox="1"/>
          <p:nvPr/>
        </p:nvSpPr>
        <p:spPr>
          <a:xfrm>
            <a:off x="899592" y="6237312"/>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359431505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by="(-#ppt_w*2)" calcmode="lin" valueType="num">
                                      <p:cBhvr rctx="PPT">
                                        <p:cTn id="28" dur="500" autoRev="1" fill="hold">
                                          <p:stCondLst>
                                            <p:cond delay="0"/>
                                          </p:stCondLst>
                                        </p:cTn>
                                        <p:tgtEl>
                                          <p:spTgt spid="7"/>
                                        </p:tgtEl>
                                        <p:attrNameLst>
                                          <p:attrName>ppt_w</p:attrName>
                                        </p:attrNameLst>
                                      </p:cBhvr>
                                    </p:anim>
                                    <p:anim by="(#ppt_w*0.50)" calcmode="lin" valueType="num">
                                      <p:cBhvr>
                                        <p:cTn id="29" dur="500" decel="50000" autoRev="1" fill="hold">
                                          <p:stCondLst>
                                            <p:cond delay="0"/>
                                          </p:stCondLst>
                                        </p:cTn>
                                        <p:tgtEl>
                                          <p:spTgt spid="7"/>
                                        </p:tgtEl>
                                        <p:attrNameLst>
                                          <p:attrName>ppt_x</p:attrName>
                                        </p:attrNameLst>
                                      </p:cBhvr>
                                    </p:anim>
                                    <p:anim from="(-#ppt_h/2)" to="(#ppt_y)" calcmode="lin" valueType="num">
                                      <p:cBhvr>
                                        <p:cTn id="30" dur="1000" fill="hold">
                                          <p:stCondLst>
                                            <p:cond delay="0"/>
                                          </p:stCondLst>
                                        </p:cTn>
                                        <p:tgtEl>
                                          <p:spTgt spid="7"/>
                                        </p:tgtEl>
                                        <p:attrNameLst>
                                          <p:attrName>ppt_y</p:attrName>
                                        </p:attrNameLst>
                                      </p:cBhvr>
                                    </p:anim>
                                    <p:animRot by="21600000">
                                      <p:cBhvr>
                                        <p:cTn id="31"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44" y="0"/>
            <a:ext cx="913145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699792" y="2852936"/>
            <a:ext cx="432048" cy="769441"/>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x</a:t>
            </a:r>
          </a:p>
        </p:txBody>
      </p:sp>
      <p:sp>
        <p:nvSpPr>
          <p:cNvPr id="6" name="Metin kutusu 5"/>
          <p:cNvSpPr txBox="1"/>
          <p:nvPr/>
        </p:nvSpPr>
        <p:spPr>
          <a:xfrm>
            <a:off x="782332" y="5589240"/>
            <a:ext cx="432048"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5294965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9" y="9841"/>
            <a:ext cx="9117601" cy="413923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82" y="4149080"/>
            <a:ext cx="9142218" cy="27351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043608" y="404664"/>
            <a:ext cx="432048"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x</a:t>
            </a:r>
          </a:p>
        </p:txBody>
      </p:sp>
      <p:sp>
        <p:nvSpPr>
          <p:cNvPr id="7" name="Metin kutusu 6"/>
          <p:cNvSpPr txBox="1"/>
          <p:nvPr/>
        </p:nvSpPr>
        <p:spPr>
          <a:xfrm>
            <a:off x="5076056" y="2636912"/>
            <a:ext cx="432048"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x</a:t>
            </a:r>
          </a:p>
        </p:txBody>
      </p:sp>
      <p:sp>
        <p:nvSpPr>
          <p:cNvPr id="8" name="Metin kutusu 7"/>
          <p:cNvSpPr txBox="1"/>
          <p:nvPr/>
        </p:nvSpPr>
        <p:spPr>
          <a:xfrm>
            <a:off x="827584" y="5385716"/>
            <a:ext cx="432048"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266722905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circle(in)">
                                      <p:cBhvr>
                                        <p:cTn id="12" dur="20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500" autoRev="1" fill="hold">
                                          <p:stCondLst>
                                            <p:cond delay="0"/>
                                          </p:stCondLst>
                                        </p:cTn>
                                        <p:tgtEl>
                                          <p:spTgt spid="7"/>
                                        </p:tgtEl>
                                        <p:attrNameLst>
                                          <p:attrName>ppt_w</p:attrName>
                                        </p:attrNameLst>
                                      </p:cBhvr>
                                    </p:anim>
                                    <p:anim by="(#ppt_w*0.50)" calcmode="lin" valueType="num">
                                      <p:cBhvr>
                                        <p:cTn id="26" dur="500" decel="50000" autoRev="1" fill="hold">
                                          <p:stCondLst>
                                            <p:cond delay="0"/>
                                          </p:stCondLst>
                                        </p:cTn>
                                        <p:tgtEl>
                                          <p:spTgt spid="7"/>
                                        </p:tgtEl>
                                        <p:attrNameLst>
                                          <p:attrName>ppt_x</p:attrName>
                                        </p:attrNameLst>
                                      </p:cBhvr>
                                    </p:anim>
                                    <p:anim from="(-#ppt_h/2)" to="(#ppt_y)" calcmode="lin" valueType="num">
                                      <p:cBhvr>
                                        <p:cTn id="27" dur="1000" fill="hold">
                                          <p:stCondLst>
                                            <p:cond delay="0"/>
                                          </p:stCondLst>
                                        </p:cTn>
                                        <p:tgtEl>
                                          <p:spTgt spid="7"/>
                                        </p:tgtEl>
                                        <p:attrNameLst>
                                          <p:attrName>ppt_y</p:attrName>
                                        </p:attrNameLst>
                                      </p:cBhvr>
                                    </p:anim>
                                    <p:animRot by="21600000">
                                      <p:cBhvr>
                                        <p:cTn id="28" dur="1000" fill="hold">
                                          <p:stCondLst>
                                            <p:cond delay="0"/>
                                          </p:stCondLst>
                                        </p:cTn>
                                        <p:tgtEl>
                                          <p:spTgt spid="7"/>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755576" y="5589240"/>
            <a:ext cx="432048" cy="646331"/>
          </a:xfrm>
          <a:prstGeom prst="rect">
            <a:avLst/>
          </a:prstGeom>
          <a:noFill/>
        </p:spPr>
        <p:txBody>
          <a:bodyPr wrap="square" rtlCol="0">
            <a:spAutoFit/>
          </a:bodyPr>
          <a:lstStyle/>
          <a:p>
            <a:r>
              <a:rPr lang="tr-TR" sz="36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10960894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2436"/>
            <a:ext cx="9144000" cy="68255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4860032" y="5085184"/>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38358904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BESİNLER VE ÖZELLİKLERİ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277608103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932"/>
            <a:ext cx="9144000" cy="68450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131719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317197"/>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vücudun tüm hücreleri ve organları düzgün çalışabilmek için suya ihtiyaç duyarlar. Eklemlerin sağlıklı hareket etmesi, omurilik ve diğer hassas dokuların korunması, vücut ısısının düzenlenmesi, vitamin ve minerallerin bağırsaklarda emilmesi içinde su gereklidir.</a:t>
            </a:r>
          </a:p>
        </p:txBody>
      </p:sp>
    </p:spTree>
    <p:extLst>
      <p:ext uri="{BB962C8B-B14F-4D97-AF65-F5344CB8AC3E}">
        <p14:creationId xmlns:p14="http://schemas.microsoft.com/office/powerpoint/2010/main" val="6796720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757</Words>
  <Application>Microsoft Office PowerPoint</Application>
  <PresentationFormat>Ekran Gösterisi (4:3)</PresentationFormat>
  <Paragraphs>62</Paragraphs>
  <Slides>58</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58</vt:i4>
      </vt:variant>
    </vt:vector>
  </HeadingPairs>
  <TitlesOfParts>
    <vt:vector size="62"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PC</dc:creator>
  <dc:description>https://www.sorubak.com/</dc:description>
  <cp:lastModifiedBy>Serkan Demir_</cp:lastModifiedBy>
  <cp:revision>89</cp:revision>
  <dcterms:created xsi:type="dcterms:W3CDTF">2021-09-03T09:37:16Z</dcterms:created>
  <dcterms:modified xsi:type="dcterms:W3CDTF">2021-10-03T13:19:52Z</dcterms:modified>
  <cp:category>https://www.sorubak.com/</cp:category>
</cp:coreProperties>
</file>