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9"/>
  </p:notesMasterIdLst>
  <p:sldIdLst>
    <p:sldId id="256" r:id="rId2"/>
    <p:sldId id="257" r:id="rId3"/>
    <p:sldId id="291" r:id="rId4"/>
    <p:sldId id="258" r:id="rId5"/>
    <p:sldId id="259" r:id="rId6"/>
    <p:sldId id="261" r:id="rId7"/>
    <p:sldId id="262" r:id="rId8"/>
    <p:sldId id="263" r:id="rId9"/>
    <p:sldId id="292" r:id="rId10"/>
    <p:sldId id="264" r:id="rId11"/>
    <p:sldId id="266" r:id="rId12"/>
    <p:sldId id="293" r:id="rId13"/>
    <p:sldId id="267" r:id="rId14"/>
    <p:sldId id="268" r:id="rId15"/>
    <p:sldId id="270" r:id="rId16"/>
    <p:sldId id="294" r:id="rId17"/>
    <p:sldId id="271" r:id="rId18"/>
    <p:sldId id="272" r:id="rId19"/>
    <p:sldId id="274" r:id="rId20"/>
    <p:sldId id="275" r:id="rId21"/>
    <p:sldId id="276" r:id="rId22"/>
    <p:sldId id="277" r:id="rId23"/>
    <p:sldId id="289" r:id="rId24"/>
    <p:sldId id="290" r:id="rId25"/>
    <p:sldId id="279" r:id="rId26"/>
    <p:sldId id="280" r:id="rId27"/>
    <p:sldId id="281" r:id="rId28"/>
  </p:sldIdLst>
  <p:sldSz cx="9144000" cy="6858000" type="screen4x3"/>
  <p:notesSz cx="6858000" cy="9144000"/>
  <p:defaultTextStyle>
    <a:defPPr>
      <a:defRPr lang="tr-TR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48"/>
    <p:restoredTop sz="94343" autoAdjust="0"/>
  </p:normalViewPr>
  <p:slideViewPr>
    <p:cSldViewPr showGuides="1">
      <p:cViewPr varScale="1">
        <p:scale>
          <a:sx n="105" d="100"/>
          <a:sy n="105" d="100"/>
        </p:scale>
        <p:origin x="-102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AF16EE-86A2-493E-A623-1D3284504CE4}" type="doc">
      <dgm:prSet loTypeId="urn:microsoft.com/office/officeart/2008/layout/AlternatingHexagons" loCatId="list" qsTypeId="urn:microsoft.com/office/officeart/2005/8/quickstyle/simple2" qsCatId="simple" csTypeId="urn:microsoft.com/office/officeart/2005/8/colors/colorful1#1" csCatId="colorful" phldr="1"/>
      <dgm:spPr/>
      <dgm:t>
        <a:bodyPr/>
        <a:lstStyle/>
        <a:p>
          <a:endParaRPr lang="tr-TR"/>
        </a:p>
      </dgm:t>
    </dgm:pt>
    <dgm:pt modelId="{C402B057-7EA1-46CD-8A46-6CF75372CEA5}">
      <dgm:prSet phldrT="[Metin]"/>
      <dgm:spPr/>
      <dgm:t>
        <a:bodyPr/>
        <a:lstStyle/>
        <a:p>
          <a:r>
            <a:rPr lang="tr-TR" dirty="0"/>
            <a:t>Küçük boyutlu resim</a:t>
          </a:r>
        </a:p>
      </dgm:t>
    </dgm:pt>
    <dgm:pt modelId="{135C18BE-6B06-4404-96C2-419FFD6018D7}" type="parTrans" cxnId="{16E87D91-612C-4C28-BFE7-7C3A75D0E029}">
      <dgm:prSet/>
      <dgm:spPr/>
      <dgm:t>
        <a:bodyPr/>
        <a:lstStyle/>
        <a:p>
          <a:endParaRPr lang="tr-TR"/>
        </a:p>
      </dgm:t>
    </dgm:pt>
    <dgm:pt modelId="{76F83259-899B-4ACD-926D-46440F2D1859}" type="sibTrans" cxnId="{16E87D91-612C-4C28-BFE7-7C3A75D0E029}">
      <dgm:prSet/>
      <dgm:spPr/>
      <dgm:t>
        <a:bodyPr/>
        <a:lstStyle/>
        <a:p>
          <a:r>
            <a:rPr lang="tr-TR" dirty="0"/>
            <a:t>minyatür</a:t>
          </a:r>
        </a:p>
      </dgm:t>
    </dgm:pt>
    <dgm:pt modelId="{4EB22367-7916-4720-A39B-3A498E14242E}">
      <dgm:prSet phldrT="[Metin]"/>
      <dgm:spPr/>
      <dgm:t>
        <a:bodyPr/>
        <a:lstStyle/>
        <a:p>
          <a:r>
            <a:rPr lang="tr-TR" dirty="0"/>
            <a:t>Küçük boyutlu resim</a:t>
          </a:r>
        </a:p>
      </dgm:t>
    </dgm:pt>
    <dgm:pt modelId="{2C77AAC8-E822-4B94-88DF-AE77813E1A50}" type="parTrans" cxnId="{0F55C8FF-D952-4F7C-A41C-F11DF96F8866}">
      <dgm:prSet/>
      <dgm:spPr/>
      <dgm:t>
        <a:bodyPr/>
        <a:lstStyle/>
        <a:p>
          <a:endParaRPr lang="tr-TR"/>
        </a:p>
      </dgm:t>
    </dgm:pt>
    <dgm:pt modelId="{7BF0E655-636A-4065-BAF3-D6064980693E}" type="sibTrans" cxnId="{0F55C8FF-D952-4F7C-A41C-F11DF96F8866}">
      <dgm:prSet/>
      <dgm:spPr/>
      <dgm:t>
        <a:bodyPr/>
        <a:lstStyle/>
        <a:p>
          <a:endParaRPr lang="tr-TR"/>
        </a:p>
      </dgm:t>
    </dgm:pt>
    <dgm:pt modelId="{F1A07CEE-F44C-4823-9F2B-322BF4ED1553}">
      <dgm:prSet phldrT="[Metin]"/>
      <dgm:spPr/>
      <dgm:t>
        <a:bodyPr/>
        <a:lstStyle/>
        <a:p>
          <a:r>
            <a:rPr lang="tr-TR" dirty="0"/>
            <a:t>nakış</a:t>
          </a:r>
        </a:p>
      </dgm:t>
    </dgm:pt>
    <dgm:pt modelId="{84E2043B-DFBB-4164-86EE-2C6CCC1BBF43}" type="parTrans" cxnId="{843EBEE0-8947-4B65-A434-608088211F39}">
      <dgm:prSet/>
      <dgm:spPr/>
      <dgm:t>
        <a:bodyPr/>
        <a:lstStyle/>
        <a:p>
          <a:endParaRPr lang="tr-TR"/>
        </a:p>
      </dgm:t>
    </dgm:pt>
    <dgm:pt modelId="{B5AF7B84-F2CC-42EB-A0FA-ADF0B4681D7F}" type="sibTrans" cxnId="{843EBEE0-8947-4B65-A434-608088211F39}">
      <dgm:prSet/>
      <dgm:spPr/>
      <dgm:t>
        <a:bodyPr/>
        <a:lstStyle/>
        <a:p>
          <a:r>
            <a:rPr lang="tr-TR" dirty="0"/>
            <a:t>tasvir</a:t>
          </a:r>
        </a:p>
      </dgm:t>
    </dgm:pt>
    <dgm:pt modelId="{62E53A0A-E761-4576-AAAA-A7F8ED6BBC7E}">
      <dgm:prSet phldrT="[Metin]" phldr="1"/>
      <dgm:spPr/>
      <dgm:t>
        <a:bodyPr/>
        <a:lstStyle/>
        <a:p>
          <a:endParaRPr lang="tr-TR"/>
        </a:p>
      </dgm:t>
    </dgm:pt>
    <dgm:pt modelId="{41D71A25-64A8-4A57-8CFA-42F17448CA74}" type="parTrans" cxnId="{168A2086-9BA9-4626-836E-7F209F4A4432}">
      <dgm:prSet/>
      <dgm:spPr/>
      <dgm:t>
        <a:bodyPr/>
        <a:lstStyle/>
        <a:p>
          <a:endParaRPr lang="tr-TR"/>
        </a:p>
      </dgm:t>
    </dgm:pt>
    <dgm:pt modelId="{DD9CC2CA-27B4-400F-9E27-DF5CDF67BC5C}" type="sibTrans" cxnId="{168A2086-9BA9-4626-836E-7F209F4A4432}">
      <dgm:prSet/>
      <dgm:spPr/>
      <dgm:t>
        <a:bodyPr/>
        <a:lstStyle/>
        <a:p>
          <a:endParaRPr lang="tr-TR"/>
        </a:p>
      </dgm:t>
    </dgm:pt>
    <dgm:pt modelId="{885DFCE3-63C4-4E7D-A25D-A939AF9FC182}" type="pres">
      <dgm:prSet presAssocID="{ABAF16EE-86A2-493E-A623-1D3284504CE4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tr-TR"/>
        </a:p>
      </dgm:t>
    </dgm:pt>
    <dgm:pt modelId="{3C4F40D2-0D31-49C9-B3A3-F8BF3B5BB728}" type="pres">
      <dgm:prSet presAssocID="{C402B057-7EA1-46CD-8A46-6CF75372CEA5}" presName="composite" presStyleCnt="0"/>
      <dgm:spPr/>
    </dgm:pt>
    <dgm:pt modelId="{082AEF94-21BC-4CDF-B7A7-832AB9FF184E}" type="pres">
      <dgm:prSet presAssocID="{C402B057-7EA1-46CD-8A46-6CF75372CEA5}" presName="Parent1" presStyleLbl="node1" presStyleIdx="0" presStyleCnt="4" custScaleX="116603" custScaleY="119068" custLinFactNeighborX="22102" custLinFactNeighborY="546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D672E8B-8D9F-4EBA-8CB1-5E3CF8109F14}" type="pres">
      <dgm:prSet presAssocID="{C402B057-7EA1-46CD-8A46-6CF75372CEA5}" presName="Childtext1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E9ACCCC-9157-43DF-9DF7-551DE2E49FFA}" type="pres">
      <dgm:prSet presAssocID="{C402B057-7EA1-46CD-8A46-6CF75372CEA5}" presName="BalanceSpacing" presStyleCnt="0"/>
      <dgm:spPr/>
    </dgm:pt>
    <dgm:pt modelId="{EF1ECB11-20F0-4DED-908F-0340499069A8}" type="pres">
      <dgm:prSet presAssocID="{C402B057-7EA1-46CD-8A46-6CF75372CEA5}" presName="BalanceSpacing1" presStyleCnt="0"/>
      <dgm:spPr/>
    </dgm:pt>
    <dgm:pt modelId="{F17ED661-DCC1-4B49-9E1D-DE03F697F936}" type="pres">
      <dgm:prSet presAssocID="{76F83259-899B-4ACD-926D-46440F2D1859}" presName="Accent1Text" presStyleLbl="node1" presStyleIdx="1" presStyleCnt="4" custScaleX="147996" custScaleY="144752" custLinFactNeighborX="-21749" custLinFactNeighborY="3460"/>
      <dgm:spPr/>
      <dgm:t>
        <a:bodyPr/>
        <a:lstStyle/>
        <a:p>
          <a:endParaRPr lang="tr-TR"/>
        </a:p>
      </dgm:t>
    </dgm:pt>
    <dgm:pt modelId="{D6210675-35FA-4FD5-8C8A-C9048BEAA0E1}" type="pres">
      <dgm:prSet presAssocID="{76F83259-899B-4ACD-926D-46440F2D1859}" presName="spaceBetweenRectangles" presStyleCnt="0"/>
      <dgm:spPr/>
    </dgm:pt>
    <dgm:pt modelId="{BC2DAA4A-4D0E-4729-AFEA-A01CE3FBFB28}" type="pres">
      <dgm:prSet presAssocID="{F1A07CEE-F44C-4823-9F2B-322BF4ED1553}" presName="composite" presStyleCnt="0"/>
      <dgm:spPr/>
    </dgm:pt>
    <dgm:pt modelId="{1386E01E-E992-4AD7-961F-3C396AA8F7B6}" type="pres">
      <dgm:prSet presAssocID="{F1A07CEE-F44C-4823-9F2B-322BF4ED1553}" presName="Parent1" presStyleLbl="node1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3874126-F3A1-4281-8CEF-BC189B051FD7}" type="pres">
      <dgm:prSet presAssocID="{F1A07CEE-F44C-4823-9F2B-322BF4ED1553}" presName="Childtext1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6944E73-9BC2-444A-801A-CFDDD8220309}" type="pres">
      <dgm:prSet presAssocID="{F1A07CEE-F44C-4823-9F2B-322BF4ED1553}" presName="BalanceSpacing" presStyleCnt="0"/>
      <dgm:spPr/>
    </dgm:pt>
    <dgm:pt modelId="{CC4857C9-F5C4-40C7-9BDE-BCC15A8B3DB5}" type="pres">
      <dgm:prSet presAssocID="{F1A07CEE-F44C-4823-9F2B-322BF4ED1553}" presName="BalanceSpacing1" presStyleCnt="0"/>
      <dgm:spPr/>
    </dgm:pt>
    <dgm:pt modelId="{AE413E06-3B97-4710-9CEE-EF0EFD5974CA}" type="pres">
      <dgm:prSet presAssocID="{B5AF7B84-F2CC-42EB-A0FA-ADF0B4681D7F}" presName="Accent1Text" presStyleLbl="node1" presStyleIdx="3" presStyleCnt="4" custLinFactNeighborX="13774" custLinFactNeighborY="2194"/>
      <dgm:spPr/>
      <dgm:t>
        <a:bodyPr/>
        <a:lstStyle/>
        <a:p>
          <a:endParaRPr lang="tr-TR"/>
        </a:p>
      </dgm:t>
    </dgm:pt>
  </dgm:ptLst>
  <dgm:cxnLst>
    <dgm:cxn modelId="{F3E38033-7F05-416A-9940-240C4646F2E5}" type="presOf" srcId="{ABAF16EE-86A2-493E-A623-1D3284504CE4}" destId="{885DFCE3-63C4-4E7D-A25D-A939AF9FC182}" srcOrd="0" destOrd="0" presId="urn:microsoft.com/office/officeart/2008/layout/AlternatingHexagons"/>
    <dgm:cxn modelId="{0F55C8FF-D952-4F7C-A41C-F11DF96F8866}" srcId="{C402B057-7EA1-46CD-8A46-6CF75372CEA5}" destId="{4EB22367-7916-4720-A39B-3A498E14242E}" srcOrd="0" destOrd="0" parTransId="{2C77AAC8-E822-4B94-88DF-AE77813E1A50}" sibTransId="{7BF0E655-636A-4065-BAF3-D6064980693E}"/>
    <dgm:cxn modelId="{FA546D81-BF93-4F58-BB52-A15C2F275949}" type="presOf" srcId="{76F83259-899B-4ACD-926D-46440F2D1859}" destId="{F17ED661-DCC1-4B49-9E1D-DE03F697F936}" srcOrd="0" destOrd="0" presId="urn:microsoft.com/office/officeart/2008/layout/AlternatingHexagons"/>
    <dgm:cxn modelId="{16E87D91-612C-4C28-BFE7-7C3A75D0E029}" srcId="{ABAF16EE-86A2-493E-A623-1D3284504CE4}" destId="{C402B057-7EA1-46CD-8A46-6CF75372CEA5}" srcOrd="0" destOrd="0" parTransId="{135C18BE-6B06-4404-96C2-419FFD6018D7}" sibTransId="{76F83259-899B-4ACD-926D-46440F2D1859}"/>
    <dgm:cxn modelId="{2A865399-01A0-456A-8B6F-8C6ACCE42231}" type="presOf" srcId="{62E53A0A-E761-4576-AAAA-A7F8ED6BBC7E}" destId="{23874126-F3A1-4281-8CEF-BC189B051FD7}" srcOrd="0" destOrd="0" presId="urn:microsoft.com/office/officeart/2008/layout/AlternatingHexagons"/>
    <dgm:cxn modelId="{1E22A99D-FC26-4905-B010-E43554768E74}" type="presOf" srcId="{4EB22367-7916-4720-A39B-3A498E14242E}" destId="{AD672E8B-8D9F-4EBA-8CB1-5E3CF8109F14}" srcOrd="0" destOrd="0" presId="urn:microsoft.com/office/officeart/2008/layout/AlternatingHexagons"/>
    <dgm:cxn modelId="{B5B4E8ED-A902-4F24-B37F-EEBA72AA06CE}" type="presOf" srcId="{C402B057-7EA1-46CD-8A46-6CF75372CEA5}" destId="{082AEF94-21BC-4CDF-B7A7-832AB9FF184E}" srcOrd="0" destOrd="0" presId="urn:microsoft.com/office/officeart/2008/layout/AlternatingHexagons"/>
    <dgm:cxn modelId="{41528A63-8232-48A0-8671-68AC3F3332F8}" type="presOf" srcId="{B5AF7B84-F2CC-42EB-A0FA-ADF0B4681D7F}" destId="{AE413E06-3B97-4710-9CEE-EF0EFD5974CA}" srcOrd="0" destOrd="0" presId="urn:microsoft.com/office/officeart/2008/layout/AlternatingHexagons"/>
    <dgm:cxn modelId="{843EBEE0-8947-4B65-A434-608088211F39}" srcId="{ABAF16EE-86A2-493E-A623-1D3284504CE4}" destId="{F1A07CEE-F44C-4823-9F2B-322BF4ED1553}" srcOrd="1" destOrd="0" parTransId="{84E2043B-DFBB-4164-86EE-2C6CCC1BBF43}" sibTransId="{B5AF7B84-F2CC-42EB-A0FA-ADF0B4681D7F}"/>
    <dgm:cxn modelId="{168A2086-9BA9-4626-836E-7F209F4A4432}" srcId="{F1A07CEE-F44C-4823-9F2B-322BF4ED1553}" destId="{62E53A0A-E761-4576-AAAA-A7F8ED6BBC7E}" srcOrd="0" destOrd="0" parTransId="{41D71A25-64A8-4A57-8CFA-42F17448CA74}" sibTransId="{DD9CC2CA-27B4-400F-9E27-DF5CDF67BC5C}"/>
    <dgm:cxn modelId="{67BC7394-881C-4F23-8C39-306CB3C3A22B}" type="presOf" srcId="{F1A07CEE-F44C-4823-9F2B-322BF4ED1553}" destId="{1386E01E-E992-4AD7-961F-3C396AA8F7B6}" srcOrd="0" destOrd="0" presId="urn:microsoft.com/office/officeart/2008/layout/AlternatingHexagons"/>
    <dgm:cxn modelId="{03A9656F-7CF3-49C9-A3BB-C4DF65E5D95D}" type="presParOf" srcId="{885DFCE3-63C4-4E7D-A25D-A939AF9FC182}" destId="{3C4F40D2-0D31-49C9-B3A3-F8BF3B5BB728}" srcOrd="0" destOrd="0" presId="urn:microsoft.com/office/officeart/2008/layout/AlternatingHexagons"/>
    <dgm:cxn modelId="{88FAA899-CFC9-4635-813E-14FE08FD5C58}" type="presParOf" srcId="{3C4F40D2-0D31-49C9-B3A3-F8BF3B5BB728}" destId="{082AEF94-21BC-4CDF-B7A7-832AB9FF184E}" srcOrd="0" destOrd="0" presId="urn:microsoft.com/office/officeart/2008/layout/AlternatingHexagons"/>
    <dgm:cxn modelId="{5E0696DE-80E5-4F25-AE29-1CFC6D935A30}" type="presParOf" srcId="{3C4F40D2-0D31-49C9-B3A3-F8BF3B5BB728}" destId="{AD672E8B-8D9F-4EBA-8CB1-5E3CF8109F14}" srcOrd="1" destOrd="0" presId="urn:microsoft.com/office/officeart/2008/layout/AlternatingHexagons"/>
    <dgm:cxn modelId="{7D1152FE-4635-430B-828C-14067C5803A6}" type="presParOf" srcId="{3C4F40D2-0D31-49C9-B3A3-F8BF3B5BB728}" destId="{AE9ACCCC-9157-43DF-9DF7-551DE2E49FFA}" srcOrd="2" destOrd="0" presId="urn:microsoft.com/office/officeart/2008/layout/AlternatingHexagons"/>
    <dgm:cxn modelId="{DD4733D5-4AA5-41DF-A8BB-4656874CDF80}" type="presParOf" srcId="{3C4F40D2-0D31-49C9-B3A3-F8BF3B5BB728}" destId="{EF1ECB11-20F0-4DED-908F-0340499069A8}" srcOrd="3" destOrd="0" presId="urn:microsoft.com/office/officeart/2008/layout/AlternatingHexagons"/>
    <dgm:cxn modelId="{7BB8B072-EB1A-4A9E-883E-0F19A6BB36D2}" type="presParOf" srcId="{3C4F40D2-0D31-49C9-B3A3-F8BF3B5BB728}" destId="{F17ED661-DCC1-4B49-9E1D-DE03F697F936}" srcOrd="4" destOrd="0" presId="urn:microsoft.com/office/officeart/2008/layout/AlternatingHexagons"/>
    <dgm:cxn modelId="{9EDC9121-6F7B-431B-B50A-4054A72A9BBC}" type="presParOf" srcId="{885DFCE3-63C4-4E7D-A25D-A939AF9FC182}" destId="{D6210675-35FA-4FD5-8C8A-C9048BEAA0E1}" srcOrd="1" destOrd="0" presId="urn:microsoft.com/office/officeart/2008/layout/AlternatingHexagons"/>
    <dgm:cxn modelId="{23AF3323-84AD-4B3D-B426-146303A1E2C4}" type="presParOf" srcId="{885DFCE3-63C4-4E7D-A25D-A939AF9FC182}" destId="{BC2DAA4A-4D0E-4729-AFEA-A01CE3FBFB28}" srcOrd="2" destOrd="0" presId="urn:microsoft.com/office/officeart/2008/layout/AlternatingHexagons"/>
    <dgm:cxn modelId="{E174EC8D-3D23-4395-A478-D6226C7D4A8B}" type="presParOf" srcId="{BC2DAA4A-4D0E-4729-AFEA-A01CE3FBFB28}" destId="{1386E01E-E992-4AD7-961F-3C396AA8F7B6}" srcOrd="0" destOrd="0" presId="urn:microsoft.com/office/officeart/2008/layout/AlternatingHexagons"/>
    <dgm:cxn modelId="{2D984F9C-9187-425E-9A66-6B49EB9B3A77}" type="presParOf" srcId="{BC2DAA4A-4D0E-4729-AFEA-A01CE3FBFB28}" destId="{23874126-F3A1-4281-8CEF-BC189B051FD7}" srcOrd="1" destOrd="0" presId="urn:microsoft.com/office/officeart/2008/layout/AlternatingHexagons"/>
    <dgm:cxn modelId="{30990642-418F-4A35-80BA-BB641CBB1AA2}" type="presParOf" srcId="{BC2DAA4A-4D0E-4729-AFEA-A01CE3FBFB28}" destId="{96944E73-9BC2-444A-801A-CFDDD8220309}" srcOrd="2" destOrd="0" presId="urn:microsoft.com/office/officeart/2008/layout/AlternatingHexagons"/>
    <dgm:cxn modelId="{12E1B2D0-A619-4407-A8E0-1E1937F35371}" type="presParOf" srcId="{BC2DAA4A-4D0E-4729-AFEA-A01CE3FBFB28}" destId="{CC4857C9-F5C4-40C7-9BDE-BCC15A8B3DB5}" srcOrd="3" destOrd="0" presId="urn:microsoft.com/office/officeart/2008/layout/AlternatingHexagons"/>
    <dgm:cxn modelId="{ACABE46D-692B-48FC-9C30-C5468D41A273}" type="presParOf" srcId="{BC2DAA4A-4D0E-4729-AFEA-A01CE3FBFB28}" destId="{AE413E06-3B97-4710-9CEE-EF0EFD5974CA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B554B1-5C12-46C0-AC6F-E28629806ABA}" type="doc">
      <dgm:prSet loTypeId="urn:microsoft.com/office/officeart/2009/3/layout/FramedTextPictur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0119B43-471B-4885-84B6-02E6BB56624F}">
      <dgm:prSet phldrT="[Metin]"/>
      <dgm:spPr/>
      <dgm:t>
        <a:bodyPr/>
        <a:lstStyle/>
        <a:p>
          <a:r>
            <a:rPr lang="tr-TR" b="1" dirty="0"/>
            <a:t>Çini</a:t>
          </a:r>
          <a:r>
            <a:rPr lang="tr-TR" dirty="0"/>
            <a:t>, </a:t>
          </a:r>
          <a:r>
            <a:rPr lang="tr-TR" dirty="0">
              <a:solidFill>
                <a:srgbClr val="C00000"/>
              </a:solidFill>
            </a:rPr>
            <a:t>toprağın pişirildikten sonra şekil verilip kap-kacak, tabak, vazo, sürahi vb. eşyalar üretilmesine dayalı bir el sanatıdır. </a:t>
          </a:r>
          <a:r>
            <a:rPr lang="tr-TR" b="1" dirty="0"/>
            <a:t>Çinicilik size neyi ifade ediyor</a:t>
          </a:r>
          <a:endParaRPr lang="tr-TR" dirty="0"/>
        </a:p>
      </dgm:t>
    </dgm:pt>
    <dgm:pt modelId="{5D52EB80-025D-4FC2-9402-0A4B2D54BF05}" type="parTrans" cxnId="{1A66AE1D-9AEC-454F-9DCB-B0EEF5610FB0}">
      <dgm:prSet/>
      <dgm:spPr/>
      <dgm:t>
        <a:bodyPr/>
        <a:lstStyle/>
        <a:p>
          <a:endParaRPr lang="tr-TR"/>
        </a:p>
      </dgm:t>
    </dgm:pt>
    <dgm:pt modelId="{ABC3790A-7FBE-47DF-914A-F261F88A5B69}" type="sibTrans" cxnId="{1A66AE1D-9AEC-454F-9DCB-B0EEF5610FB0}">
      <dgm:prSet/>
      <dgm:spPr/>
      <dgm:t>
        <a:bodyPr/>
        <a:lstStyle/>
        <a:p>
          <a:endParaRPr lang="tr-TR"/>
        </a:p>
      </dgm:t>
    </dgm:pt>
    <dgm:pt modelId="{75499BD2-A045-4F0A-91AE-85C34F3B5EB2}" type="pres">
      <dgm:prSet presAssocID="{A0B554B1-5C12-46C0-AC6F-E28629806ABA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tr-TR"/>
        </a:p>
      </dgm:t>
    </dgm:pt>
    <dgm:pt modelId="{33054CD0-F8F9-47A4-822D-C8CFF390F535}" type="pres">
      <dgm:prSet presAssocID="{B0119B43-471B-4885-84B6-02E6BB56624F}" presName="composite" presStyleCnt="0">
        <dgm:presLayoutVars>
          <dgm:chMax/>
          <dgm:chPref/>
        </dgm:presLayoutVars>
      </dgm:prSet>
      <dgm:spPr/>
    </dgm:pt>
    <dgm:pt modelId="{5178AF50-F6BE-4531-89BA-414CAB426534}" type="pres">
      <dgm:prSet presAssocID="{B0119B43-471B-4885-84B6-02E6BB56624F}" presName="Image" presStyleLbl="bgImgPlace1" presStyleIdx="0" presStyleCnt="1" custScaleX="102730" custScaleY="153626" custLinFactNeighborX="7689" custLinFactNeighborY="3118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B538ADDC-B926-44C5-B171-A6E339EC2982}" type="pres">
      <dgm:prSet presAssocID="{B0119B43-471B-4885-84B6-02E6BB56624F}" presName="ParentText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041F580-C2E6-4B5B-9F7A-12A44FCE7A8C}" type="pres">
      <dgm:prSet presAssocID="{B0119B43-471B-4885-84B6-02E6BB56624F}" presName="tlFrame" presStyleLbl="node1" presStyleIdx="0" presStyleCnt="4"/>
      <dgm:spPr/>
    </dgm:pt>
    <dgm:pt modelId="{EA777FE6-39E9-461D-A708-17A1297832D2}" type="pres">
      <dgm:prSet presAssocID="{B0119B43-471B-4885-84B6-02E6BB56624F}" presName="trFrame" presStyleLbl="node1" presStyleIdx="1" presStyleCnt="4"/>
      <dgm:spPr/>
    </dgm:pt>
    <dgm:pt modelId="{262F2516-0A2C-4C1D-8E5C-1470ECD6C6F9}" type="pres">
      <dgm:prSet presAssocID="{B0119B43-471B-4885-84B6-02E6BB56624F}" presName="blFrame" presStyleLbl="node1" presStyleIdx="2" presStyleCnt="4"/>
      <dgm:spPr/>
    </dgm:pt>
    <dgm:pt modelId="{A7E776A9-891E-4101-A32A-50E369CF4F88}" type="pres">
      <dgm:prSet presAssocID="{B0119B43-471B-4885-84B6-02E6BB56624F}" presName="brFrame" presStyleLbl="node1" presStyleIdx="3" presStyleCnt="4"/>
      <dgm:spPr/>
    </dgm:pt>
  </dgm:ptLst>
  <dgm:cxnLst>
    <dgm:cxn modelId="{FBC3B7AA-BD90-4165-9757-F29DE781AE85}" type="presOf" srcId="{A0B554B1-5C12-46C0-AC6F-E28629806ABA}" destId="{75499BD2-A045-4F0A-91AE-85C34F3B5EB2}" srcOrd="0" destOrd="0" presId="urn:microsoft.com/office/officeart/2009/3/layout/FramedTextPicture"/>
    <dgm:cxn modelId="{1A66AE1D-9AEC-454F-9DCB-B0EEF5610FB0}" srcId="{A0B554B1-5C12-46C0-AC6F-E28629806ABA}" destId="{B0119B43-471B-4885-84B6-02E6BB56624F}" srcOrd="0" destOrd="0" parTransId="{5D52EB80-025D-4FC2-9402-0A4B2D54BF05}" sibTransId="{ABC3790A-7FBE-47DF-914A-F261F88A5B69}"/>
    <dgm:cxn modelId="{B9E523D4-EC80-4794-AD6E-933A57AC710E}" type="presOf" srcId="{B0119B43-471B-4885-84B6-02E6BB56624F}" destId="{B538ADDC-B926-44C5-B171-A6E339EC2982}" srcOrd="0" destOrd="0" presId="urn:microsoft.com/office/officeart/2009/3/layout/FramedTextPicture"/>
    <dgm:cxn modelId="{6795A3DC-44FB-4BD8-B04D-1AE3A01DAFBD}" type="presParOf" srcId="{75499BD2-A045-4F0A-91AE-85C34F3B5EB2}" destId="{33054CD0-F8F9-47A4-822D-C8CFF390F535}" srcOrd="0" destOrd="0" presId="urn:microsoft.com/office/officeart/2009/3/layout/FramedTextPicture"/>
    <dgm:cxn modelId="{9138CBE1-2EA7-4DA1-8BA3-102FD2CA8C7E}" type="presParOf" srcId="{33054CD0-F8F9-47A4-822D-C8CFF390F535}" destId="{5178AF50-F6BE-4531-89BA-414CAB426534}" srcOrd="0" destOrd="0" presId="urn:microsoft.com/office/officeart/2009/3/layout/FramedTextPicture"/>
    <dgm:cxn modelId="{A4F931FE-640B-450D-95E9-B5DD818CB401}" type="presParOf" srcId="{33054CD0-F8F9-47A4-822D-C8CFF390F535}" destId="{B538ADDC-B926-44C5-B171-A6E339EC2982}" srcOrd="1" destOrd="0" presId="urn:microsoft.com/office/officeart/2009/3/layout/FramedTextPicture"/>
    <dgm:cxn modelId="{46776ADA-B133-4754-B21A-EC874E80A779}" type="presParOf" srcId="{33054CD0-F8F9-47A4-822D-C8CFF390F535}" destId="{3041F580-C2E6-4B5B-9F7A-12A44FCE7A8C}" srcOrd="2" destOrd="0" presId="urn:microsoft.com/office/officeart/2009/3/layout/FramedTextPicture"/>
    <dgm:cxn modelId="{2E6D18D6-F4F9-43A3-8A66-0739CEBC9399}" type="presParOf" srcId="{33054CD0-F8F9-47A4-822D-C8CFF390F535}" destId="{EA777FE6-39E9-461D-A708-17A1297832D2}" srcOrd="3" destOrd="0" presId="urn:microsoft.com/office/officeart/2009/3/layout/FramedTextPicture"/>
    <dgm:cxn modelId="{BF311AD7-C4AB-4F4E-81BB-DCE886DFDD48}" type="presParOf" srcId="{33054CD0-F8F9-47A4-822D-C8CFF390F535}" destId="{262F2516-0A2C-4C1D-8E5C-1470ECD6C6F9}" srcOrd="4" destOrd="0" presId="urn:microsoft.com/office/officeart/2009/3/layout/FramedTextPicture"/>
    <dgm:cxn modelId="{AF074C04-4187-4951-844C-F7C2D38265F5}" type="presParOf" srcId="{33054CD0-F8F9-47A4-822D-C8CFF390F535}" destId="{A7E776A9-891E-4101-A32A-50E369CF4F88}" srcOrd="5" destOrd="0" presId="urn:microsoft.com/office/officeart/2009/3/layout/FramedTextPicture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82AEF94-21BC-4CDF-B7A7-832AB9FF184E}">
      <dsp:nvSpPr>
        <dsp:cNvPr id="0" name=""/>
        <dsp:cNvSpPr/>
      </dsp:nvSpPr>
      <dsp:spPr>
        <a:xfrm rot="5400000">
          <a:off x="2742433" y="546975"/>
          <a:ext cx="2016218" cy="171779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/>
            <a:t>Küçük boyutlu resim</a:t>
          </a:r>
        </a:p>
      </dsp:txBody>
      <dsp:txXfrm rot="5400000">
        <a:off x="2742433" y="546975"/>
        <a:ext cx="2016218" cy="1717795"/>
      </dsp:txXfrm>
    </dsp:sp>
    <dsp:sp modelId="{AD672E8B-8D9F-4EBA-8CB1-5E3CF8109F14}">
      <dsp:nvSpPr>
        <dsp:cNvPr id="0" name=""/>
        <dsp:cNvSpPr/>
      </dsp:nvSpPr>
      <dsp:spPr>
        <a:xfrm>
          <a:off x="4206240" y="805349"/>
          <a:ext cx="1889760" cy="101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Küçük boyutlu resim</a:t>
          </a:r>
        </a:p>
      </dsp:txBody>
      <dsp:txXfrm>
        <a:off x="4206240" y="805349"/>
        <a:ext cx="1889760" cy="1016000"/>
      </dsp:txXfrm>
    </dsp:sp>
    <dsp:sp modelId="{F17ED661-DCC1-4B49-9E1D-DE03F697F936}">
      <dsp:nvSpPr>
        <dsp:cNvPr id="0" name=""/>
        <dsp:cNvSpPr/>
      </dsp:nvSpPr>
      <dsp:spPr>
        <a:xfrm rot="5400000">
          <a:off x="287906" y="281800"/>
          <a:ext cx="2451133" cy="2180277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/>
            <a:t>minyatür</a:t>
          </a:r>
        </a:p>
      </dsp:txBody>
      <dsp:txXfrm rot="5400000">
        <a:off x="287906" y="281800"/>
        <a:ext cx="2451133" cy="2180277"/>
      </dsp:txXfrm>
    </dsp:sp>
    <dsp:sp modelId="{1386E01E-E992-4AD7-961F-3C396AA8F7B6}">
      <dsp:nvSpPr>
        <dsp:cNvPr id="0" name=""/>
        <dsp:cNvSpPr/>
      </dsp:nvSpPr>
      <dsp:spPr>
        <a:xfrm rot="5400000">
          <a:off x="1779693" y="2392950"/>
          <a:ext cx="1693333" cy="1473200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/>
            <a:t>nakış</a:t>
          </a:r>
        </a:p>
      </dsp:txBody>
      <dsp:txXfrm rot="5400000">
        <a:off x="1779693" y="2392950"/>
        <a:ext cx="1693333" cy="1473200"/>
      </dsp:txXfrm>
    </dsp:sp>
    <dsp:sp modelId="{23874126-F3A1-4281-8CEF-BC189B051FD7}">
      <dsp:nvSpPr>
        <dsp:cNvPr id="0" name=""/>
        <dsp:cNvSpPr/>
      </dsp:nvSpPr>
      <dsp:spPr>
        <a:xfrm>
          <a:off x="0" y="2621550"/>
          <a:ext cx="1828800" cy="101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300" kern="1200"/>
        </a:p>
      </dsp:txBody>
      <dsp:txXfrm>
        <a:off x="0" y="2621550"/>
        <a:ext cx="1828800" cy="1016000"/>
      </dsp:txXfrm>
    </dsp:sp>
    <dsp:sp modelId="{AE413E06-3B97-4710-9CEE-EF0EFD5974CA}">
      <dsp:nvSpPr>
        <dsp:cNvPr id="0" name=""/>
        <dsp:cNvSpPr/>
      </dsp:nvSpPr>
      <dsp:spPr>
        <a:xfrm rot="5400000">
          <a:off x="3573667" y="2430102"/>
          <a:ext cx="1693333" cy="1473200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/>
            <a:t>tasvir</a:t>
          </a:r>
        </a:p>
      </dsp:txBody>
      <dsp:txXfrm rot="5400000">
        <a:off x="3573667" y="2430102"/>
        <a:ext cx="1693333" cy="14732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178AF50-F6BE-4531-89BA-414CAB426534}">
      <dsp:nvSpPr>
        <dsp:cNvPr id="0" name=""/>
        <dsp:cNvSpPr/>
      </dsp:nvSpPr>
      <dsp:spPr>
        <a:xfrm>
          <a:off x="406848" y="447767"/>
          <a:ext cx="2211984" cy="2205244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38ADDC-B926-44C5-B171-A6E339EC2982}">
      <dsp:nvSpPr>
        <dsp:cNvPr id="0" name=""/>
        <dsp:cNvSpPr/>
      </dsp:nvSpPr>
      <dsp:spPr>
        <a:xfrm>
          <a:off x="2513785" y="1910276"/>
          <a:ext cx="3050556" cy="18842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b="1" kern="1200" dirty="0"/>
            <a:t>Çini</a:t>
          </a:r>
          <a:r>
            <a:rPr lang="tr-TR" sz="1900" kern="1200" dirty="0"/>
            <a:t>, </a:t>
          </a:r>
          <a:r>
            <a:rPr lang="tr-TR" sz="1900" kern="1200" dirty="0">
              <a:solidFill>
                <a:srgbClr val="C00000"/>
              </a:solidFill>
            </a:rPr>
            <a:t>toprağın pişirildikten sonra şekil verilip kap-kacak, tabak, vazo, sürahi vb. eşyalar üretilmesine dayalı bir el sanatıdır. </a:t>
          </a:r>
          <a:r>
            <a:rPr lang="tr-TR" sz="1900" b="1" kern="1200" dirty="0"/>
            <a:t>Çinicilik size neyi ifade ediyor</a:t>
          </a:r>
          <a:endParaRPr lang="tr-TR" sz="1900" kern="1200" dirty="0"/>
        </a:p>
      </dsp:txBody>
      <dsp:txXfrm>
        <a:off x="2513785" y="1910276"/>
        <a:ext cx="3050556" cy="1884274"/>
      </dsp:txXfrm>
    </dsp:sp>
    <dsp:sp modelId="{3041F580-C2E6-4B5B-9F7A-12A44FCE7A8C}">
      <dsp:nvSpPr>
        <dsp:cNvPr id="0" name=""/>
        <dsp:cNvSpPr/>
      </dsp:nvSpPr>
      <dsp:spPr>
        <a:xfrm>
          <a:off x="2244635" y="1641357"/>
          <a:ext cx="732624" cy="732814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777FE6-39E9-461D-A708-17A1297832D2}">
      <dsp:nvSpPr>
        <dsp:cNvPr id="0" name=""/>
        <dsp:cNvSpPr/>
      </dsp:nvSpPr>
      <dsp:spPr>
        <a:xfrm rot="5400000">
          <a:off x="5121991" y="1641452"/>
          <a:ext cx="732814" cy="732624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2F2516-0A2C-4C1D-8E5C-1470ECD6C6F9}">
      <dsp:nvSpPr>
        <dsp:cNvPr id="0" name=""/>
        <dsp:cNvSpPr/>
      </dsp:nvSpPr>
      <dsp:spPr>
        <a:xfrm rot="16200000">
          <a:off x="2244540" y="3331119"/>
          <a:ext cx="732814" cy="732624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E776A9-891E-4101-A32A-50E369CF4F88}">
      <dsp:nvSpPr>
        <dsp:cNvPr id="0" name=""/>
        <dsp:cNvSpPr/>
      </dsp:nvSpPr>
      <dsp:spPr>
        <a:xfrm rot="10800000">
          <a:off x="5122086" y="3331024"/>
          <a:ext cx="732624" cy="732814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FramedTextPicture">
  <dgm:title val=""/>
  <dgm:desc val=""/>
  <dgm:catLst>
    <dgm:cat type="picture" pri="20000"/>
    <dgm:cat type="pictureconvert" pri="20000"/>
  </dgm:catLst>
  <dgm:samp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grDir" val="tL"/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composite" refType="w"/>
      <dgm:constr type="h" for="ch" forName="composite" refType="h"/>
      <dgm:constr type="primFontSz" for="des" ptType="node" op="equ" val="65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/>
          <dgm:chPref/>
        </dgm:varLst>
        <dgm:alg type="composite">
          <dgm:param type="ar" val="1.5179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4017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.3535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8688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.3535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8688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if>
          <dgm:else name="Name6">
            <dgm:constrLst>
              <dgm:constr type="l" for="ch" forName="Image" refType="w" fact="0.6144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0482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5153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5153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else>
        </dgm:choos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tlFrame" styleLbl="node1">
          <dgm:alg type="sp"/>
          <dgm:shape xmlns:r="http://schemas.openxmlformats.org/officeDocument/2006/relationships" type="halfFrame" r:blip="">
            <dgm:adjLst>
              <dgm:adj idx="1" val="0.2577"/>
              <dgm:adj idx="2" val="0.2577"/>
            </dgm:adjLst>
          </dgm:shape>
          <dgm:presOf/>
        </dgm:layoutNode>
        <dgm:layoutNode name="trFrame" styleLbl="node1">
          <dgm:alg type="sp"/>
          <dgm:shape xmlns:r="http://schemas.openxmlformats.org/officeDocument/2006/relationships" rot="90" type="halfFrame" r:blip="">
            <dgm:adjLst>
              <dgm:adj idx="1" val="0.2577"/>
              <dgm:adj idx="2" val="0.2577"/>
            </dgm:adjLst>
          </dgm:shape>
          <dgm:presOf/>
        </dgm:layoutNode>
        <dgm:layoutNode name="blFrame" styleLbl="node1">
          <dgm:alg type="sp"/>
          <dgm:shape xmlns:r="http://schemas.openxmlformats.org/officeDocument/2006/relationships" rot="270" type="halfFrame" r:blip="">
            <dgm:adjLst>
              <dgm:adj idx="1" val="0.2577"/>
              <dgm:adj idx="2" val="0.2577"/>
            </dgm:adjLst>
          </dgm:shape>
          <dgm:presOf/>
        </dgm:layoutNode>
        <dgm:layoutNode name="brFrame" styleLbl="node1">
          <dgm:alg type="sp"/>
          <dgm:shape xmlns:r="http://schemas.openxmlformats.org/officeDocument/2006/relationships" rot="180" type="halfFrame" r:blip="">
            <dgm:adjLst>
              <dgm:adj idx="1" val="0.2577"/>
              <dgm:adj idx="2" val="0.2577"/>
            </dgm:adjLst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Header Placeholder 6144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tr-TR" sz="1200" dirty="0"/>
          </a:p>
        </p:txBody>
      </p:sp>
      <p:sp>
        <p:nvSpPr>
          <p:cNvPr id="61443" name="Date Placeholder 6144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tr-TR" sz="1200" dirty="0"/>
          </a:p>
        </p:txBody>
      </p:sp>
      <p:sp>
        <p:nvSpPr>
          <p:cNvPr id="61444" name="Slide Image Placeholder 6144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1445" name="Text Placeholder 6144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dirty="0"/>
              <a:t>Asıl metin stillerini düzenlemek için tıklatın</a:t>
            </a:r>
          </a:p>
          <a:p>
            <a:pPr lvl="1"/>
            <a:r>
              <a:rPr dirty="0"/>
              <a:t>İkinci düzey</a:t>
            </a:r>
          </a:p>
          <a:p>
            <a:pPr lvl="2"/>
            <a:r>
              <a:rPr dirty="0"/>
              <a:t>Üçüncü düzey</a:t>
            </a:r>
          </a:p>
          <a:p>
            <a:pPr lvl="3"/>
            <a:r>
              <a:rPr dirty="0"/>
              <a:t>Dördüncü düzey</a:t>
            </a:r>
          </a:p>
          <a:p>
            <a:pPr lvl="4"/>
            <a:r>
              <a:rPr dirty="0"/>
              <a:t>Beşinci düzey</a:t>
            </a:r>
          </a:p>
        </p:txBody>
      </p:sp>
      <p:sp>
        <p:nvSpPr>
          <p:cNvPr id="61446" name="Footer Placeholder 6144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tr-TR" sz="1200" dirty="0"/>
          </a:p>
        </p:txBody>
      </p:sp>
      <p:sp>
        <p:nvSpPr>
          <p:cNvPr id="61447" name="Slide Number Placeholder 6144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tr-TR" sz="1200" dirty="0"/>
              <a:pPr lvl="0" algn="r"/>
              <a:t>‹#›</a:t>
            </a:fld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xmlns="" val="6123950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0" i="0" u="sng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tr-TR" sz="1200" smtClean="0"/>
              <a:pPr lvl="0" algn="r"/>
              <a:t>2</a:t>
            </a:fld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xmlns="" val="6991243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0" i="0" u="sng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tr-TR" sz="1200" smtClean="0"/>
              <a:pPr lvl="0" algn="r"/>
              <a:t>4</a:t>
            </a:fld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xmlns="" val="570027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0" i="0" u="sng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tr-TR" sz="1200" smtClean="0"/>
              <a:pPr lvl="0" algn="r"/>
              <a:t>7</a:t>
            </a:fld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xmlns="" val="776367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0" i="0" u="sng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tr-TR" sz="1200" smtClean="0"/>
              <a:pPr lvl="0" algn="r"/>
              <a:t>11</a:t>
            </a:fld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xmlns="" val="31107298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0" i="0" u="sng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tr-TR" sz="1200" smtClean="0"/>
              <a:pPr lvl="0" algn="r"/>
              <a:t>14</a:t>
            </a:fld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xmlns="" val="37582150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0" i="0" u="sng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tr-TR" sz="1200" smtClean="0"/>
              <a:pPr lvl="0" algn="r"/>
              <a:t>17</a:t>
            </a:fld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xmlns="" val="24504456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0" i="0" u="sng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tr-TR" sz="1200" smtClean="0"/>
              <a:pPr lvl="0" algn="r"/>
              <a:t>22</a:t>
            </a:fld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xmlns="" val="4745681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0" i="0" u="sng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tr-TR" sz="1200" smtClean="0"/>
              <a:pPr lvl="0" algn="r"/>
              <a:t>25</a:t>
            </a:fld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xmlns="" val="453406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pPr lvl="0">
              <a:buClr>
                <a:schemeClr val="bg1"/>
              </a:buClr>
            </a:pPr>
            <a:fld id="{9A0DB2DC-4C9A-4742-B13C-FB6460FD3503}" type="slidenum">
              <a:rPr lang="tr-TR" smtClean="0"/>
              <a:pPr lvl="0">
                <a:buClr>
                  <a:schemeClr val="bg1"/>
                </a:buClr>
              </a:pPr>
              <a:t>‹#›</a:t>
            </a:fld>
            <a:endParaRPr lang="tr-TR"/>
          </a:p>
        </p:txBody>
      </p:sp>
    </p:spTree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 smtClean="0"/>
              <a:pPr lvl="0">
                <a:buClr>
                  <a:schemeClr val="bg1"/>
                </a:buClr>
              </a:pPr>
              <a:t>‹#›</a:t>
            </a:fld>
            <a:endParaRPr lang="tr-TR"/>
          </a:p>
        </p:txBody>
      </p:sp>
    </p:spTree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 smtClean="0"/>
              <a:pPr lvl="0">
                <a:buClr>
                  <a:schemeClr val="bg1"/>
                </a:buClr>
              </a:pPr>
              <a:t>‹#›</a:t>
            </a:fld>
            <a:endParaRPr lang="tr-TR"/>
          </a:p>
        </p:txBody>
      </p:sp>
    </p:spTree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 smtClean="0"/>
              <a:pPr lvl="0">
                <a:buClr>
                  <a:schemeClr val="bg1"/>
                </a:buClr>
              </a:pPr>
              <a:t>‹#›</a:t>
            </a:fld>
            <a:endParaRPr lang="tr-TR"/>
          </a:p>
        </p:txBody>
      </p:sp>
    </p:spTree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 smtClean="0"/>
              <a:pPr lvl="0">
                <a:buClr>
                  <a:schemeClr val="bg1"/>
                </a:buClr>
              </a:pPr>
              <a:t>‹#›</a:t>
            </a:fld>
            <a:endParaRPr lang="tr-TR"/>
          </a:p>
        </p:txBody>
      </p:sp>
    </p:spTree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 smtClean="0"/>
              <a:pPr lvl="0">
                <a:buClr>
                  <a:schemeClr val="bg1"/>
                </a:buClr>
              </a:pPr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</p:spTree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 smtClean="0"/>
              <a:pPr lvl="0">
                <a:buClr>
                  <a:schemeClr val="bg1"/>
                </a:buClr>
              </a:pPr>
              <a:t>‹#›</a:t>
            </a:fld>
            <a:endParaRPr lang="tr-T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</p:spTree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 smtClean="0"/>
              <a:pPr lvl="0">
                <a:buClr>
                  <a:schemeClr val="bg1"/>
                </a:buClr>
              </a:pPr>
              <a:t>‹#›</a:t>
            </a:fld>
            <a:endParaRPr lang="tr-TR"/>
          </a:p>
        </p:txBody>
      </p:sp>
    </p:spTree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 smtClean="0"/>
              <a:pPr lvl="0">
                <a:buClr>
                  <a:schemeClr val="bg1"/>
                </a:buClr>
              </a:pPr>
              <a:t>‹#›</a:t>
            </a:fld>
            <a:endParaRPr lang="tr-TR"/>
          </a:p>
        </p:txBody>
      </p:sp>
    </p:spTree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 smtClean="0"/>
              <a:pPr lvl="0">
                <a:buClr>
                  <a:schemeClr val="bg1"/>
                </a:buClr>
              </a:pPr>
              <a:t>‹#›</a:t>
            </a:fld>
            <a:endParaRPr lang="tr-TR"/>
          </a:p>
        </p:txBody>
      </p:sp>
    </p:spTree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 smtClean="0"/>
              <a:pPr lvl="0">
                <a:buClr>
                  <a:schemeClr val="bg1"/>
                </a:buClr>
              </a:pPr>
              <a:t>‹#›</a:t>
            </a:fld>
            <a:endParaRPr lang="tr-TR"/>
          </a:p>
        </p:txBody>
      </p:sp>
    </p:spTree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lvl="0">
              <a:buClr>
                <a:schemeClr val="bg1"/>
              </a:buClr>
            </a:pPr>
            <a:fld id="{9A0DB2DC-4C9A-4742-B13C-FB6460FD3503}" type="slidenum">
              <a:rPr lang="tr-TR" smtClean="0"/>
              <a:pPr lvl="0">
                <a:buClr>
                  <a:schemeClr val="bg1"/>
                </a:buClr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tr.wikipedia.org/wiki/Refrakter_malzemeler" TargetMode="External"/><Relationship Id="rId3" Type="http://schemas.openxmlformats.org/officeDocument/2006/relationships/hyperlink" Target="http://tr.wikipedia.org/wiki/Tu%C4%9Fla" TargetMode="External"/><Relationship Id="rId7" Type="http://schemas.openxmlformats.org/officeDocument/2006/relationships/hyperlink" Target="http://tr.wikipedia.org/wiki/Porselen" TargetMode="External"/><Relationship Id="rId12" Type="http://schemas.openxmlformats.org/officeDocument/2006/relationships/image" Target="../media/image31.png"/><Relationship Id="rId2" Type="http://schemas.openxmlformats.org/officeDocument/2006/relationships/hyperlink" Target="http://tr.wikipedia.org/wiki/Ca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r.wikipedia.org/wiki/Beton" TargetMode="External"/><Relationship Id="rId11" Type="http://schemas.openxmlformats.org/officeDocument/2006/relationships/image" Target="../media/image30.png"/><Relationship Id="rId5" Type="http://schemas.openxmlformats.org/officeDocument/2006/relationships/hyperlink" Target="http://tr.wikipedia.org/wiki/Ta%C5%9F" TargetMode="External"/><Relationship Id="rId10" Type="http://schemas.openxmlformats.org/officeDocument/2006/relationships/image" Target="../media/image29.jpeg"/><Relationship Id="rId4" Type="http://schemas.openxmlformats.org/officeDocument/2006/relationships/hyperlink" Target="http://tr.wikipedia.org/wiki/Kiremit" TargetMode="External"/><Relationship Id="rId9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file:///\\upload.wikimedia.org\wikipedia\commons\4\48\Antoin_Sevruguin_carpet.j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file:///\\upload.wikimedia.org\wikipedia\commons\9\9d\CarpetmakingAlgiers1899.jp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hyperlink" Target="http://tr.wikipedia.org/wiki/E%C5%9Fme,_U%C5%9Fak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tr.wikipedia.org/wiki/Bronz" TargetMode="External"/><Relationship Id="rId13" Type="http://schemas.openxmlformats.org/officeDocument/2006/relationships/image" Target="../media/image13.jpeg"/><Relationship Id="rId3" Type="http://schemas.openxmlformats.org/officeDocument/2006/relationships/hyperlink" Target="http://tr.wikipedia.org/wiki/Hayvan" TargetMode="External"/><Relationship Id="rId7" Type="http://schemas.openxmlformats.org/officeDocument/2006/relationships/hyperlink" Target="http://tr.wikipedia.org/wiki/Balmumu" TargetMode="External"/><Relationship Id="rId12" Type="http://schemas.openxmlformats.org/officeDocument/2006/relationships/hyperlink" Target="file:///\\upload.wikimedia.org\wikipedia\commons\b\b8\Gandhara_Buddha_(tnm).jpeg" TargetMode="External"/><Relationship Id="rId2" Type="http://schemas.openxmlformats.org/officeDocument/2006/relationships/hyperlink" Target="http://tr.wikipedia.org/wiki/%C4%B0nsa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r.wikipedia.org/wiki/Kil" TargetMode="External"/><Relationship Id="rId11" Type="http://schemas.openxmlformats.org/officeDocument/2006/relationships/hyperlink" Target="http://tr.wikipedia.org/wiki/R%C3%B6lyef" TargetMode="External"/><Relationship Id="rId5" Type="http://schemas.openxmlformats.org/officeDocument/2006/relationships/hyperlink" Target="http://tr.wikipedia.org/wiki/Ah%C5%9Fap" TargetMode="External"/><Relationship Id="rId10" Type="http://schemas.openxmlformats.org/officeDocument/2006/relationships/hyperlink" Target="http://tr.wikipedia.org/wiki/B%C3%BCst" TargetMode="External"/><Relationship Id="rId4" Type="http://schemas.openxmlformats.org/officeDocument/2006/relationships/hyperlink" Target="http://tr.wikipedia.org/wiki/Ta%C5%9F" TargetMode="External"/><Relationship Id="rId9" Type="http://schemas.openxmlformats.org/officeDocument/2006/relationships/hyperlink" Target="http://tr.wikipedia.org/wiki/Tun%C3%A7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tr.wikipedia.org/wiki/%C4%B0slam_hat_sanat%C4%B1" TargetMode="External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hyperlink" Target="http://tr.wikipedia.org/wiki/Japon_hat_sanat%C4%B1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tr.wikipedia.org/wiki/Basma" TargetMode="External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hyperlink" Target="http://tr.wikipedia.org/wiki/Anadolu" TargetMode="External"/><Relationship Id="rId4" Type="http://schemas.openxmlformats.org/officeDocument/2006/relationships/hyperlink" Target="http://tr.wikipedia.org/wiki/Kad%C4%B1n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hyperlink" Target="file:///\\upload.wikimedia.org\wikipedia\commons\b\b8\Gandhara_Buddha_(tnm).jpeg" TargetMode="Externa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Layout" Target="../diagrams/layout1.xml"/><Relationship Id="rId7" Type="http://schemas.openxmlformats.org/officeDocument/2006/relationships/hyperlink" Target="file:///\\upload.wikimedia.org\wikipedia\commons\9\9a\Hasht-Behesht_Palace_tar.jpg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g\Desktop\görsel sanatlar etkinlik\ulusal kültürel\turk-milli-kulturu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9B078"/>
              </a:clrFrom>
              <a:clrTo>
                <a:srgbClr val="E9B078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CrisscrossEtching/>
                    </a14:imgEffect>
                    <a14:imgEffect>
                      <a14:colorTemperature colorTemp="5750"/>
                    </a14:imgEffect>
                    <a14:imgEffect>
                      <a14:saturation sat="124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2095" y="980728"/>
            <a:ext cx="7128792" cy="49331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Title 2049"/>
          <p:cNvSpPr>
            <a:spLocks noGrp="1"/>
          </p:cNvSpPr>
          <p:nvPr>
            <p:ph type="ctrTitle"/>
          </p:nvPr>
        </p:nvSpPr>
        <p:spPr>
          <a:xfrm>
            <a:off x="1860900" y="4005064"/>
            <a:ext cx="5723468" cy="963994"/>
          </a:xfrm>
          <a:ln/>
        </p:spPr>
        <p:txBody>
          <a:bodyPr anchor="b"/>
          <a:lstStyle/>
          <a:p>
            <a:pPr defTabSz="914400">
              <a:buSzPct val="100000"/>
            </a:pPr>
            <a:r>
              <a:rPr lang="tr-TR" b="1" dirty="0">
                <a:solidFill>
                  <a:schemeClr val="folHlink"/>
                </a:solidFill>
                <a:latin typeface="Comic Sans MS" panose="030F0702030302020204" pitchFamily="66" charset="0"/>
              </a:rPr>
              <a:t>Kültürel mirasımız </a:t>
            </a:r>
            <a:endParaRPr b="1" kern="1200" baseline="0" dirty="0">
              <a:solidFill>
                <a:schemeClr val="folHlink"/>
              </a:solidFill>
              <a:latin typeface="Comic Sans MS" panose="030F0702030302020204" pitchFamily="66" charset="0"/>
            </a:endParaRPr>
          </a:p>
        </p:txBody>
      </p:sp>
      <p:sp>
        <p:nvSpPr>
          <p:cNvPr id="2051" name="Subtitle 2050"/>
          <p:cNvSpPr>
            <a:spLocks noGrp="1"/>
          </p:cNvSpPr>
          <p:nvPr>
            <p:ph type="subTitle" idx="1"/>
          </p:nvPr>
        </p:nvSpPr>
        <p:spPr>
          <a:ln/>
        </p:spPr>
        <p:txBody>
          <a:bodyPr anchor="t"/>
          <a:lstStyle/>
          <a:p>
            <a:pPr defTabSz="914400">
              <a:lnSpc>
                <a:spcPct val="90000"/>
              </a:lnSpc>
              <a:buSzPct val="100000"/>
            </a:pPr>
            <a:r>
              <a:rPr b="1" kern="1200" baseline="0" dirty="0">
                <a:latin typeface="Comic Sans MS" panose="030F0702030302020204" pitchFamily="66" charset="0"/>
              </a:rPr>
              <a:t>                 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chemeClr val="bg1"/>
              </a:buClr>
            </a:pPr>
            <a:r>
              <a:rPr lang="tr-TR" dirty="0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chemeClr val="bg1"/>
              </a:buClr>
            </a:pPr>
            <a:fld id="{9A0DB2DC-4C9A-4742-B13C-FB6460FD3503}" type="slidenum">
              <a:rPr lang="tr-TR"/>
              <a:pPr>
                <a:buClr>
                  <a:schemeClr val="bg1"/>
                </a:buClr>
              </a:pPr>
              <a:t>1</a:t>
            </a:fld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1573906" y="1124744"/>
            <a:ext cx="6005170" cy="175432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sz="5400" b="1" kern="1200" baseline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ULUSAL KÜLTÜR</a:t>
            </a:r>
            <a:br>
              <a:rPr sz="5400" b="1" kern="1200" baseline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sz="5400" b="1" kern="1200" baseline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ÜRÜNLERİMİZ</a:t>
            </a:r>
            <a:endParaRPr lang="tr-TR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25 0.0  L 0.25 0.33295  L 0.0 0.33295  L 0.0 0.0  Z" pathEditMode="relative" ptsTypes="">
                                      <p:cBhvr>
                                        <p:cTn id="8" dur="2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33793"/>
          <p:cNvSpPr>
            <a:spLocks noGrp="1"/>
          </p:cNvSpPr>
          <p:nvPr>
            <p:ph type="title"/>
          </p:nvPr>
        </p:nvSpPr>
        <p:spPr>
          <a:xfrm>
            <a:off x="914401" y="692696"/>
            <a:ext cx="6965245" cy="391267"/>
          </a:xfrm>
          <a:ln/>
        </p:spPr>
        <p:txBody>
          <a:bodyPr anchor="b">
            <a:normAutofit fontScale="90000"/>
          </a:bodyPr>
          <a:lstStyle/>
          <a:p>
            <a:r>
              <a:rPr dirty="0">
                <a:solidFill>
                  <a:schemeClr val="hlink"/>
                </a:solidFill>
              </a:rPr>
              <a:t>SERAMİK</a:t>
            </a:r>
          </a:p>
        </p:txBody>
      </p:sp>
      <p:sp>
        <p:nvSpPr>
          <p:cNvPr id="33795" name="Text Placeholder 33794"/>
          <p:cNvSpPr>
            <a:spLocks noGrp="1"/>
          </p:cNvSpPr>
          <p:nvPr>
            <p:ph idx="1"/>
          </p:nvPr>
        </p:nvSpPr>
        <p:spPr>
          <a:xfrm>
            <a:off x="1187624" y="944898"/>
            <a:ext cx="6692022" cy="1475990"/>
          </a:xfrm>
          <a:ln/>
        </p:spPr>
        <p:txBody>
          <a:bodyPr>
            <a:normAutofit fontScale="92500"/>
          </a:bodyPr>
          <a:lstStyle/>
          <a:p>
            <a:r>
              <a:rPr b="1" dirty="0" err="1"/>
              <a:t>Seramik</a:t>
            </a:r>
            <a:r>
              <a:rPr lang="tr-TR" b="1" dirty="0"/>
              <a:t> </a:t>
            </a:r>
            <a:r>
              <a:rPr lang="tr-TR" dirty="0"/>
              <a:t>toprağın yüksek sıcaklıkla pişirilmesiyle elde edilen şekillendirilmiş malzemelerdir. </a:t>
            </a:r>
            <a:r>
              <a:rPr lang="tr-TR" dirty="0">
                <a:hlinkClick r:id="rId2" tooltip="Cam"/>
              </a:rPr>
              <a:t>cam</a:t>
            </a:r>
            <a:r>
              <a:rPr lang="tr-TR" dirty="0"/>
              <a:t>, </a:t>
            </a:r>
            <a:r>
              <a:rPr lang="tr-TR" dirty="0">
                <a:hlinkClick r:id="rId3" tooltip="Tuğla"/>
              </a:rPr>
              <a:t>tuğla</a:t>
            </a:r>
            <a:r>
              <a:rPr lang="tr-TR" dirty="0"/>
              <a:t>, </a:t>
            </a:r>
            <a:r>
              <a:rPr lang="tr-TR" dirty="0">
                <a:hlinkClick r:id="rId4" tooltip="Kiremit"/>
              </a:rPr>
              <a:t>kiremit</a:t>
            </a:r>
            <a:r>
              <a:rPr lang="tr-TR" dirty="0"/>
              <a:t>, </a:t>
            </a:r>
            <a:r>
              <a:rPr lang="tr-TR" dirty="0">
                <a:hlinkClick r:id="rId5" tooltip="Taş"/>
              </a:rPr>
              <a:t>taş</a:t>
            </a:r>
            <a:r>
              <a:rPr lang="tr-TR" dirty="0"/>
              <a:t>, </a:t>
            </a:r>
            <a:r>
              <a:rPr lang="tr-TR" dirty="0">
                <a:hlinkClick r:id="rId6" tooltip="Beton"/>
              </a:rPr>
              <a:t>beton</a:t>
            </a:r>
            <a:r>
              <a:rPr lang="tr-TR" dirty="0"/>
              <a:t>, çimento, aşındırıcı tozlar </a:t>
            </a:r>
            <a:r>
              <a:rPr lang="tr-TR" dirty="0">
                <a:hlinkClick r:id="rId7" tooltip="Porselen"/>
              </a:rPr>
              <a:t>porselen</a:t>
            </a:r>
            <a:r>
              <a:rPr lang="tr-TR" dirty="0"/>
              <a:t> ve </a:t>
            </a:r>
            <a:r>
              <a:rPr lang="tr-TR" dirty="0" err="1">
                <a:hlinkClick r:id="rId8" tooltip="Refrakter malzemeler"/>
              </a:rPr>
              <a:t>refrakter</a:t>
            </a:r>
            <a:r>
              <a:rPr lang="tr-TR" dirty="0">
                <a:hlinkClick r:id="rId8" tooltip="Refrakter malzemeler"/>
              </a:rPr>
              <a:t> malzemeler</a:t>
            </a:r>
            <a:r>
              <a:rPr lang="tr-TR" dirty="0"/>
              <a:t> bu gruba girer.</a:t>
            </a:r>
          </a:p>
          <a:p>
            <a:endParaRPr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/>
              <a:pPr lvl="0">
                <a:buClr>
                  <a:schemeClr val="bg1"/>
                </a:buClr>
              </a:pPr>
              <a:t>10</a:t>
            </a:fld>
            <a:endParaRPr lang="tr-TR"/>
          </a:p>
        </p:txBody>
      </p:sp>
      <p:pic>
        <p:nvPicPr>
          <p:cNvPr id="1026" name="Picture 2" descr="seramik ile ilgili gÃ¶rsel sonucu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1453" y="2746805"/>
            <a:ext cx="2842436" cy="284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eramik ile ilgili gÃ¶rsel sonucu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3070" y="2618200"/>
            <a:ext cx="3807128" cy="1496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eramik topraÄÄ± ile ilgili gÃ¶rsel sonucu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3231" y="4198736"/>
            <a:ext cx="3721025" cy="1521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024" y="3606350"/>
            <a:ext cx="1052495" cy="19764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79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6" name="Picture 35845" descr="kolombiya-seramik-sanati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150" y="765175"/>
            <a:ext cx="5473700" cy="5040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/>
              <a:pPr lvl="0">
                <a:buClr>
                  <a:schemeClr val="bg1"/>
                </a:buClr>
              </a:pPr>
              <a:t>11</a:t>
            </a:fld>
            <a:endParaRPr lang="tr-TR"/>
          </a:p>
        </p:txBody>
      </p:sp>
    </p:spTree>
  </p:cSld>
  <p:clrMapOvr>
    <a:masterClrMapping/>
  </p:clrMapOvr>
  <p:transition spd="slow">
    <p:blinds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/>
              <a:pPr lvl="0">
                <a:buClr>
                  <a:schemeClr val="bg1"/>
                </a:buClr>
              </a:pPr>
              <a:t>12</a:t>
            </a:fld>
            <a:endParaRPr lang="tr-TR"/>
          </a:p>
        </p:txBody>
      </p:sp>
      <p:pic>
        <p:nvPicPr>
          <p:cNvPr id="2050" name="Picture 2" descr="Ä°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80728"/>
            <a:ext cx="6501034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74066732"/>
      </p:ext>
    </p:extLst>
  </p:cSld>
  <p:clrMapOvr>
    <a:masterClrMapping/>
  </p:clrMapOvr>
  <p:transition spd="slow">
    <p:blinds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36865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546514"/>
          </a:xfrm>
          <a:ln/>
        </p:spPr>
        <p:txBody>
          <a:bodyPr anchor="b">
            <a:normAutofit fontScale="90000"/>
          </a:bodyPr>
          <a:lstStyle/>
          <a:p>
            <a:r>
              <a:rPr dirty="0">
                <a:solidFill>
                  <a:schemeClr val="hlink"/>
                </a:solidFill>
              </a:rPr>
              <a:t>HALI</a:t>
            </a:r>
          </a:p>
        </p:txBody>
      </p:sp>
      <p:sp>
        <p:nvSpPr>
          <p:cNvPr id="36867" name="Text Placeholder 36866"/>
          <p:cNvSpPr>
            <a:spLocks noGrp="1"/>
          </p:cNvSpPr>
          <p:nvPr>
            <p:ph idx="1"/>
          </p:nvPr>
        </p:nvSpPr>
        <p:spPr>
          <a:xfrm>
            <a:off x="1095023" y="1263348"/>
            <a:ext cx="6196405" cy="1784666"/>
          </a:xfrm>
          <a:ln/>
        </p:spPr>
        <p:txBody>
          <a:bodyPr>
            <a:normAutofit fontScale="92500"/>
          </a:bodyPr>
          <a:lstStyle/>
          <a:p>
            <a:pPr>
              <a:lnSpc>
                <a:spcPct val="80000"/>
              </a:lnSpc>
            </a:pPr>
            <a:r>
              <a:rPr sz="2200" b="1" dirty="0"/>
              <a:t>Halı</a:t>
            </a:r>
            <a:r>
              <a:rPr sz="2200" dirty="0"/>
              <a:t>; </a:t>
            </a:r>
            <a:r>
              <a:rPr sz="2200" dirty="0" err="1"/>
              <a:t>atkılarının</a:t>
            </a:r>
            <a:r>
              <a:rPr sz="2200" dirty="0"/>
              <a:t> </a:t>
            </a:r>
            <a:r>
              <a:rPr sz="2200" dirty="0" err="1"/>
              <a:t>atılmasından</a:t>
            </a:r>
            <a:r>
              <a:rPr sz="2200" dirty="0"/>
              <a:t> </a:t>
            </a:r>
            <a:r>
              <a:rPr sz="2200" dirty="0" err="1"/>
              <a:t>sonra</a:t>
            </a:r>
            <a:r>
              <a:rPr sz="2200" dirty="0"/>
              <a:t> (</a:t>
            </a:r>
            <a:r>
              <a:rPr sz="2200" dirty="0" err="1"/>
              <a:t>arka</a:t>
            </a:r>
            <a:r>
              <a:rPr sz="2200" dirty="0"/>
              <a:t> </a:t>
            </a:r>
            <a:r>
              <a:rPr sz="2200" dirty="0" err="1"/>
              <a:t>iplikleri</a:t>
            </a:r>
            <a:r>
              <a:rPr sz="2200" dirty="0"/>
              <a:t>) </a:t>
            </a:r>
            <a:r>
              <a:rPr sz="2200" dirty="0" err="1"/>
              <a:t>üzerine</a:t>
            </a:r>
            <a:r>
              <a:rPr sz="2200" dirty="0"/>
              <a:t> </a:t>
            </a:r>
            <a:r>
              <a:rPr sz="2200" dirty="0" err="1"/>
              <a:t>desene</a:t>
            </a:r>
            <a:r>
              <a:rPr sz="2200" dirty="0"/>
              <a:t> </a:t>
            </a:r>
            <a:r>
              <a:rPr sz="2200" dirty="0" err="1"/>
              <a:t>göre</a:t>
            </a:r>
            <a:r>
              <a:rPr sz="2200" dirty="0"/>
              <a:t> </a:t>
            </a:r>
            <a:r>
              <a:rPr sz="2200" dirty="0" err="1"/>
              <a:t>istenilen</a:t>
            </a:r>
            <a:r>
              <a:rPr sz="2200" dirty="0"/>
              <a:t> </a:t>
            </a:r>
            <a:r>
              <a:rPr sz="2200" dirty="0" err="1"/>
              <a:t>hav</a:t>
            </a:r>
            <a:r>
              <a:rPr sz="2200" dirty="0"/>
              <a:t> </a:t>
            </a:r>
            <a:r>
              <a:rPr sz="2200" dirty="0" err="1"/>
              <a:t>yüksekliğinde</a:t>
            </a:r>
            <a:r>
              <a:rPr sz="2200" dirty="0"/>
              <a:t> </a:t>
            </a:r>
            <a:r>
              <a:rPr sz="2200" dirty="0" err="1">
                <a:solidFill>
                  <a:srgbClr val="FF0000"/>
                </a:solidFill>
              </a:rPr>
              <a:t>iplerin</a:t>
            </a:r>
            <a:r>
              <a:rPr sz="2200" dirty="0">
                <a:solidFill>
                  <a:srgbClr val="FF0000"/>
                </a:solidFill>
              </a:rPr>
              <a:t> </a:t>
            </a:r>
            <a:r>
              <a:rPr sz="2200" dirty="0" err="1">
                <a:solidFill>
                  <a:srgbClr val="FF0000"/>
                </a:solidFill>
              </a:rPr>
              <a:t>geçirilerek</a:t>
            </a:r>
            <a:r>
              <a:rPr sz="2200" dirty="0">
                <a:solidFill>
                  <a:srgbClr val="FF0000"/>
                </a:solidFill>
              </a:rPr>
              <a:t> </a:t>
            </a:r>
            <a:r>
              <a:rPr sz="2200" dirty="0" err="1">
                <a:solidFill>
                  <a:srgbClr val="FF0000"/>
                </a:solidFill>
              </a:rPr>
              <a:t>düğümlenmesi</a:t>
            </a:r>
            <a:r>
              <a:rPr sz="2200" dirty="0">
                <a:solidFill>
                  <a:srgbClr val="FF0000"/>
                </a:solidFill>
              </a:rPr>
              <a:t> </a:t>
            </a:r>
            <a:r>
              <a:rPr sz="2200" dirty="0" err="1"/>
              <a:t>ile</a:t>
            </a:r>
            <a:r>
              <a:rPr sz="2200" dirty="0"/>
              <a:t> </a:t>
            </a:r>
            <a:r>
              <a:rPr sz="2200" dirty="0" err="1"/>
              <a:t>yapılan</a:t>
            </a:r>
            <a:r>
              <a:rPr sz="2200" dirty="0"/>
              <a:t> </a:t>
            </a:r>
            <a:r>
              <a:rPr sz="2200" dirty="0" err="1"/>
              <a:t>ev</a:t>
            </a:r>
            <a:r>
              <a:rPr sz="2200" dirty="0"/>
              <a:t> </a:t>
            </a:r>
            <a:r>
              <a:rPr sz="2200" dirty="0" err="1"/>
              <a:t>içinde</a:t>
            </a:r>
            <a:r>
              <a:rPr sz="2200" dirty="0"/>
              <a:t> </a:t>
            </a:r>
            <a:r>
              <a:rPr sz="2200" dirty="0" err="1"/>
              <a:t>ve</a:t>
            </a:r>
            <a:r>
              <a:rPr sz="2200" dirty="0"/>
              <a:t> </a:t>
            </a:r>
            <a:r>
              <a:rPr sz="2200" dirty="0" err="1"/>
              <a:t>genellikle</a:t>
            </a:r>
            <a:r>
              <a:rPr sz="2200" dirty="0"/>
              <a:t> </a:t>
            </a:r>
            <a:r>
              <a:rPr sz="2200" dirty="0" err="1"/>
              <a:t>yer</a:t>
            </a:r>
            <a:r>
              <a:rPr sz="2200" dirty="0"/>
              <a:t> </a:t>
            </a:r>
            <a:r>
              <a:rPr sz="2200" dirty="0" err="1"/>
              <a:t>örtüsü</a:t>
            </a:r>
            <a:r>
              <a:rPr sz="2200" dirty="0"/>
              <a:t> </a:t>
            </a:r>
            <a:r>
              <a:rPr sz="2200" dirty="0" err="1"/>
              <a:t>olarak</a:t>
            </a:r>
            <a:r>
              <a:rPr sz="2200" dirty="0"/>
              <a:t> </a:t>
            </a:r>
            <a:r>
              <a:rPr sz="2200" dirty="0" err="1"/>
              <a:t>kullanılan</a:t>
            </a:r>
            <a:r>
              <a:rPr sz="2200" dirty="0"/>
              <a:t> </a:t>
            </a:r>
            <a:r>
              <a:rPr sz="2200" dirty="0" err="1"/>
              <a:t>eşyadır</a:t>
            </a:r>
            <a:r>
              <a:rPr sz="2200" dirty="0"/>
              <a:t>. </a:t>
            </a:r>
            <a:r>
              <a:rPr sz="2200" dirty="0" err="1">
                <a:solidFill>
                  <a:srgbClr val="FF0000"/>
                </a:solidFill>
              </a:rPr>
              <a:t>Bazı</a:t>
            </a:r>
            <a:r>
              <a:rPr sz="2200" dirty="0">
                <a:solidFill>
                  <a:srgbClr val="FF0000"/>
                </a:solidFill>
              </a:rPr>
              <a:t> </a:t>
            </a:r>
            <a:r>
              <a:rPr sz="2200" dirty="0" err="1">
                <a:solidFill>
                  <a:srgbClr val="FF0000"/>
                </a:solidFill>
              </a:rPr>
              <a:t>evlerde</a:t>
            </a:r>
            <a:r>
              <a:rPr sz="2200" dirty="0">
                <a:solidFill>
                  <a:srgbClr val="FF0000"/>
                </a:solidFill>
              </a:rPr>
              <a:t> de </a:t>
            </a:r>
            <a:r>
              <a:rPr sz="2200" dirty="0" err="1">
                <a:solidFill>
                  <a:srgbClr val="FF0000"/>
                </a:solidFill>
              </a:rPr>
              <a:t>duvarda</a:t>
            </a:r>
            <a:r>
              <a:rPr sz="2200" dirty="0">
                <a:solidFill>
                  <a:srgbClr val="FF0000"/>
                </a:solidFill>
              </a:rPr>
              <a:t> </a:t>
            </a:r>
            <a:r>
              <a:rPr sz="2200" dirty="0" err="1"/>
              <a:t>görülür</a:t>
            </a:r>
            <a:r>
              <a:rPr sz="2200" dirty="0"/>
              <a:t>.</a:t>
            </a:r>
          </a:p>
          <a:p>
            <a:pPr marL="0" indent="0">
              <a:lnSpc>
                <a:spcPct val="80000"/>
              </a:lnSpc>
              <a:buNone/>
            </a:pPr>
            <a:r>
              <a:rPr sz="2200" dirty="0"/>
              <a:t>. 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/>
              <a:pPr lvl="0">
                <a:buClr>
                  <a:schemeClr val="bg1"/>
                </a:buClr>
              </a:pPr>
              <a:t>13</a:t>
            </a:fld>
            <a:endParaRPr lang="tr-TR"/>
          </a:p>
        </p:txBody>
      </p:sp>
      <p:pic>
        <p:nvPicPr>
          <p:cNvPr id="5122" name="Picture 2" descr="halÄ± dokuma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8541" y="2586323"/>
            <a:ext cx="4590924" cy="3222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Ä°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5359" y="2554845"/>
            <a:ext cx="1406921" cy="1406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alÄ± dokuma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5359" y="4125235"/>
            <a:ext cx="2136261" cy="159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 Placeholder 37890"/>
          <p:cNvSpPr>
            <a:spLocks noGrp="1"/>
          </p:cNvSpPr>
          <p:nvPr>
            <p:ph idx="1"/>
          </p:nvPr>
        </p:nvSpPr>
        <p:spPr>
          <a:xfrm>
            <a:off x="1211561" y="766991"/>
            <a:ext cx="7696200" cy="4721225"/>
          </a:xfrm>
          <a:ln/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sz="2600" dirty="0" err="1"/>
              <a:t>Zamanla</a:t>
            </a:r>
            <a:r>
              <a:rPr sz="2600" dirty="0"/>
              <a:t> </a:t>
            </a:r>
            <a:r>
              <a:rPr sz="2600" dirty="0" err="1"/>
              <a:t>sevdiklerini</a:t>
            </a:r>
            <a:r>
              <a:rPr sz="2600" dirty="0"/>
              <a:t> de </a:t>
            </a:r>
            <a:r>
              <a:rPr sz="2600" dirty="0" err="1"/>
              <a:t>desenleştirerek</a:t>
            </a:r>
            <a:r>
              <a:rPr sz="2600" dirty="0"/>
              <a:t>, </a:t>
            </a:r>
            <a:r>
              <a:rPr sz="2600" dirty="0" err="1"/>
              <a:t>bugünkü</a:t>
            </a:r>
            <a:r>
              <a:rPr sz="2600" dirty="0"/>
              <a:t> </a:t>
            </a:r>
            <a:r>
              <a:rPr sz="2600" dirty="0" err="1"/>
              <a:t>halının</a:t>
            </a:r>
            <a:r>
              <a:rPr sz="2600" dirty="0"/>
              <a:t> </a:t>
            </a:r>
            <a:r>
              <a:rPr sz="2600" dirty="0" err="1"/>
              <a:t>kaba</a:t>
            </a:r>
            <a:r>
              <a:rPr sz="2600" dirty="0"/>
              <a:t> </a:t>
            </a:r>
            <a:r>
              <a:rPr sz="2600" dirty="0" err="1"/>
              <a:t>örneklerine</a:t>
            </a:r>
            <a:r>
              <a:rPr sz="2600" dirty="0"/>
              <a:t> </a:t>
            </a:r>
            <a:r>
              <a:rPr sz="2600" dirty="0" err="1"/>
              <a:t>ulaştılar</a:t>
            </a:r>
            <a:r>
              <a:rPr sz="2600" dirty="0"/>
              <a:t>. </a:t>
            </a:r>
            <a:r>
              <a:rPr sz="2600" dirty="0" err="1"/>
              <a:t>Kısaca</a:t>
            </a:r>
            <a:r>
              <a:rPr sz="2600" dirty="0"/>
              <a:t> </a:t>
            </a:r>
            <a:r>
              <a:rPr sz="2600" dirty="0" err="1"/>
              <a:t>halı</a:t>
            </a:r>
            <a:r>
              <a:rPr sz="2600" dirty="0"/>
              <a:t> </a:t>
            </a:r>
            <a:r>
              <a:rPr sz="2600" dirty="0" err="1"/>
              <a:t>insanoğlunun</a:t>
            </a:r>
            <a:r>
              <a:rPr sz="2600" dirty="0"/>
              <a:t> </a:t>
            </a:r>
            <a:r>
              <a:rPr sz="2600" dirty="0" err="1">
                <a:solidFill>
                  <a:srgbClr val="FF0000"/>
                </a:solidFill>
              </a:rPr>
              <a:t>doğaya</a:t>
            </a:r>
            <a:r>
              <a:rPr sz="2600" dirty="0">
                <a:solidFill>
                  <a:srgbClr val="FF0000"/>
                </a:solidFill>
              </a:rPr>
              <a:t> </a:t>
            </a:r>
            <a:r>
              <a:rPr sz="2600" dirty="0" err="1">
                <a:solidFill>
                  <a:srgbClr val="FF0000"/>
                </a:solidFill>
              </a:rPr>
              <a:t>karşı</a:t>
            </a:r>
            <a:r>
              <a:rPr sz="2600" dirty="0">
                <a:solidFill>
                  <a:srgbClr val="FF0000"/>
                </a:solidFill>
              </a:rPr>
              <a:t> </a:t>
            </a:r>
            <a:r>
              <a:rPr sz="2600" dirty="0" err="1">
                <a:solidFill>
                  <a:srgbClr val="FF0000"/>
                </a:solidFill>
              </a:rPr>
              <a:t>ve</a:t>
            </a:r>
            <a:r>
              <a:rPr sz="2600" dirty="0">
                <a:solidFill>
                  <a:srgbClr val="FF0000"/>
                </a:solidFill>
              </a:rPr>
              <a:t> </a:t>
            </a:r>
            <a:r>
              <a:rPr sz="2600" dirty="0" err="1">
                <a:solidFill>
                  <a:srgbClr val="FF0000"/>
                </a:solidFill>
              </a:rPr>
              <a:t>doğayı</a:t>
            </a:r>
            <a:r>
              <a:rPr sz="2600" dirty="0">
                <a:solidFill>
                  <a:srgbClr val="FF0000"/>
                </a:solidFill>
              </a:rPr>
              <a:t> </a:t>
            </a:r>
            <a:r>
              <a:rPr sz="2600" dirty="0" err="1">
                <a:solidFill>
                  <a:srgbClr val="FF0000"/>
                </a:solidFill>
              </a:rPr>
              <a:t>kendine</a:t>
            </a:r>
            <a:r>
              <a:rPr sz="2600" dirty="0">
                <a:solidFill>
                  <a:srgbClr val="FF0000"/>
                </a:solidFill>
              </a:rPr>
              <a:t> </a:t>
            </a:r>
            <a:r>
              <a:rPr sz="2600" dirty="0" err="1">
                <a:solidFill>
                  <a:srgbClr val="FF0000"/>
                </a:solidFill>
              </a:rPr>
              <a:t>uydurma</a:t>
            </a:r>
            <a:r>
              <a:rPr sz="2600" dirty="0">
                <a:solidFill>
                  <a:srgbClr val="FF0000"/>
                </a:solidFill>
              </a:rPr>
              <a:t> </a:t>
            </a:r>
            <a:r>
              <a:rPr sz="2600" dirty="0" err="1">
                <a:solidFill>
                  <a:srgbClr val="FF0000"/>
                </a:solidFill>
              </a:rPr>
              <a:t>mücadelesinin</a:t>
            </a:r>
            <a:r>
              <a:rPr sz="2600" dirty="0">
                <a:solidFill>
                  <a:srgbClr val="FF0000"/>
                </a:solidFill>
              </a:rPr>
              <a:t> </a:t>
            </a:r>
            <a:r>
              <a:rPr sz="2600" dirty="0"/>
              <a:t>ilk </a:t>
            </a:r>
            <a:r>
              <a:rPr sz="2600" dirty="0" err="1"/>
              <a:t>ürünlerindendir</a:t>
            </a:r>
            <a:r>
              <a:rPr sz="2400" dirty="0"/>
              <a:t>.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/>
              <a:pPr lvl="0">
                <a:buClr>
                  <a:schemeClr val="bg1"/>
                </a:buClr>
              </a:pPr>
              <a:t>14</a:t>
            </a:fld>
            <a:endParaRPr lang="tr-TR"/>
          </a:p>
        </p:txBody>
      </p:sp>
      <p:pic>
        <p:nvPicPr>
          <p:cNvPr id="6150" name="Picture 6" descr="Ä°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1078" y="2178741"/>
            <a:ext cx="4831995" cy="3623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5" name="Picture 39944" descr="Dosya:Antoin Sevruguin carpet.jpg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2275" y="1412875"/>
            <a:ext cx="5486400" cy="4067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/>
              <a:pPr lvl="0">
                <a:buClr>
                  <a:schemeClr val="bg1"/>
                </a:buClr>
              </a:pPr>
              <a:t>15</a:t>
            </a:fld>
            <a:endParaRPr lang="tr-TR"/>
          </a:p>
        </p:txBody>
      </p:sp>
    </p:spTree>
  </p:cSld>
  <p:clrMapOvr>
    <a:masterClrMapping/>
  </p:clrMapOvr>
  <p:transition spd="slow">
    <p:check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A4B44DF0-2466-014A-891A-D6445DB2F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2C451D09-0D60-7447-8011-34DF33678B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A8A8419E-9B75-A84B-8BA8-9BED20B93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859D51B9-9D5F-B645-B995-FE6DDA3E7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71A692D8-3D8C-B649-8327-10D0416CD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 smtClean="0"/>
              <a:pPr lvl="0">
                <a:buClr>
                  <a:schemeClr val="bg1"/>
                </a:buClr>
              </a:pPr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081599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7" name="Picture 40966" descr="Dosya:CarpetmakingAlgiers1899.jpg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1800" y="652206"/>
            <a:ext cx="3903638" cy="532314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8" name="Rectangle 40967"/>
          <p:cNvSpPr/>
          <p:nvPr/>
        </p:nvSpPr>
        <p:spPr>
          <a:xfrm>
            <a:off x="2124075" y="6165850"/>
            <a:ext cx="622776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sz="1200" b="1">
                <a:latin typeface="Comic Sans MS" panose="030F0702030302020204" pitchFamily="66" charset="0"/>
              </a:rPr>
              <a:t>Bugünkü Cezayir'den bir halı dokuma atölyesinde çalışan Mağribî kadınlar; 1899.</a:t>
            </a:r>
            <a:r>
              <a:rPr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/>
              <a:pPr lvl="0">
                <a:buClr>
                  <a:schemeClr val="bg1"/>
                </a:buClr>
              </a:pPr>
              <a:t>17</a:t>
            </a:fld>
            <a:endParaRPr lang="tr-TR"/>
          </a:p>
        </p:txBody>
      </p:sp>
    </p:spTree>
  </p:cSld>
  <p:clrMapOvr>
    <a:masterClrMapping/>
  </p:clrMapOvr>
  <p:transition spd="slow">
    <p:comb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41985"/>
          <p:cNvSpPr>
            <a:spLocks noGrp="1"/>
          </p:cNvSpPr>
          <p:nvPr>
            <p:ph type="title"/>
          </p:nvPr>
        </p:nvSpPr>
        <p:spPr>
          <a:xfrm>
            <a:off x="1012224" y="664363"/>
            <a:ext cx="6965245" cy="623121"/>
          </a:xfrm>
          <a:ln/>
        </p:spPr>
        <p:txBody>
          <a:bodyPr anchor="b">
            <a:normAutofit fontScale="90000"/>
          </a:bodyPr>
          <a:lstStyle/>
          <a:p>
            <a:r>
              <a:rPr dirty="0">
                <a:solidFill>
                  <a:schemeClr val="hlink"/>
                </a:solidFill>
              </a:rPr>
              <a:t>KİLİM</a:t>
            </a:r>
          </a:p>
        </p:txBody>
      </p:sp>
      <p:sp>
        <p:nvSpPr>
          <p:cNvPr id="41987" name="Text Placeholder 41986"/>
          <p:cNvSpPr>
            <a:spLocks noGrp="1"/>
          </p:cNvSpPr>
          <p:nvPr>
            <p:ph idx="1"/>
          </p:nvPr>
        </p:nvSpPr>
        <p:spPr>
          <a:xfrm>
            <a:off x="1259632" y="1245295"/>
            <a:ext cx="6196405" cy="3603812"/>
          </a:xfrm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sz="2000" b="1" dirty="0"/>
              <a:t>Kilim</a:t>
            </a:r>
            <a:r>
              <a:rPr sz="2000" dirty="0"/>
              <a:t>; </a:t>
            </a:r>
            <a:r>
              <a:rPr sz="2000" dirty="0" err="1"/>
              <a:t>Türk</a:t>
            </a:r>
            <a:r>
              <a:rPr sz="2000" dirty="0"/>
              <a:t> el </a:t>
            </a:r>
            <a:r>
              <a:rPr sz="2000" dirty="0" err="1"/>
              <a:t>dokuma</a:t>
            </a:r>
            <a:r>
              <a:rPr sz="2000" dirty="0"/>
              <a:t> </a:t>
            </a:r>
            <a:r>
              <a:rPr sz="2000" dirty="0" err="1"/>
              <a:t>sanatlarından</a:t>
            </a:r>
            <a:r>
              <a:rPr sz="2000" dirty="0"/>
              <a:t> </a:t>
            </a:r>
            <a:r>
              <a:rPr sz="2000" dirty="0" err="1"/>
              <a:t>en</a:t>
            </a:r>
            <a:r>
              <a:rPr sz="2000" dirty="0"/>
              <a:t> </a:t>
            </a:r>
            <a:r>
              <a:rPr sz="2000" dirty="0" err="1"/>
              <a:t>önemlilerindendir</a:t>
            </a:r>
            <a:r>
              <a:rPr sz="2000" dirty="0"/>
              <a:t>. El </a:t>
            </a:r>
            <a:r>
              <a:rPr sz="2000" dirty="0" err="1"/>
              <a:t>dokuması</a:t>
            </a:r>
            <a:r>
              <a:rPr sz="2000" dirty="0"/>
              <a:t> kilim </a:t>
            </a:r>
            <a:r>
              <a:rPr sz="2000" dirty="0" err="1"/>
              <a:t>denilince</a:t>
            </a:r>
            <a:r>
              <a:rPr sz="2000" dirty="0"/>
              <a:t> </a:t>
            </a:r>
            <a:r>
              <a:rPr sz="2000" dirty="0" err="1"/>
              <a:t>akla</a:t>
            </a:r>
            <a:r>
              <a:rPr sz="2000" dirty="0"/>
              <a:t> ilk </a:t>
            </a:r>
            <a:r>
              <a:rPr sz="2000" dirty="0" err="1"/>
              <a:t>Türk</a:t>
            </a:r>
            <a:r>
              <a:rPr sz="2000" dirty="0"/>
              <a:t> </a:t>
            </a:r>
            <a:r>
              <a:rPr sz="2000" dirty="0" err="1"/>
              <a:t>kilimleri</a:t>
            </a:r>
            <a:r>
              <a:rPr sz="2000" dirty="0"/>
              <a:t> </a:t>
            </a:r>
            <a:r>
              <a:rPr sz="2000" dirty="0" err="1"/>
              <a:t>gelmektedir</a:t>
            </a:r>
            <a:r>
              <a:rPr sz="2000" dirty="0"/>
              <a:t>. 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/>
              <a:pPr lvl="0">
                <a:buClr>
                  <a:schemeClr val="bg1"/>
                </a:buClr>
              </a:pPr>
              <a:t>18</a:t>
            </a:fld>
            <a:endParaRPr lang="tr-TR"/>
          </a:p>
        </p:txBody>
      </p:sp>
      <p:pic>
        <p:nvPicPr>
          <p:cNvPr id="7" name="Picture 43012" descr="90px-Kilim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9673" y="2281305"/>
            <a:ext cx="1800225" cy="187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Rectangle 43013"/>
          <p:cNvSpPr/>
          <p:nvPr/>
        </p:nvSpPr>
        <p:spPr>
          <a:xfrm>
            <a:off x="1503525" y="4191633"/>
            <a:ext cx="16637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dirty="0" err="1">
                <a:latin typeface="Comic Sans MS" panose="030F0702030302020204" pitchFamily="66" charset="0"/>
              </a:rPr>
              <a:t>Bir</a:t>
            </a:r>
            <a:r>
              <a:rPr dirty="0">
                <a:latin typeface="Comic Sans MS" panose="030F0702030302020204" pitchFamily="66" charset="0"/>
              </a:rPr>
              <a:t> İran </a:t>
            </a:r>
            <a:r>
              <a:rPr dirty="0" err="1">
                <a:latin typeface="Comic Sans MS" panose="030F0702030302020204" pitchFamily="66" charset="0"/>
              </a:rPr>
              <a:t>kilimi</a:t>
            </a:r>
            <a:endParaRPr dirty="0">
              <a:latin typeface="Comic Sans MS" panose="030F0702030302020204" pitchFamily="66" charset="0"/>
            </a:endParaRPr>
          </a:p>
          <a:p>
            <a:pPr algn="ctr" eaLnBrk="0" hangingPunct="0"/>
            <a:endParaRPr dirty="0">
              <a:latin typeface="Arial" panose="020B0604020202020204" pitchFamily="34" charset="0"/>
            </a:endParaRPr>
          </a:p>
        </p:txBody>
      </p:sp>
      <p:pic>
        <p:nvPicPr>
          <p:cNvPr id="9" name="Picture 43016" descr="120px-E%C5%9Fme_Kilimi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11175" y="2209868"/>
            <a:ext cx="1871663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Rectangle 43017"/>
          <p:cNvSpPr/>
          <p:nvPr/>
        </p:nvSpPr>
        <p:spPr>
          <a:xfrm>
            <a:off x="3468576" y="4191633"/>
            <a:ext cx="2259121" cy="9233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dirty="0">
                <a:latin typeface="Comic Sans MS" panose="030F0702030302020204" pitchFamily="66" charset="0"/>
              </a:rPr>
              <a:t>El </a:t>
            </a:r>
            <a:r>
              <a:rPr dirty="0" err="1">
                <a:latin typeface="Comic Sans MS" panose="030F0702030302020204" pitchFamily="66" charset="0"/>
              </a:rPr>
              <a:t>dokuması</a:t>
            </a:r>
            <a:r>
              <a:rPr dirty="0">
                <a:latin typeface="Comic Sans MS" panose="030F0702030302020204" pitchFamily="66" charset="0"/>
              </a:rPr>
              <a:t> </a:t>
            </a:r>
            <a:r>
              <a:rPr dirty="0" err="1">
                <a:latin typeface="Comic Sans MS" panose="030F0702030302020204" pitchFamily="66" charset="0"/>
                <a:hlinkClick r:id="rId4" tooltip="Eşme, Uşak"/>
              </a:rPr>
              <a:t>Eşme</a:t>
            </a:r>
            <a:r>
              <a:rPr dirty="0">
                <a:latin typeface="Comic Sans MS" panose="030F0702030302020204" pitchFamily="66" charset="0"/>
              </a:rPr>
              <a:t> </a:t>
            </a:r>
            <a:r>
              <a:rPr dirty="0" err="1">
                <a:latin typeface="Comic Sans MS" panose="030F0702030302020204" pitchFamily="66" charset="0"/>
              </a:rPr>
              <a:t>kilimi</a:t>
            </a:r>
            <a:endParaRPr dirty="0">
              <a:latin typeface="Comic Sans MS" panose="030F0702030302020204" pitchFamily="66" charset="0"/>
            </a:endParaRPr>
          </a:p>
          <a:p>
            <a:pPr algn="ctr" eaLnBrk="0" hangingPunct="0"/>
            <a:endParaRPr dirty="0">
              <a:latin typeface="Arial" panose="020B0604020202020204" pitchFamily="34" charset="0"/>
            </a:endParaRPr>
          </a:p>
        </p:txBody>
      </p:sp>
      <p:pic>
        <p:nvPicPr>
          <p:cNvPr id="11" name="Picture 43019" descr="120px-Kilimler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60344" y="2169715"/>
            <a:ext cx="2217659" cy="1799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Dikdörtgen 4"/>
          <p:cNvSpPr/>
          <p:nvPr/>
        </p:nvSpPr>
        <p:spPr>
          <a:xfrm>
            <a:off x="5760344" y="4245461"/>
            <a:ext cx="16257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dirty="0"/>
              <a:t>Türk kilimleri</a:t>
            </a:r>
          </a:p>
        </p:txBody>
      </p:sp>
    </p:spTree>
  </p:cSld>
  <p:clrMapOvr>
    <a:masterClrMapping/>
  </p:clrMapOvr>
  <p:transition spd="slow">
    <p:cover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44033"/>
          <p:cNvSpPr>
            <a:spLocks noGrp="1"/>
          </p:cNvSpPr>
          <p:nvPr>
            <p:ph type="title"/>
          </p:nvPr>
        </p:nvSpPr>
        <p:spPr>
          <a:ln/>
        </p:spPr>
        <p:txBody>
          <a:bodyPr anchor="b"/>
          <a:lstStyle/>
          <a:p>
            <a:r>
              <a:rPr>
                <a:solidFill>
                  <a:schemeClr val="accent2"/>
                </a:solidFill>
              </a:rPr>
              <a:t>HEYKEL</a:t>
            </a:r>
          </a:p>
        </p:txBody>
      </p:sp>
      <p:sp>
        <p:nvSpPr>
          <p:cNvPr id="44035" name="Text Placeholder 44034"/>
          <p:cNvSpPr>
            <a:spLocks noGrp="1"/>
          </p:cNvSpPr>
          <p:nvPr>
            <p:ph idx="1"/>
          </p:nvPr>
        </p:nvSpPr>
        <p:spPr>
          <a:xfrm>
            <a:off x="1463041" y="2119257"/>
            <a:ext cx="3541008" cy="3397975"/>
          </a:xfrm>
          <a:ln/>
        </p:spPr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sz="2400" b="1" dirty="0" err="1"/>
              <a:t>Heykel</a:t>
            </a:r>
            <a:r>
              <a:rPr sz="2400" dirty="0"/>
              <a:t>, </a:t>
            </a:r>
            <a:r>
              <a:rPr sz="2400" dirty="0" err="1"/>
              <a:t>sanatsal</a:t>
            </a:r>
            <a:r>
              <a:rPr sz="2400" dirty="0"/>
              <a:t> </a:t>
            </a:r>
            <a:r>
              <a:rPr sz="2400" dirty="0" err="1"/>
              <a:t>bakış</a:t>
            </a:r>
            <a:r>
              <a:rPr sz="2400" dirty="0"/>
              <a:t> </a:t>
            </a:r>
            <a:r>
              <a:rPr sz="2400" dirty="0" err="1"/>
              <a:t>açısıyla</a:t>
            </a:r>
            <a:r>
              <a:rPr sz="2400" dirty="0"/>
              <a:t> </a:t>
            </a:r>
            <a:r>
              <a:rPr sz="2400" dirty="0" err="1"/>
              <a:t>meydana</a:t>
            </a:r>
            <a:r>
              <a:rPr sz="2400" dirty="0"/>
              <a:t> </a:t>
            </a:r>
            <a:r>
              <a:rPr sz="2400" dirty="0" err="1"/>
              <a:t>getirilmiş</a:t>
            </a:r>
            <a:r>
              <a:rPr sz="2400" dirty="0"/>
              <a:t> </a:t>
            </a:r>
            <a:r>
              <a:rPr sz="2400" dirty="0" err="1"/>
              <a:t>üç</a:t>
            </a:r>
            <a:r>
              <a:rPr sz="2400" dirty="0"/>
              <a:t> </a:t>
            </a:r>
            <a:r>
              <a:rPr sz="2400" dirty="0" err="1"/>
              <a:t>boyutlu</a:t>
            </a:r>
            <a:r>
              <a:rPr sz="2400" dirty="0"/>
              <a:t> </a:t>
            </a:r>
            <a:r>
              <a:rPr sz="2400" dirty="0" err="1"/>
              <a:t>formlara</a:t>
            </a:r>
            <a:r>
              <a:rPr sz="2400" dirty="0"/>
              <a:t> </a:t>
            </a:r>
            <a:r>
              <a:rPr sz="2400" dirty="0" err="1"/>
              <a:t>denir</a:t>
            </a:r>
            <a:r>
              <a:rPr lang="tr-TR" sz="2400" dirty="0"/>
              <a:t> </a:t>
            </a:r>
            <a:r>
              <a:rPr sz="2400" dirty="0" err="1"/>
              <a:t>Genellikle</a:t>
            </a:r>
            <a:r>
              <a:rPr sz="2400" dirty="0"/>
              <a:t> </a:t>
            </a:r>
            <a:r>
              <a:rPr sz="2400" dirty="0" err="1">
                <a:hlinkClick r:id="rId2" tooltip="İnsan"/>
              </a:rPr>
              <a:t>insan</a:t>
            </a:r>
            <a:r>
              <a:rPr sz="2400" dirty="0"/>
              <a:t>, </a:t>
            </a:r>
            <a:r>
              <a:rPr sz="2400" b="1" dirty="0" err="1">
                <a:hlinkClick r:id="rId3" tooltip="Hayvan"/>
              </a:rPr>
              <a:t>hayvan</a:t>
            </a:r>
            <a:r>
              <a:rPr sz="2400" dirty="0"/>
              <a:t> </a:t>
            </a:r>
            <a:r>
              <a:rPr sz="2400" dirty="0" err="1"/>
              <a:t>ya</a:t>
            </a:r>
            <a:r>
              <a:rPr sz="2400" dirty="0"/>
              <a:t> da </a:t>
            </a:r>
            <a:r>
              <a:rPr sz="2400" dirty="0" err="1"/>
              <a:t>nesnelerin</a:t>
            </a:r>
            <a:r>
              <a:rPr sz="2400" dirty="0"/>
              <a:t> </a:t>
            </a:r>
            <a:r>
              <a:rPr sz="2400" dirty="0" err="1"/>
              <a:t>heykelleri</a:t>
            </a:r>
            <a:r>
              <a:rPr sz="2400" dirty="0"/>
              <a:t> </a:t>
            </a:r>
            <a:r>
              <a:rPr sz="2400" dirty="0" err="1"/>
              <a:t>yapılır</a:t>
            </a:r>
            <a:r>
              <a:rPr sz="2400" dirty="0"/>
              <a:t>. </a:t>
            </a:r>
            <a:r>
              <a:rPr sz="2400" dirty="0" err="1">
                <a:hlinkClick r:id="rId4" tooltip="Taş"/>
              </a:rPr>
              <a:t>Taş</a:t>
            </a:r>
            <a:r>
              <a:rPr sz="2400" dirty="0"/>
              <a:t> </a:t>
            </a:r>
            <a:r>
              <a:rPr sz="2400" dirty="0" err="1"/>
              <a:t>ve</a:t>
            </a:r>
            <a:r>
              <a:rPr sz="2400" dirty="0"/>
              <a:t> </a:t>
            </a:r>
            <a:r>
              <a:rPr sz="2400" dirty="0" err="1">
                <a:hlinkClick r:id="rId5" tooltip="Ahşap"/>
              </a:rPr>
              <a:t>ahşap</a:t>
            </a:r>
            <a:r>
              <a:rPr sz="2400" dirty="0"/>
              <a:t> </a:t>
            </a:r>
            <a:r>
              <a:rPr sz="2400" dirty="0" err="1"/>
              <a:t>gibi</a:t>
            </a:r>
            <a:r>
              <a:rPr sz="2400" dirty="0"/>
              <a:t> </a:t>
            </a:r>
            <a:r>
              <a:rPr sz="2400" dirty="0" err="1"/>
              <a:t>malzemelerden</a:t>
            </a:r>
            <a:r>
              <a:rPr sz="2400" dirty="0"/>
              <a:t> </a:t>
            </a:r>
            <a:r>
              <a:rPr sz="2400" dirty="0" err="1"/>
              <a:t>yontularak</a:t>
            </a:r>
            <a:r>
              <a:rPr sz="2400" dirty="0"/>
              <a:t> </a:t>
            </a:r>
            <a:r>
              <a:rPr sz="2400" dirty="0" err="1"/>
              <a:t>yapılabileceği</a:t>
            </a:r>
            <a:r>
              <a:rPr sz="2400" dirty="0"/>
              <a:t> </a:t>
            </a:r>
            <a:r>
              <a:rPr sz="2400" dirty="0" err="1"/>
              <a:t>gibi</a:t>
            </a:r>
            <a:r>
              <a:rPr sz="2400" dirty="0"/>
              <a:t>, </a:t>
            </a:r>
            <a:r>
              <a:rPr sz="2400" dirty="0" err="1">
                <a:hlinkClick r:id="rId6" tooltip="Kil"/>
              </a:rPr>
              <a:t>kil</a:t>
            </a:r>
            <a:r>
              <a:rPr sz="2400" dirty="0"/>
              <a:t>, </a:t>
            </a:r>
            <a:r>
              <a:rPr sz="2400" dirty="0" err="1">
                <a:hlinkClick r:id="rId7" tooltip="Balmumu"/>
              </a:rPr>
              <a:t>balmumu</a:t>
            </a:r>
            <a:r>
              <a:rPr sz="2400" dirty="0"/>
              <a:t> </a:t>
            </a:r>
            <a:r>
              <a:rPr sz="2400" dirty="0" err="1"/>
              <a:t>gibi</a:t>
            </a:r>
            <a:r>
              <a:rPr sz="2400" dirty="0"/>
              <a:t> </a:t>
            </a:r>
            <a:r>
              <a:rPr sz="2400" dirty="0" err="1"/>
              <a:t>ara</a:t>
            </a:r>
            <a:r>
              <a:rPr sz="2400" dirty="0"/>
              <a:t> </a:t>
            </a:r>
            <a:r>
              <a:rPr sz="2400" dirty="0" err="1"/>
              <a:t>malzemelerden</a:t>
            </a:r>
            <a:r>
              <a:rPr sz="2400" dirty="0"/>
              <a:t> </a:t>
            </a:r>
            <a:r>
              <a:rPr sz="2400" dirty="0" err="1"/>
              <a:t>modellenerek</a:t>
            </a:r>
            <a:r>
              <a:rPr sz="2400" dirty="0"/>
              <a:t>, </a:t>
            </a:r>
            <a:r>
              <a:rPr sz="2400" b="1" dirty="0" err="1">
                <a:hlinkClick r:id="rId8" tooltip="Bronz"/>
              </a:rPr>
              <a:t>bronz</a:t>
            </a:r>
            <a:r>
              <a:rPr sz="2400" dirty="0"/>
              <a:t> </a:t>
            </a:r>
            <a:r>
              <a:rPr sz="2400" dirty="0" err="1"/>
              <a:t>ve</a:t>
            </a:r>
            <a:r>
              <a:rPr sz="2400" dirty="0"/>
              <a:t> </a:t>
            </a:r>
            <a:r>
              <a:rPr sz="2400" dirty="0" err="1">
                <a:hlinkClick r:id="rId9" tooltip="Tunç"/>
              </a:rPr>
              <a:t>tunç</a:t>
            </a:r>
            <a:r>
              <a:rPr sz="2400" dirty="0"/>
              <a:t> </a:t>
            </a:r>
            <a:r>
              <a:rPr sz="2400" dirty="0" err="1"/>
              <a:t>gibi</a:t>
            </a:r>
            <a:r>
              <a:rPr sz="2400" dirty="0"/>
              <a:t> </a:t>
            </a:r>
            <a:r>
              <a:rPr sz="2400" dirty="0" err="1"/>
              <a:t>metallerden</a:t>
            </a:r>
            <a:r>
              <a:rPr sz="2400" dirty="0"/>
              <a:t> </a:t>
            </a:r>
            <a:r>
              <a:rPr sz="2400" dirty="0" err="1"/>
              <a:t>dökülebilir</a:t>
            </a:r>
            <a:r>
              <a:rPr sz="2400" dirty="0"/>
              <a:t>. </a:t>
            </a:r>
            <a:r>
              <a:rPr sz="2400" dirty="0" err="1">
                <a:hlinkClick r:id="rId10" tooltip="Büst"/>
              </a:rPr>
              <a:t>Büst</a:t>
            </a:r>
            <a:r>
              <a:rPr sz="2400" dirty="0"/>
              <a:t>, </a:t>
            </a:r>
            <a:r>
              <a:rPr sz="2400" b="1" dirty="0" err="1">
                <a:hlinkClick r:id="rId11" tooltip="Rölyef"/>
              </a:rPr>
              <a:t>rölyef</a:t>
            </a:r>
            <a:r>
              <a:rPr sz="2400" dirty="0"/>
              <a:t> </a:t>
            </a:r>
            <a:r>
              <a:rPr sz="2400" dirty="0" err="1"/>
              <a:t>ve</a:t>
            </a:r>
            <a:r>
              <a:rPr sz="2400" dirty="0"/>
              <a:t>  </a:t>
            </a:r>
            <a:r>
              <a:rPr sz="2400" dirty="0" err="1"/>
              <a:t>gibi</a:t>
            </a:r>
            <a:r>
              <a:rPr sz="2400" dirty="0"/>
              <a:t> </a:t>
            </a:r>
            <a:r>
              <a:rPr sz="2400" dirty="0" err="1"/>
              <a:t>heykel</a:t>
            </a:r>
            <a:r>
              <a:rPr sz="2400" dirty="0"/>
              <a:t> </a:t>
            </a:r>
            <a:r>
              <a:rPr sz="2400" dirty="0" err="1"/>
              <a:t>türleri</a:t>
            </a:r>
            <a:r>
              <a:rPr sz="2400" dirty="0"/>
              <a:t> </a:t>
            </a:r>
            <a:r>
              <a:rPr sz="2400" dirty="0" err="1"/>
              <a:t>vardır</a:t>
            </a:r>
            <a:r>
              <a:rPr sz="2400" dirty="0"/>
              <a:t>.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/>
              <a:pPr lvl="0">
                <a:buClr>
                  <a:schemeClr val="bg1"/>
                </a:buClr>
              </a:pPr>
              <a:t>19</a:t>
            </a:fld>
            <a:endParaRPr lang="tr-TR"/>
          </a:p>
        </p:txBody>
      </p:sp>
      <p:pic>
        <p:nvPicPr>
          <p:cNvPr id="7" name="Picture 45061" descr="Dosya:Gandhara Buddha (tnm).jpeg">
            <a:hlinkClick r:id="rId12"/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148064" y="1937801"/>
            <a:ext cx="2248940" cy="372539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svg\Desktop\görsel sanatlar etkinlik\ulusal kültürel\different-nationalities-2633028_64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-10000"/>
                    </a14:imgEffect>
                    <a14:imgEffect>
                      <a14:brightnessContrast bright="43000" contrast="-6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3076" y="1743766"/>
            <a:ext cx="5384466" cy="4004401"/>
          </a:xfrm>
          <a:prstGeom prst="rect">
            <a:avLst/>
          </a:prstGeom>
          <a:noFill/>
          <a:effectLst>
            <a:glow rad="25400">
              <a:schemeClr val="accent1">
                <a:alpha val="40000"/>
              </a:schemeClr>
            </a:glow>
            <a:softEdge rad="127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Blok Yay 18"/>
          <p:cNvSpPr/>
          <p:nvPr/>
        </p:nvSpPr>
        <p:spPr>
          <a:xfrm rot="11615969">
            <a:off x="4179630" y="2029961"/>
            <a:ext cx="2931060" cy="2806400"/>
          </a:xfrm>
          <a:prstGeom prst="blockArc">
            <a:avLst>
              <a:gd name="adj1" fmla="val 0"/>
              <a:gd name="adj2" fmla="val 18900000"/>
              <a:gd name="adj3" fmla="val 12740"/>
            </a:avLst>
          </a:prstGeom>
          <a:gradFill>
            <a:gsLst>
              <a:gs pos="0">
                <a:schemeClr val="tx2"/>
              </a:gs>
              <a:gs pos="100000">
                <a:schemeClr val="accent1">
                  <a:hueOff val="0"/>
                  <a:satOff val="0"/>
                  <a:lumOff val="0"/>
                  <a:alphaOff val="0"/>
                  <a:shade val="76000"/>
                  <a:lumMod val="90000"/>
                </a:schemeClr>
              </a:gs>
            </a:gsLst>
          </a:gradFill>
          <a:ln>
            <a:solidFill>
              <a:srgbClr val="00B0F0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146" name="Title 6145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307161"/>
          </a:xfrm>
          <a:ln/>
        </p:spPr>
        <p:txBody>
          <a:bodyPr anchor="b">
            <a:normAutofit fontScale="90000"/>
          </a:bodyPr>
          <a:lstStyle/>
          <a:p>
            <a:r>
              <a:rPr dirty="0">
                <a:solidFill>
                  <a:schemeClr val="hlink"/>
                </a:solidFill>
              </a:rPr>
              <a:t>   </a:t>
            </a:r>
            <a:r>
              <a:rPr b="1" dirty="0">
                <a:solidFill>
                  <a:schemeClr val="hlink"/>
                </a:solidFill>
              </a:rPr>
              <a:t>ULUSAL KÜLTÜR</a:t>
            </a:r>
            <a:r>
              <a:rPr lang="tr-TR" b="1" dirty="0">
                <a:solidFill>
                  <a:schemeClr val="hlink"/>
                </a:solidFill>
              </a:rPr>
              <a:t> NEDİR?</a:t>
            </a:r>
            <a:endParaRPr b="1" dirty="0">
              <a:solidFill>
                <a:schemeClr val="hlink"/>
              </a:solidFill>
            </a:endParaRPr>
          </a:p>
        </p:txBody>
      </p:sp>
      <p:grpSp>
        <p:nvGrpSpPr>
          <p:cNvPr id="6" name="Grup 5"/>
          <p:cNvGrpSpPr/>
          <p:nvPr/>
        </p:nvGrpSpPr>
        <p:grpSpPr>
          <a:xfrm>
            <a:off x="1260479" y="692696"/>
            <a:ext cx="3758545" cy="4954926"/>
            <a:chOff x="2339751" y="1124746"/>
            <a:chExt cx="3758545" cy="4954926"/>
          </a:xfrm>
        </p:grpSpPr>
        <p:sp>
          <p:nvSpPr>
            <p:cNvPr id="7" name="Çember Ok 6"/>
            <p:cNvSpPr/>
            <p:nvPr/>
          </p:nvSpPr>
          <p:spPr>
            <a:xfrm>
              <a:off x="2339751" y="1124746"/>
              <a:ext cx="3758545" cy="3828357"/>
            </a:xfrm>
            <a:prstGeom prst="circularArrow">
              <a:avLst>
                <a:gd name="adj1" fmla="val 10980"/>
                <a:gd name="adj2" fmla="val 1142322"/>
                <a:gd name="adj3" fmla="val 4500000"/>
                <a:gd name="adj4" fmla="val 10800000"/>
                <a:gd name="adj5" fmla="val 125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Serbest Form 7"/>
            <p:cNvSpPr/>
            <p:nvPr/>
          </p:nvSpPr>
          <p:spPr>
            <a:xfrm>
              <a:off x="3196630" y="1901641"/>
              <a:ext cx="2122166" cy="2093521"/>
            </a:xfrm>
            <a:custGeom>
              <a:avLst/>
              <a:gdLst>
                <a:gd name="connsiteX0" fmla="*/ 0 w 2510795"/>
                <a:gd name="connsiteY0" fmla="*/ 1310822 h 2621643"/>
                <a:gd name="connsiteX1" fmla="*/ 1255398 w 2510795"/>
                <a:gd name="connsiteY1" fmla="*/ 0 h 2621643"/>
                <a:gd name="connsiteX2" fmla="*/ 2510796 w 2510795"/>
                <a:gd name="connsiteY2" fmla="*/ 1310822 h 2621643"/>
                <a:gd name="connsiteX3" fmla="*/ 1255398 w 2510795"/>
                <a:gd name="connsiteY3" fmla="*/ 2621644 h 2621643"/>
                <a:gd name="connsiteX4" fmla="*/ 0 w 2510795"/>
                <a:gd name="connsiteY4" fmla="*/ 1310822 h 2621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0795" h="2621643">
                  <a:moveTo>
                    <a:pt x="0" y="1310822"/>
                  </a:moveTo>
                  <a:cubicBezTo>
                    <a:pt x="0" y="586875"/>
                    <a:pt x="562061" y="0"/>
                    <a:pt x="1255398" y="0"/>
                  </a:cubicBezTo>
                  <a:cubicBezTo>
                    <a:pt x="1948735" y="0"/>
                    <a:pt x="2510796" y="586875"/>
                    <a:pt x="2510796" y="1310822"/>
                  </a:cubicBezTo>
                  <a:cubicBezTo>
                    <a:pt x="2510796" y="2034769"/>
                    <a:pt x="1948735" y="2621644"/>
                    <a:pt x="1255398" y="2621644"/>
                  </a:cubicBezTo>
                  <a:cubicBezTo>
                    <a:pt x="562061" y="2621644"/>
                    <a:pt x="0" y="2034769"/>
                    <a:pt x="0" y="1310822"/>
                  </a:cubicBezTo>
                  <a:close/>
                </a:path>
              </a:pathLst>
            </a:cu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7857" tIns="394091" rIns="377857" bIns="394091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tr-TR" altLang="tr-TR" sz="1600" dirty="0"/>
                <a:t>bilgi inanç teknik davranış duyuş ve ifade</a:t>
              </a:r>
              <a:endParaRPr lang="tr-TR" sz="1600" kern="1200" dirty="0"/>
            </a:p>
          </p:txBody>
        </p:sp>
        <p:sp>
          <p:nvSpPr>
            <p:cNvPr id="10" name="Serbest Form 9"/>
            <p:cNvSpPr/>
            <p:nvPr/>
          </p:nvSpPr>
          <p:spPr>
            <a:xfrm>
              <a:off x="3220753" y="4728243"/>
              <a:ext cx="1340055" cy="669948"/>
            </a:xfrm>
            <a:custGeom>
              <a:avLst/>
              <a:gdLst>
                <a:gd name="connsiteX0" fmla="*/ 0 w 1340055"/>
                <a:gd name="connsiteY0" fmla="*/ 0 h 669948"/>
                <a:gd name="connsiteX1" fmla="*/ 1340055 w 1340055"/>
                <a:gd name="connsiteY1" fmla="*/ 0 h 669948"/>
                <a:gd name="connsiteX2" fmla="*/ 1340055 w 1340055"/>
                <a:gd name="connsiteY2" fmla="*/ 669948 h 669948"/>
                <a:gd name="connsiteX3" fmla="*/ 0 w 1340055"/>
                <a:gd name="connsiteY3" fmla="*/ 669948 h 669948"/>
                <a:gd name="connsiteX4" fmla="*/ 0 w 1340055"/>
                <a:gd name="connsiteY4" fmla="*/ 0 h 669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0055" h="669948">
                  <a:moveTo>
                    <a:pt x="0" y="0"/>
                  </a:moveTo>
                  <a:lnTo>
                    <a:pt x="1340055" y="0"/>
                  </a:lnTo>
                  <a:lnTo>
                    <a:pt x="1340055" y="669948"/>
                  </a:lnTo>
                  <a:lnTo>
                    <a:pt x="0" y="66994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45" tIns="29845" rIns="29845" bIns="29845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r-TR" sz="4700" kern="1200"/>
            </a:p>
          </p:txBody>
        </p:sp>
        <p:sp>
          <p:nvSpPr>
            <p:cNvPr id="9" name="Blok Yay 8"/>
            <p:cNvSpPr/>
            <p:nvPr/>
          </p:nvSpPr>
          <p:spPr>
            <a:xfrm>
              <a:off x="2864503" y="4015409"/>
              <a:ext cx="2063390" cy="2064263"/>
            </a:xfrm>
            <a:prstGeom prst="blockArc">
              <a:avLst>
                <a:gd name="adj1" fmla="val 0"/>
                <a:gd name="adj2" fmla="val 18900000"/>
                <a:gd name="adj3" fmla="val 1274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 dirty="0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/>
              <a:pPr lvl="0">
                <a:buClr>
                  <a:schemeClr val="bg1"/>
                </a:buClr>
              </a:pPr>
              <a:t>2</a:t>
            </a:fld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3254" y="3886067"/>
            <a:ext cx="1567344" cy="1559157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Metin kutusu 10"/>
          <p:cNvSpPr txBox="1"/>
          <p:nvPr/>
        </p:nvSpPr>
        <p:spPr>
          <a:xfrm>
            <a:off x="2484616" y="4521053"/>
            <a:ext cx="996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13" name="Dikdörtgen 12"/>
          <p:cNvSpPr/>
          <p:nvPr/>
        </p:nvSpPr>
        <p:spPr>
          <a:xfrm>
            <a:off x="4435791" y="3376635"/>
            <a:ext cx="2315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711200">
              <a:lnSpc>
                <a:spcPct val="90000"/>
              </a:lnSpc>
              <a:spcAft>
                <a:spcPct val="35000"/>
              </a:spcAft>
            </a:pPr>
            <a:r>
              <a:rPr lang="tr-TR" altLang="tr-TR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TOPLUM YAPISI</a:t>
            </a:r>
            <a:endParaRPr lang="tr-TR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6349" y="2859485"/>
            <a:ext cx="1376932" cy="25857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/>
              <a:pPr lvl="0">
                <a:buClr>
                  <a:schemeClr val="bg1"/>
                </a:buClr>
              </a:pPr>
              <a:t>20</a:t>
            </a:fld>
            <a:endParaRPr lang="tr-TR"/>
          </a:p>
        </p:txBody>
      </p:sp>
      <p:pic>
        <p:nvPicPr>
          <p:cNvPr id="7170" name="Picture 2" descr="Ä°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839" y="908720"/>
            <a:ext cx="3922799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eykel Ã§izim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2742" y="908720"/>
            <a:ext cx="3295786" cy="1513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Ä°lgili resi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3846" y="2559624"/>
            <a:ext cx="2233209" cy="3398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l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46081"/>
          <p:cNvSpPr>
            <a:spLocks noGrp="1"/>
          </p:cNvSpPr>
          <p:nvPr>
            <p:ph type="title"/>
          </p:nvPr>
        </p:nvSpPr>
        <p:spPr>
          <a:ln/>
        </p:spPr>
        <p:txBody>
          <a:bodyPr anchor="b"/>
          <a:lstStyle/>
          <a:p>
            <a:r>
              <a:rPr dirty="0">
                <a:solidFill>
                  <a:schemeClr val="accent2"/>
                </a:solidFill>
              </a:rPr>
              <a:t>HAT</a:t>
            </a:r>
            <a:r>
              <a:rPr lang="tr-TR" dirty="0">
                <a:solidFill>
                  <a:schemeClr val="accent2"/>
                </a:solidFill>
              </a:rPr>
              <a:t> SANATI</a:t>
            </a:r>
            <a:endParaRPr dirty="0">
              <a:solidFill>
                <a:schemeClr val="accent2"/>
              </a:solidFill>
            </a:endParaRPr>
          </a:p>
        </p:txBody>
      </p:sp>
      <p:sp>
        <p:nvSpPr>
          <p:cNvPr id="46083" name="Text Placeholder 46082"/>
          <p:cNvSpPr>
            <a:spLocks noGrp="1"/>
          </p:cNvSpPr>
          <p:nvPr>
            <p:ph idx="1"/>
          </p:nvPr>
        </p:nvSpPr>
        <p:spPr>
          <a:xfrm>
            <a:off x="1463040" y="2119257"/>
            <a:ext cx="6597227" cy="1165727"/>
          </a:xfrm>
          <a:ln/>
        </p:spPr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sz="2800" b="1" dirty="0"/>
              <a:t>Hat </a:t>
            </a:r>
            <a:r>
              <a:rPr sz="2800" b="1" dirty="0" err="1"/>
              <a:t>sanatı</a:t>
            </a:r>
            <a:r>
              <a:rPr sz="2800" dirty="0"/>
              <a:t>, </a:t>
            </a:r>
            <a:r>
              <a:rPr sz="2800" b="1" dirty="0" err="1"/>
              <a:t>hüsnühat</a:t>
            </a:r>
            <a:r>
              <a:rPr sz="2800" dirty="0"/>
              <a:t> </a:t>
            </a:r>
            <a:r>
              <a:rPr sz="2800" dirty="0" err="1"/>
              <a:t>veya</a:t>
            </a:r>
            <a:r>
              <a:rPr sz="2800" dirty="0"/>
              <a:t> </a:t>
            </a:r>
            <a:r>
              <a:rPr sz="2800" b="1" dirty="0" err="1"/>
              <a:t>kaligrafi</a:t>
            </a:r>
            <a:r>
              <a:rPr sz="2800" dirty="0"/>
              <a:t> </a:t>
            </a:r>
            <a:r>
              <a:rPr sz="2800" dirty="0" err="1"/>
              <a:t>yazı</a:t>
            </a:r>
            <a:r>
              <a:rPr sz="2800" dirty="0"/>
              <a:t> </a:t>
            </a:r>
            <a:r>
              <a:rPr sz="2800" dirty="0" err="1"/>
              <a:t>sistemleri</a:t>
            </a:r>
            <a:r>
              <a:rPr sz="2800" dirty="0"/>
              <a:t> </a:t>
            </a:r>
            <a:r>
              <a:rPr sz="2800" dirty="0" err="1"/>
              <a:t>ve</a:t>
            </a:r>
            <a:r>
              <a:rPr sz="2800" dirty="0"/>
              <a:t> </a:t>
            </a:r>
            <a:r>
              <a:rPr sz="2800" dirty="0" err="1"/>
              <a:t>yazı</a:t>
            </a:r>
            <a:r>
              <a:rPr sz="2800" dirty="0"/>
              <a:t> </a:t>
            </a:r>
            <a:r>
              <a:rPr sz="2800" dirty="0" err="1"/>
              <a:t>öğeleri</a:t>
            </a:r>
            <a:r>
              <a:rPr sz="2800" dirty="0"/>
              <a:t> </a:t>
            </a:r>
            <a:r>
              <a:rPr sz="2800" dirty="0" err="1"/>
              <a:t>kullanılarak</a:t>
            </a:r>
            <a:r>
              <a:rPr sz="2800" dirty="0"/>
              <a:t> </a:t>
            </a:r>
            <a:r>
              <a:rPr sz="2800" dirty="0" err="1"/>
              <a:t>geliştirilen</a:t>
            </a:r>
            <a:r>
              <a:rPr sz="2800" dirty="0"/>
              <a:t>, </a:t>
            </a:r>
            <a:r>
              <a:rPr sz="2800" dirty="0" err="1"/>
              <a:t>sıklıkla</a:t>
            </a:r>
            <a:r>
              <a:rPr sz="2800" dirty="0"/>
              <a:t> </a:t>
            </a:r>
            <a:r>
              <a:rPr sz="2800" dirty="0" err="1"/>
              <a:t>dekoratif</a:t>
            </a:r>
            <a:r>
              <a:rPr sz="2800" dirty="0"/>
              <a:t> </a:t>
            </a:r>
            <a:r>
              <a:rPr sz="2800" dirty="0" err="1"/>
              <a:t>amaçla</a:t>
            </a:r>
            <a:r>
              <a:rPr sz="2800" dirty="0"/>
              <a:t> </a:t>
            </a:r>
            <a:r>
              <a:rPr sz="2800" dirty="0" err="1"/>
              <a:t>kullanılan</a:t>
            </a:r>
            <a:r>
              <a:rPr sz="2800" dirty="0"/>
              <a:t>, </a:t>
            </a:r>
            <a:r>
              <a:rPr sz="2800" dirty="0" err="1"/>
              <a:t>bir</a:t>
            </a:r>
            <a:r>
              <a:rPr sz="2800" dirty="0"/>
              <a:t>  </a:t>
            </a:r>
            <a:r>
              <a:rPr sz="2800" dirty="0" err="1"/>
              <a:t>türüdür</a:t>
            </a:r>
            <a:r>
              <a:rPr sz="2800" dirty="0"/>
              <a:t>.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/>
              <a:pPr lvl="0">
                <a:buClr>
                  <a:schemeClr val="bg1"/>
                </a:buClr>
              </a:pPr>
              <a:t>21</a:t>
            </a:fld>
            <a:endParaRPr lang="tr-TR"/>
          </a:p>
        </p:txBody>
      </p:sp>
      <p:pic>
        <p:nvPicPr>
          <p:cNvPr id="9218" name="Picture 2" descr="hat sanatÄ±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3502" y="3384174"/>
            <a:ext cx="4495800" cy="208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r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 Placeholder 47106"/>
          <p:cNvSpPr>
            <a:spLocks noGrp="1"/>
          </p:cNvSpPr>
          <p:nvPr>
            <p:ph idx="1"/>
          </p:nvPr>
        </p:nvSpPr>
        <p:spPr>
          <a:xfrm>
            <a:off x="685800" y="549275"/>
            <a:ext cx="7696200" cy="4937125"/>
          </a:xfrm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sz="2400" dirty="0" err="1"/>
              <a:t>Farklı</a:t>
            </a:r>
            <a:r>
              <a:rPr sz="2400" dirty="0"/>
              <a:t> </a:t>
            </a:r>
            <a:r>
              <a:rPr sz="2400" dirty="0" err="1"/>
              <a:t>yazı</a:t>
            </a:r>
            <a:r>
              <a:rPr sz="2400" dirty="0"/>
              <a:t> </a:t>
            </a:r>
            <a:r>
              <a:rPr sz="2400" dirty="0" err="1"/>
              <a:t>sistemlerinde</a:t>
            </a:r>
            <a:r>
              <a:rPr sz="2400" dirty="0"/>
              <a:t> </a:t>
            </a:r>
            <a:r>
              <a:rPr sz="2400" dirty="0" err="1"/>
              <a:t>farklı</a:t>
            </a:r>
            <a:r>
              <a:rPr sz="2400" dirty="0"/>
              <a:t> </a:t>
            </a:r>
            <a:r>
              <a:rPr sz="2400" dirty="0" err="1"/>
              <a:t>şekillerde</a:t>
            </a:r>
            <a:r>
              <a:rPr sz="2400" dirty="0"/>
              <a:t>, </a:t>
            </a:r>
            <a:r>
              <a:rPr sz="2400" dirty="0" err="1"/>
              <a:t>farklı</a:t>
            </a:r>
            <a:r>
              <a:rPr sz="2400" dirty="0"/>
              <a:t> </a:t>
            </a:r>
            <a:r>
              <a:rPr sz="2400" dirty="0" err="1"/>
              <a:t>coğrafyalarda</a:t>
            </a:r>
            <a:r>
              <a:rPr sz="2400" dirty="0"/>
              <a:t> </a:t>
            </a:r>
            <a:r>
              <a:rPr sz="2400" dirty="0" err="1"/>
              <a:t>ortaya</a:t>
            </a:r>
            <a:r>
              <a:rPr sz="2400" dirty="0"/>
              <a:t> </a:t>
            </a:r>
            <a:r>
              <a:rPr sz="2400" dirty="0" err="1"/>
              <a:t>çıkmış</a:t>
            </a:r>
            <a:r>
              <a:rPr sz="2400" dirty="0"/>
              <a:t> </a:t>
            </a:r>
            <a:r>
              <a:rPr sz="2400" dirty="0" err="1"/>
              <a:t>olan</a:t>
            </a:r>
            <a:r>
              <a:rPr sz="2400" dirty="0"/>
              <a:t> hat </a:t>
            </a:r>
            <a:r>
              <a:rPr sz="2400" dirty="0" err="1"/>
              <a:t>sanatı</a:t>
            </a:r>
            <a:r>
              <a:rPr sz="2400" dirty="0"/>
              <a:t>, </a:t>
            </a:r>
            <a:r>
              <a:rPr sz="2400" dirty="0" err="1"/>
              <a:t>özellikle</a:t>
            </a:r>
            <a:r>
              <a:rPr sz="2400" dirty="0"/>
              <a:t> </a:t>
            </a:r>
            <a:r>
              <a:rPr sz="2400" dirty="0" err="1"/>
              <a:t>matbaa</a:t>
            </a:r>
            <a:r>
              <a:rPr sz="2400" dirty="0"/>
              <a:t> </a:t>
            </a:r>
            <a:r>
              <a:rPr sz="2400" dirty="0" err="1"/>
              <a:t>öncesinde</a:t>
            </a:r>
            <a:r>
              <a:rPr sz="2400" dirty="0"/>
              <a:t> </a:t>
            </a:r>
            <a:r>
              <a:rPr sz="2400" dirty="0" err="1"/>
              <a:t>büyük</a:t>
            </a:r>
            <a:r>
              <a:rPr sz="2400" dirty="0"/>
              <a:t> </a:t>
            </a:r>
            <a:r>
              <a:rPr sz="2400" dirty="0" err="1"/>
              <a:t>önem</a:t>
            </a:r>
            <a:r>
              <a:rPr sz="2400" dirty="0"/>
              <a:t> </a:t>
            </a:r>
            <a:r>
              <a:rPr sz="2400" dirty="0" err="1"/>
              <a:t>arz</a:t>
            </a:r>
            <a:r>
              <a:rPr sz="2400" dirty="0"/>
              <a:t> </a:t>
            </a:r>
            <a:r>
              <a:rPr sz="2400" dirty="0" err="1"/>
              <a:t>etmiştir.</a:t>
            </a:r>
            <a:r>
              <a:rPr sz="2400" dirty="0" err="1">
                <a:hlinkClick r:id="rId3" tooltip="İslam hat sanatı"/>
              </a:rPr>
              <a:t>İslam</a:t>
            </a:r>
            <a:r>
              <a:rPr sz="2400" dirty="0">
                <a:hlinkClick r:id="rId3" tooltip="İslam hat sanatı"/>
              </a:rPr>
              <a:t> hat </a:t>
            </a:r>
            <a:r>
              <a:rPr sz="2400" dirty="0" err="1">
                <a:hlinkClick r:id="rId3" tooltip="İslam hat sanatı"/>
              </a:rPr>
              <a:t>sanatı</a:t>
            </a:r>
            <a:r>
              <a:rPr sz="2400" dirty="0"/>
              <a:t> (</a:t>
            </a:r>
            <a:r>
              <a:rPr sz="2400" i="1" dirty="0" err="1"/>
              <a:t>İslami</a:t>
            </a:r>
            <a:r>
              <a:rPr sz="2400" i="1" dirty="0"/>
              <a:t> </a:t>
            </a:r>
            <a:r>
              <a:rPr sz="2400" i="1" dirty="0" err="1"/>
              <a:t>kaligrafi</a:t>
            </a:r>
            <a:r>
              <a:rPr sz="2400" dirty="0"/>
              <a:t>),  (</a:t>
            </a:r>
            <a:r>
              <a:rPr sz="2400" i="1" dirty="0" err="1"/>
              <a:t>Arap</a:t>
            </a:r>
            <a:r>
              <a:rPr sz="2400" i="1" dirty="0"/>
              <a:t> </a:t>
            </a:r>
            <a:r>
              <a:rPr sz="2400" i="1" dirty="0" err="1"/>
              <a:t>kaligrafisi</a:t>
            </a:r>
            <a:r>
              <a:rPr sz="2400" dirty="0"/>
              <a:t>),  (</a:t>
            </a:r>
            <a:r>
              <a:rPr sz="2400" i="1" dirty="0" err="1"/>
              <a:t>Pers</a:t>
            </a:r>
            <a:r>
              <a:rPr sz="2400" i="1" dirty="0"/>
              <a:t> </a:t>
            </a:r>
            <a:r>
              <a:rPr sz="2400" i="1" dirty="0" err="1"/>
              <a:t>kaligrafisi</a:t>
            </a:r>
            <a:r>
              <a:rPr sz="2400" dirty="0"/>
              <a:t>), </a:t>
            </a:r>
            <a:r>
              <a:rPr sz="2400" dirty="0" err="1">
                <a:hlinkClick r:id="rId4" tooltip="Japon hat sanatı"/>
              </a:rPr>
              <a:t>Japon</a:t>
            </a:r>
            <a:r>
              <a:rPr sz="2400" dirty="0">
                <a:hlinkClick r:id="rId4" tooltip="Japon hat sanatı"/>
              </a:rPr>
              <a:t> hat </a:t>
            </a:r>
            <a:r>
              <a:rPr sz="2400" dirty="0" err="1">
                <a:hlinkClick r:id="rId4" tooltip="Japon hat sanatı"/>
              </a:rPr>
              <a:t>sanatı</a:t>
            </a:r>
            <a:r>
              <a:rPr sz="2400" dirty="0"/>
              <a:t> (</a:t>
            </a:r>
            <a:r>
              <a:rPr sz="2400" i="1" dirty="0" err="1"/>
              <a:t>Japon</a:t>
            </a:r>
            <a:r>
              <a:rPr sz="2400" i="1" dirty="0"/>
              <a:t> </a:t>
            </a:r>
            <a:r>
              <a:rPr sz="2400" i="1" dirty="0" err="1"/>
              <a:t>kaligrafisi</a:t>
            </a:r>
            <a:r>
              <a:rPr sz="2400" dirty="0"/>
              <a:t>),  (</a:t>
            </a:r>
            <a:r>
              <a:rPr sz="2400" i="1" dirty="0" err="1"/>
              <a:t>Çin</a:t>
            </a:r>
            <a:r>
              <a:rPr sz="2400" i="1" dirty="0"/>
              <a:t> </a:t>
            </a:r>
            <a:r>
              <a:rPr sz="2400" i="1" dirty="0" err="1"/>
              <a:t>kaligrafisi</a:t>
            </a:r>
            <a:r>
              <a:rPr sz="2400" dirty="0"/>
              <a:t>),  (</a:t>
            </a:r>
            <a:r>
              <a:rPr sz="2400" i="1" dirty="0" err="1"/>
              <a:t>Batı</a:t>
            </a:r>
            <a:r>
              <a:rPr sz="2400" i="1" dirty="0"/>
              <a:t> </a:t>
            </a:r>
            <a:r>
              <a:rPr sz="2400" i="1" dirty="0" err="1"/>
              <a:t>kaligrafisi</a:t>
            </a:r>
            <a:r>
              <a:rPr sz="2400" dirty="0"/>
              <a:t>) </a:t>
            </a:r>
            <a:r>
              <a:rPr sz="2400" dirty="0" err="1"/>
              <a:t>gibi</a:t>
            </a:r>
            <a:r>
              <a:rPr sz="2400" dirty="0"/>
              <a:t>... 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 dirty="0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/>
              <a:pPr lvl="0">
                <a:buClr>
                  <a:schemeClr val="bg1"/>
                </a:buClr>
              </a:pPr>
              <a:t>22</a:t>
            </a:fld>
            <a:endParaRPr lang="tr-TR"/>
          </a:p>
        </p:txBody>
      </p:sp>
      <p:pic>
        <p:nvPicPr>
          <p:cNvPr id="8196" name="Picture 4" descr="hat sanatÄ± TABLO ile ilgili gÃ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420888"/>
            <a:ext cx="3929429" cy="2805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JAPON HAT SANATI ile ilgili gÃ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4641" y="2350884"/>
            <a:ext cx="766034" cy="3620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JAPON HAT SANATI ile ilgili gÃ¶rsel sonucu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0271" y="2350884"/>
            <a:ext cx="1520318" cy="2800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Bar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8" name="Picture 59397" descr="hat%20sanati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613" y="908050"/>
            <a:ext cx="4783137" cy="409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/>
              <a:pPr lvl="0">
                <a:buClr>
                  <a:schemeClr val="bg1"/>
                </a:buClr>
              </a:pPr>
              <a:t>23</a:t>
            </a:fld>
            <a:endParaRPr lang="tr-TR"/>
          </a:p>
        </p:txBody>
      </p:sp>
    </p:spTree>
  </p:cSld>
  <p:clrMapOvr>
    <a:masterClrMapping/>
  </p:clrMapOvr>
  <p:transition spd="slow">
    <p:whee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2" name="Picture 60421" descr="hat_sanati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500" y="692150"/>
            <a:ext cx="6026150" cy="4879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/>
              <a:pPr lvl="0">
                <a:buClr>
                  <a:schemeClr val="bg1"/>
                </a:buClr>
              </a:pPr>
              <a:t>24</a:t>
            </a:fld>
            <a:endParaRPr lang="tr-TR"/>
          </a:p>
        </p:txBody>
      </p:sp>
    </p:spTree>
  </p:cSld>
  <p:clrMapOvr>
    <a:masterClrMapping/>
  </p:clrMapOvr>
  <p:transition spd="slow">
    <p:wheel spokes="8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49153"/>
          <p:cNvSpPr>
            <a:spLocks noGrp="1"/>
          </p:cNvSpPr>
          <p:nvPr>
            <p:ph type="title"/>
          </p:nvPr>
        </p:nvSpPr>
        <p:spPr>
          <a:ln/>
        </p:spPr>
        <p:txBody>
          <a:bodyPr anchor="b"/>
          <a:lstStyle/>
          <a:p>
            <a:r>
              <a:rPr>
                <a:solidFill>
                  <a:schemeClr val="accent2"/>
                </a:solidFill>
              </a:rPr>
              <a:t>YAZMA</a:t>
            </a:r>
          </a:p>
        </p:txBody>
      </p:sp>
      <p:sp>
        <p:nvSpPr>
          <p:cNvPr id="49155" name="Text Placeholder 49154"/>
          <p:cNvSpPr>
            <a:spLocks noGrp="1"/>
          </p:cNvSpPr>
          <p:nvPr>
            <p:ph idx="1"/>
          </p:nvPr>
        </p:nvSpPr>
        <p:spPr>
          <a:xfrm>
            <a:off x="1472004" y="2009330"/>
            <a:ext cx="6196405" cy="1237735"/>
          </a:xfrm>
          <a:ln/>
        </p:spPr>
        <p:txBody>
          <a:bodyPr>
            <a:normAutofit fontScale="77500" lnSpcReduction="20000"/>
          </a:bodyPr>
          <a:lstStyle/>
          <a:p>
            <a:pPr>
              <a:lnSpc>
                <a:spcPct val="80000"/>
              </a:lnSpc>
            </a:pPr>
            <a:r>
              <a:rPr sz="2300" dirty="0" err="1"/>
              <a:t>İnce</a:t>
            </a:r>
            <a:r>
              <a:rPr sz="2300" dirty="0"/>
              <a:t> </a:t>
            </a:r>
            <a:r>
              <a:rPr sz="2300" dirty="0" err="1"/>
              <a:t>dokunmuş</a:t>
            </a:r>
            <a:r>
              <a:rPr sz="2300" dirty="0"/>
              <a:t> </a:t>
            </a:r>
            <a:r>
              <a:rPr sz="2300" dirty="0" err="1">
                <a:hlinkClick r:id="rId3" tooltip="Basma"/>
              </a:rPr>
              <a:t>basma</a:t>
            </a:r>
            <a:r>
              <a:rPr sz="2300" dirty="0"/>
              <a:t> </a:t>
            </a:r>
            <a:r>
              <a:rPr sz="2300" dirty="0" err="1"/>
              <a:t>nın</a:t>
            </a:r>
            <a:r>
              <a:rPr sz="2300" dirty="0"/>
              <a:t> </a:t>
            </a:r>
            <a:r>
              <a:rPr sz="2300" dirty="0" err="1"/>
              <a:t>üzeri</a:t>
            </a:r>
            <a:r>
              <a:rPr sz="2300" dirty="0"/>
              <a:t> </a:t>
            </a:r>
            <a:r>
              <a:rPr sz="2300" dirty="0" err="1"/>
              <a:t>işlemeli</a:t>
            </a:r>
            <a:r>
              <a:rPr sz="2300" dirty="0"/>
              <a:t> </a:t>
            </a:r>
            <a:r>
              <a:rPr sz="2300" dirty="0" err="1"/>
              <a:t>ve</a:t>
            </a:r>
            <a:r>
              <a:rPr sz="2300" dirty="0"/>
              <a:t> </a:t>
            </a:r>
            <a:r>
              <a:rPr sz="2300" dirty="0" err="1"/>
              <a:t>desenlilerine</a:t>
            </a:r>
            <a:r>
              <a:rPr sz="2300" dirty="0"/>
              <a:t> </a:t>
            </a:r>
            <a:r>
              <a:rPr sz="2300" dirty="0" err="1"/>
              <a:t>verilen</a:t>
            </a:r>
            <a:r>
              <a:rPr sz="2300" dirty="0"/>
              <a:t> </a:t>
            </a:r>
            <a:r>
              <a:rPr sz="2300" dirty="0" err="1"/>
              <a:t>isim</a:t>
            </a:r>
            <a:r>
              <a:rPr sz="2300" dirty="0"/>
              <a:t>. </a:t>
            </a:r>
            <a:r>
              <a:rPr sz="2300" b="1" dirty="0" err="1"/>
              <a:t>Yazma</a:t>
            </a:r>
            <a:r>
              <a:rPr sz="2300" dirty="0"/>
              <a:t> </a:t>
            </a:r>
            <a:r>
              <a:rPr sz="2300" dirty="0" err="1">
                <a:hlinkClick r:id="rId4" tooltip="Kadın"/>
              </a:rPr>
              <a:t>kadınların</a:t>
            </a:r>
            <a:r>
              <a:rPr sz="2300" dirty="0"/>
              <a:t> </a:t>
            </a:r>
            <a:r>
              <a:rPr sz="2300" dirty="0" err="1"/>
              <a:t>ve</a:t>
            </a:r>
            <a:r>
              <a:rPr sz="2300" dirty="0"/>
              <a:t> </a:t>
            </a:r>
            <a:r>
              <a:rPr sz="2300" dirty="0" err="1"/>
              <a:t>genç</a:t>
            </a:r>
            <a:r>
              <a:rPr sz="2300" dirty="0"/>
              <a:t> </a:t>
            </a:r>
            <a:r>
              <a:rPr sz="2300" dirty="0" err="1"/>
              <a:t>bekar</a:t>
            </a:r>
            <a:r>
              <a:rPr sz="2300" dirty="0"/>
              <a:t> </a:t>
            </a:r>
            <a:r>
              <a:rPr sz="2300" dirty="0" err="1"/>
              <a:t>kızların</a:t>
            </a:r>
            <a:r>
              <a:rPr sz="2300" dirty="0"/>
              <a:t> </a:t>
            </a:r>
            <a:r>
              <a:rPr sz="2300" dirty="0" err="1"/>
              <a:t>kullandığı</a:t>
            </a:r>
            <a:r>
              <a:rPr sz="2300" dirty="0"/>
              <a:t> </a:t>
            </a:r>
            <a:r>
              <a:rPr sz="2300" dirty="0" err="1"/>
              <a:t>günlük</a:t>
            </a:r>
            <a:r>
              <a:rPr sz="2300" dirty="0"/>
              <a:t> </a:t>
            </a:r>
            <a:r>
              <a:rPr sz="2300" dirty="0" err="1"/>
              <a:t>ve</a:t>
            </a:r>
            <a:r>
              <a:rPr sz="2300" dirty="0"/>
              <a:t> </a:t>
            </a:r>
            <a:r>
              <a:rPr sz="2300" dirty="0" err="1"/>
              <a:t>özel</a:t>
            </a:r>
            <a:r>
              <a:rPr sz="2300" dirty="0"/>
              <a:t> </a:t>
            </a:r>
            <a:r>
              <a:rPr sz="2300" dirty="0" err="1"/>
              <a:t>günlerde</a:t>
            </a:r>
            <a:r>
              <a:rPr sz="2300" dirty="0"/>
              <a:t> </a:t>
            </a:r>
            <a:r>
              <a:rPr sz="2300" dirty="0" err="1"/>
              <a:t>giyilen</a:t>
            </a:r>
            <a:r>
              <a:rPr sz="2300" dirty="0"/>
              <a:t> </a:t>
            </a:r>
            <a:r>
              <a:rPr sz="2300" dirty="0" err="1"/>
              <a:t>başörtüsüdür</a:t>
            </a:r>
            <a:r>
              <a:rPr sz="2300" dirty="0"/>
              <a:t>. </a:t>
            </a:r>
            <a:r>
              <a:rPr sz="2300" dirty="0" err="1"/>
              <a:t>Giyilen</a:t>
            </a:r>
            <a:r>
              <a:rPr sz="2300" dirty="0"/>
              <a:t> </a:t>
            </a:r>
            <a:r>
              <a:rPr sz="2300" dirty="0" err="1"/>
              <a:t>biçimlerine</a:t>
            </a:r>
            <a:r>
              <a:rPr sz="2300" dirty="0"/>
              <a:t> </a:t>
            </a:r>
            <a:r>
              <a:rPr sz="2300" dirty="0" err="1"/>
              <a:t>göre</a:t>
            </a:r>
            <a:r>
              <a:rPr sz="2300" dirty="0"/>
              <a:t> </a:t>
            </a:r>
            <a:r>
              <a:rPr sz="2300" dirty="0" err="1"/>
              <a:t>ikiye</a:t>
            </a:r>
            <a:r>
              <a:rPr sz="2300" dirty="0"/>
              <a:t> </a:t>
            </a:r>
            <a:r>
              <a:rPr sz="2300" dirty="0" err="1"/>
              <a:t>ayrılır</a:t>
            </a:r>
            <a:r>
              <a:rPr sz="2300" dirty="0"/>
              <a:t>. </a:t>
            </a:r>
            <a:r>
              <a:rPr sz="2300" b="1" dirty="0" err="1"/>
              <a:t>Yazma,çizme</a:t>
            </a:r>
            <a:r>
              <a:rPr sz="2300" dirty="0"/>
              <a:t> </a:t>
            </a:r>
            <a:r>
              <a:rPr sz="2300" dirty="0" err="1"/>
              <a:t>pamuktan</a:t>
            </a:r>
            <a:r>
              <a:rPr sz="2300" dirty="0"/>
              <a:t> </a:t>
            </a:r>
            <a:r>
              <a:rPr sz="2300" dirty="0" err="1"/>
              <a:t>elde</a:t>
            </a:r>
            <a:r>
              <a:rPr sz="2300" dirty="0"/>
              <a:t> </a:t>
            </a:r>
            <a:r>
              <a:rPr sz="2300" dirty="0" err="1"/>
              <a:t>edilen</a:t>
            </a:r>
            <a:r>
              <a:rPr sz="2300" dirty="0"/>
              <a:t> </a:t>
            </a:r>
            <a:r>
              <a:rPr sz="2300" dirty="0" err="1"/>
              <a:t>kumaşlara</a:t>
            </a:r>
            <a:r>
              <a:rPr sz="2300" dirty="0"/>
              <a:t> </a:t>
            </a:r>
            <a:r>
              <a:rPr sz="2300" dirty="0" err="1"/>
              <a:t>basılan</a:t>
            </a:r>
            <a:r>
              <a:rPr sz="2300" dirty="0"/>
              <a:t> </a:t>
            </a:r>
            <a:r>
              <a:rPr sz="2300" dirty="0" err="1">
                <a:hlinkClick r:id="rId5" tooltip="Anadolu"/>
              </a:rPr>
              <a:t>Anadolu</a:t>
            </a:r>
            <a:r>
              <a:rPr sz="2300" dirty="0"/>
              <a:t> </a:t>
            </a:r>
            <a:r>
              <a:rPr sz="2300" dirty="0" err="1"/>
              <a:t>motifleri</a:t>
            </a:r>
            <a:r>
              <a:rPr sz="2300" dirty="0"/>
              <a:t> </a:t>
            </a:r>
            <a:r>
              <a:rPr sz="2300" dirty="0" err="1"/>
              <a:t>ile</a:t>
            </a:r>
            <a:r>
              <a:rPr sz="2300" dirty="0"/>
              <a:t> </a:t>
            </a:r>
            <a:r>
              <a:rPr sz="2300" dirty="0" err="1"/>
              <a:t>süslenen</a:t>
            </a:r>
            <a:r>
              <a:rPr sz="2300" dirty="0"/>
              <a:t> </a:t>
            </a:r>
            <a:r>
              <a:rPr sz="2300" dirty="0" err="1"/>
              <a:t>bir</a:t>
            </a:r>
            <a:r>
              <a:rPr sz="2300" dirty="0"/>
              <a:t> </a:t>
            </a:r>
            <a:r>
              <a:rPr sz="2300" dirty="0" err="1"/>
              <a:t>kadın</a:t>
            </a:r>
            <a:r>
              <a:rPr sz="2300" dirty="0"/>
              <a:t> </a:t>
            </a:r>
            <a:r>
              <a:rPr sz="2300" dirty="0" err="1"/>
              <a:t>örtüsüdür</a:t>
            </a:r>
            <a:r>
              <a:rPr sz="2300" dirty="0"/>
              <a:t>..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/>
              <a:pPr lvl="0">
                <a:buClr>
                  <a:schemeClr val="bg1"/>
                </a:buClr>
              </a:pPr>
              <a:t>25</a:t>
            </a:fld>
            <a:endParaRPr lang="tr-TR"/>
          </a:p>
        </p:txBody>
      </p:sp>
      <p:pic>
        <p:nvPicPr>
          <p:cNvPr id="10242" name="Picture 2" descr="YAZMA ile ilgili gÃ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2382" y="3247065"/>
            <a:ext cx="3556376" cy="2025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YAZMA ile ilgili gÃ¶rsel sonucu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40173" y="3247065"/>
            <a:ext cx="2624978" cy="1968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1" name="Picture 50180" descr="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813" y="981075"/>
            <a:ext cx="6026150" cy="4348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/>
              <a:pPr lvl="0">
                <a:buClr>
                  <a:schemeClr val="bg1"/>
                </a:buClr>
              </a:pPr>
              <a:t>26</a:t>
            </a:fld>
            <a:endParaRPr lang="tr-TR"/>
          </a:p>
        </p:txBody>
      </p:sp>
    </p:spTree>
  </p:cSld>
  <p:clrMapOvr>
    <a:masterClrMapping/>
  </p:clrMapOvr>
  <p:transition spd="slow"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51203"/>
          <p:cNvSpPr/>
          <p:nvPr/>
        </p:nvSpPr>
        <p:spPr>
          <a:xfrm>
            <a:off x="1403350" y="1557338"/>
            <a:ext cx="6048375" cy="40322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/>
            <a:r>
              <a:rPr 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Beni dinlediğiniz</a:t>
            </a:r>
          </a:p>
          <a:p>
            <a:pPr algn="ctr"/>
            <a:r>
              <a:rPr 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için</a:t>
            </a:r>
          </a:p>
          <a:p>
            <a:pPr algn="ctr"/>
            <a:r>
              <a:rPr 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teşekkür ederim.</a:t>
            </a:r>
          </a:p>
        </p:txBody>
      </p:sp>
      <p:pic>
        <p:nvPicPr>
          <p:cNvPr id="51205" name="Picture 51204" descr="im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-1593226">
            <a:off x="323850" y="260350"/>
            <a:ext cx="1630363" cy="146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6" name="Picture 51205" descr="im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163683">
            <a:off x="7240588" y="5048250"/>
            <a:ext cx="1730375" cy="1557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/>
              <a:pPr lvl="0">
                <a:buClr>
                  <a:schemeClr val="bg1"/>
                </a:buClr>
              </a:pPr>
              <a:t>27</a:t>
            </a:fld>
            <a:endParaRPr lang="tr-TR"/>
          </a:p>
        </p:txBody>
      </p:sp>
    </p:spTree>
  </p:cSld>
  <p:clrMapOvr>
    <a:masterClrMapping/>
  </p:clrMapOvr>
  <p:transition spd="slow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>
                <a:solidFill>
                  <a:schemeClr val="hlink"/>
                </a:solidFill>
              </a:rPr>
              <a:t>Bu resim size neyi ifade ediyor?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 smtClean="0"/>
              <a:pPr lvl="0">
                <a:buClr>
                  <a:schemeClr val="bg1"/>
                </a:buClr>
              </a:pPr>
              <a:t>3</a:t>
            </a:fld>
            <a:endParaRPr lang="tr-TR"/>
          </a:p>
        </p:txBody>
      </p:sp>
      <p:pic>
        <p:nvPicPr>
          <p:cNvPr id="3074" name="Picture 2" descr="C:\Users\svg\Desktop\görsel sanatlar etkinlik\15244951099843893808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2098" y="2060848"/>
            <a:ext cx="7468018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İçerik Yer Tutucusu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97849" y="620688"/>
            <a:ext cx="1324837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4847754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7169"/>
          <p:cNvSpPr>
            <a:spLocks noGrp="1"/>
          </p:cNvSpPr>
          <p:nvPr>
            <p:ph type="title"/>
          </p:nvPr>
        </p:nvSpPr>
        <p:spPr>
          <a:ln/>
        </p:spPr>
        <p:txBody>
          <a:bodyPr anchor="b">
            <a:normAutofit fontScale="90000"/>
          </a:bodyPr>
          <a:lstStyle/>
          <a:p>
            <a:r>
              <a:rPr dirty="0">
                <a:solidFill>
                  <a:schemeClr val="hlink"/>
                </a:solidFill>
              </a:rPr>
              <a:t> </a:t>
            </a:r>
            <a:r>
              <a:rPr b="1" dirty="0" err="1">
                <a:solidFill>
                  <a:schemeClr val="hlink"/>
                </a:solidFill>
              </a:rPr>
              <a:t>Ulusal</a:t>
            </a:r>
            <a:r>
              <a:rPr b="1" dirty="0">
                <a:solidFill>
                  <a:schemeClr val="hlink"/>
                </a:solidFill>
              </a:rPr>
              <a:t> </a:t>
            </a:r>
            <a:r>
              <a:rPr b="1" dirty="0" err="1">
                <a:solidFill>
                  <a:schemeClr val="hlink"/>
                </a:solidFill>
              </a:rPr>
              <a:t>Kültürel</a:t>
            </a:r>
            <a:r>
              <a:rPr b="1" dirty="0">
                <a:solidFill>
                  <a:schemeClr val="hlink"/>
                </a:solidFill>
              </a:rPr>
              <a:t> </a:t>
            </a:r>
            <a:r>
              <a:rPr b="1" dirty="0" err="1">
                <a:solidFill>
                  <a:schemeClr val="hlink"/>
                </a:solidFill>
              </a:rPr>
              <a:t>Ürünlerimiz</a:t>
            </a:r>
            <a:endParaRPr b="1" dirty="0">
              <a:solidFill>
                <a:schemeClr val="hlink"/>
              </a:solidFill>
            </a:endParaRPr>
          </a:p>
        </p:txBody>
      </p:sp>
      <p:sp>
        <p:nvSpPr>
          <p:cNvPr id="7171" name="Text Placeholder 7170"/>
          <p:cNvSpPr>
            <a:spLocks noGrp="1"/>
          </p:cNvSpPr>
          <p:nvPr>
            <p:ph idx="1"/>
          </p:nvPr>
        </p:nvSpPr>
        <p:spPr>
          <a:xfrm>
            <a:off x="1463041" y="2119257"/>
            <a:ext cx="2964944" cy="3603812"/>
          </a:xfrm>
          <a:ln/>
        </p:spPr>
        <p:txBody>
          <a:bodyPr>
            <a:normAutofit fontScale="70000" lnSpcReduction="20000"/>
          </a:bodyPr>
          <a:lstStyle/>
          <a:p>
            <a:r>
              <a:rPr sz="4000" dirty="0" err="1"/>
              <a:t>Minyatür</a:t>
            </a:r>
            <a:r>
              <a:rPr sz="4000" dirty="0"/>
              <a:t>                 Kilim</a:t>
            </a:r>
          </a:p>
          <a:p>
            <a:r>
              <a:rPr sz="4000" dirty="0" err="1"/>
              <a:t>Çini</a:t>
            </a:r>
            <a:r>
              <a:rPr sz="4000" dirty="0"/>
              <a:t>                         </a:t>
            </a:r>
            <a:r>
              <a:rPr sz="4000" dirty="0" err="1"/>
              <a:t>Heykel</a:t>
            </a:r>
            <a:endParaRPr sz="4000" dirty="0"/>
          </a:p>
          <a:p>
            <a:r>
              <a:rPr sz="4000" dirty="0" err="1"/>
              <a:t>Seramik</a:t>
            </a:r>
            <a:r>
              <a:rPr sz="4000" dirty="0"/>
              <a:t>                  Hut</a:t>
            </a:r>
          </a:p>
          <a:p>
            <a:r>
              <a:rPr sz="4000" dirty="0"/>
              <a:t>Halı                         </a:t>
            </a:r>
            <a:r>
              <a:rPr sz="4000" dirty="0" err="1"/>
              <a:t>Yazma</a:t>
            </a:r>
            <a:endParaRPr sz="4000" dirty="0"/>
          </a:p>
          <a:p>
            <a:pPr>
              <a:buNone/>
            </a:pPr>
            <a:r>
              <a:rPr dirty="0"/>
              <a:t>                      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/>
              <a:pPr lvl="0">
                <a:buClr>
                  <a:schemeClr val="bg1"/>
                </a:buClr>
              </a:pPr>
              <a:t>4</a:t>
            </a:fld>
            <a:endParaRPr lang="tr-TR"/>
          </a:p>
        </p:txBody>
      </p:sp>
      <p:pic>
        <p:nvPicPr>
          <p:cNvPr id="4098" name="Picture 2" descr="minyatÃ¼r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16832"/>
            <a:ext cx="2520280" cy="221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Dirsek Bağlayıcısı 5"/>
          <p:cNvCxnSpPr/>
          <p:nvPr/>
        </p:nvCxnSpPr>
        <p:spPr>
          <a:xfrm>
            <a:off x="3203848" y="2348880"/>
            <a:ext cx="1872208" cy="504056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0" name="Picture 4" descr="Ä°lgili resi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9" y="3946084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5061" descr="Dosya:Gandhara Buddha (tnm).jpeg">
            <a:hlinkClick r:id="rId5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54990" y="3700036"/>
            <a:ext cx="1407110" cy="233089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82046" y="501733"/>
            <a:ext cx="1505548" cy="22912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4661" y="3067086"/>
            <a:ext cx="1415903" cy="2535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8193"/>
          <p:cNvSpPr>
            <a:spLocks noGrp="1"/>
          </p:cNvSpPr>
          <p:nvPr>
            <p:ph type="title"/>
          </p:nvPr>
        </p:nvSpPr>
        <p:spPr>
          <a:xfrm>
            <a:off x="971600" y="677082"/>
            <a:ext cx="6965245" cy="607291"/>
          </a:xfrm>
          <a:ln/>
        </p:spPr>
        <p:txBody>
          <a:bodyPr anchor="b">
            <a:normAutofit fontScale="90000"/>
          </a:bodyPr>
          <a:lstStyle/>
          <a:p>
            <a:r>
              <a:rPr dirty="0">
                <a:solidFill>
                  <a:schemeClr val="hlink"/>
                </a:solidFill>
              </a:rPr>
              <a:t>MİNYATÜR</a:t>
            </a:r>
            <a:r>
              <a:rPr lang="tr-TR" dirty="0">
                <a:solidFill>
                  <a:schemeClr val="hlink"/>
                </a:solidFill>
              </a:rPr>
              <a:t> NEDİR?</a:t>
            </a:r>
            <a:endParaRPr dirty="0">
              <a:solidFill>
                <a:schemeClr val="hlink"/>
              </a:solidFill>
            </a:endParaRPr>
          </a:p>
        </p:txBody>
      </p:sp>
      <p:sp>
        <p:nvSpPr>
          <p:cNvPr id="8195" name="Text Placeholder 8194"/>
          <p:cNvSpPr>
            <a:spLocks noGrp="1"/>
          </p:cNvSpPr>
          <p:nvPr>
            <p:ph idx="1"/>
          </p:nvPr>
        </p:nvSpPr>
        <p:spPr>
          <a:ln/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endParaRPr sz="24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/>
              <a:pPr lvl="0">
                <a:buClr>
                  <a:schemeClr val="bg1"/>
                </a:buClr>
              </a:pPr>
              <a:t>5</a:t>
            </a:fld>
            <a:endParaRPr lang="tr-TR"/>
          </a:p>
        </p:txBody>
      </p:sp>
      <p:sp>
        <p:nvSpPr>
          <p:cNvPr id="5" name="Sağ Ok 4"/>
          <p:cNvSpPr/>
          <p:nvPr/>
        </p:nvSpPr>
        <p:spPr>
          <a:xfrm>
            <a:off x="2699792" y="3140968"/>
            <a:ext cx="864096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6" name="Diyagram 5"/>
          <p:cNvGraphicFramePr/>
          <p:nvPr>
            <p:extLst>
              <p:ext uri="{D42A27DB-BD31-4B8C-83A1-F6EECF244321}">
                <p14:modId xmlns:p14="http://schemas.microsoft.com/office/powerpoint/2010/main" xmlns="" val="1322832584"/>
              </p:ext>
            </p:extLst>
          </p:nvPr>
        </p:nvGraphicFramePr>
        <p:xfrm>
          <a:off x="960275" y="161302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Picture 9220" descr="Dosya:Hasht-Behesht Palace tar.jpg">
            <a:hlinkClick r:id="rId7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868144" y="1178214"/>
            <a:ext cx="2088232" cy="28635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819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Diyagram 12"/>
          <p:cNvGraphicFramePr/>
          <p:nvPr>
            <p:extLst>
              <p:ext uri="{D42A27DB-BD31-4B8C-83A1-F6EECF244321}">
                <p14:modId xmlns:p14="http://schemas.microsoft.com/office/powerpoint/2010/main" xmlns="" val="892677320"/>
              </p:ext>
            </p:extLst>
          </p:nvPr>
        </p:nvGraphicFramePr>
        <p:xfrm>
          <a:off x="1087575" y="1648139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242" name="Title 10241"/>
          <p:cNvSpPr>
            <a:spLocks noGrp="1"/>
          </p:cNvSpPr>
          <p:nvPr>
            <p:ph type="title"/>
          </p:nvPr>
        </p:nvSpPr>
        <p:spPr>
          <a:ln/>
        </p:spPr>
        <p:txBody>
          <a:bodyPr anchor="b"/>
          <a:lstStyle/>
          <a:p>
            <a:r>
              <a:rPr dirty="0">
                <a:solidFill>
                  <a:schemeClr val="hlink"/>
                </a:solidFill>
              </a:rPr>
              <a:t>ÇİNİ</a:t>
            </a:r>
            <a:r>
              <a:rPr lang="tr-TR" dirty="0">
                <a:solidFill>
                  <a:schemeClr val="hlink"/>
                </a:solidFill>
              </a:rPr>
              <a:t> NEDİR?</a:t>
            </a:r>
            <a:endParaRPr dirty="0">
              <a:solidFill>
                <a:schemeClr val="hlink"/>
              </a:solidFill>
            </a:endParaRPr>
          </a:p>
        </p:txBody>
      </p:sp>
      <p:pic>
        <p:nvPicPr>
          <p:cNvPr id="8" name="İçerik Yer Tutucusu 7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73156" y="843957"/>
            <a:ext cx="1195253" cy="18190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/>
              <a:pPr lvl="0">
                <a:buClr>
                  <a:schemeClr val="bg1"/>
                </a:buClr>
              </a:pPr>
              <a:t>6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1265"/>
          <p:cNvSpPr>
            <a:spLocks noGrp="1"/>
          </p:cNvSpPr>
          <p:nvPr>
            <p:ph type="title"/>
          </p:nvPr>
        </p:nvSpPr>
        <p:spPr>
          <a:ln/>
        </p:spPr>
        <p:txBody>
          <a:bodyPr anchor="b"/>
          <a:lstStyle/>
          <a:p>
            <a:r>
              <a:rPr dirty="0">
                <a:solidFill>
                  <a:schemeClr val="hlink"/>
                </a:solidFill>
              </a:rPr>
              <a:t>İlk </a:t>
            </a:r>
            <a:r>
              <a:rPr dirty="0" err="1">
                <a:solidFill>
                  <a:schemeClr val="hlink"/>
                </a:solidFill>
              </a:rPr>
              <a:t>Türk</a:t>
            </a:r>
            <a:r>
              <a:rPr dirty="0">
                <a:solidFill>
                  <a:schemeClr val="hlink"/>
                </a:solidFill>
              </a:rPr>
              <a:t> </a:t>
            </a:r>
            <a:r>
              <a:rPr dirty="0" err="1">
                <a:solidFill>
                  <a:schemeClr val="hlink"/>
                </a:solidFill>
              </a:rPr>
              <a:t>Çinileri</a:t>
            </a:r>
            <a:endParaRPr dirty="0">
              <a:solidFill>
                <a:schemeClr val="hlink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/>
              <a:pPr lvl="0">
                <a:buClr>
                  <a:schemeClr val="bg1"/>
                </a:buClr>
              </a:pPr>
              <a:t>7</a:t>
            </a:fld>
            <a:endParaRPr lang="tr-TR"/>
          </a:p>
        </p:txBody>
      </p:sp>
      <p:pic>
        <p:nvPicPr>
          <p:cNvPr id="3074" name="Picture 2" descr="ilk tÃ¼rk Ã§inileri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37904"/>
            <a:ext cx="4990940" cy="1624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lk tÃ¼rk Ã§inileri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2754" y="3598384"/>
            <a:ext cx="2744891" cy="2058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kubadabad sarayÄ± Ã§inileri ile ilgili gÃ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1310" y="3598384"/>
            <a:ext cx="3578086" cy="2189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pic>
        <p:nvPicPr>
          <p:cNvPr id="32774" name="Picture 32773" descr="Turk_seramikleri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711689"/>
            <a:ext cx="4186237" cy="5462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/>
              <a:pPr lvl="0">
                <a:buClr>
                  <a:schemeClr val="bg1"/>
                </a:buClr>
              </a:pPr>
              <a:t>8</a:t>
            </a:fld>
            <a:endParaRPr lang="tr-TR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655" y="1034580"/>
            <a:ext cx="1890683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4338" y="3788132"/>
            <a:ext cx="1945177" cy="1945177"/>
          </a:xfrm>
          <a:prstGeom prst="rect">
            <a:avLst/>
          </a:prstGeom>
        </p:spPr>
      </p:pic>
      <p:pic>
        <p:nvPicPr>
          <p:cNvPr id="4102" name="Picture 6" descr="Ä°lgili resi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385" y="944778"/>
            <a:ext cx="3352110" cy="1753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Ä°lgili resi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897754" y="2931279"/>
            <a:ext cx="2201515" cy="2662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8595" y="1700808"/>
            <a:ext cx="7121673" cy="3240360"/>
          </a:xfrm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27.04.2018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r>
              <a:rPr lang="tr-TR"/>
              <a:t>Sevgi BAYRAM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tr-TR" smtClean="0"/>
              <a:pPr lvl="0">
                <a:buClr>
                  <a:schemeClr val="bg1"/>
                </a:buClr>
              </a:pPr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945096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aptiye">
  <a:themeElements>
    <a:clrScheme name="Raptiye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Raptiye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aptiy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298</TotalTime>
  <Words>528</Words>
  <Application>Microsoft Office PowerPoint</Application>
  <PresentationFormat>Ekran Gösterisi (4:3)</PresentationFormat>
  <Paragraphs>141</Paragraphs>
  <Slides>27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Raptiye</vt:lpstr>
      <vt:lpstr>Kültürel mirasımız </vt:lpstr>
      <vt:lpstr>   ULUSAL KÜLTÜR NEDİR?</vt:lpstr>
      <vt:lpstr>Bu resim size neyi ifade ediyor?</vt:lpstr>
      <vt:lpstr> Ulusal Kültürel Ürünlerimiz</vt:lpstr>
      <vt:lpstr>MİNYATÜR NEDİR?</vt:lpstr>
      <vt:lpstr>ÇİNİ NEDİR?</vt:lpstr>
      <vt:lpstr>İlk Türk Çinileri</vt:lpstr>
      <vt:lpstr>Slayt 8</vt:lpstr>
      <vt:lpstr>Slayt 9</vt:lpstr>
      <vt:lpstr>SERAMİK</vt:lpstr>
      <vt:lpstr>Slayt 11</vt:lpstr>
      <vt:lpstr>Slayt 12</vt:lpstr>
      <vt:lpstr>HALI</vt:lpstr>
      <vt:lpstr>Slayt 14</vt:lpstr>
      <vt:lpstr>Slayt 15</vt:lpstr>
      <vt:lpstr>Slayt 16</vt:lpstr>
      <vt:lpstr>Slayt 17</vt:lpstr>
      <vt:lpstr>KİLİM</vt:lpstr>
      <vt:lpstr>HEYKEL</vt:lpstr>
      <vt:lpstr>Slayt 20</vt:lpstr>
      <vt:lpstr>HAT SANATI</vt:lpstr>
      <vt:lpstr>Slayt 22</vt:lpstr>
      <vt:lpstr>Slayt 23</vt:lpstr>
      <vt:lpstr>Slayt 24</vt:lpstr>
      <vt:lpstr>YAZMA</vt:lpstr>
      <vt:lpstr>Slayt 26</vt:lpstr>
      <vt:lpstr>Slayt 27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Mustafa</cp:lastModifiedBy>
  <cp:revision>43</cp:revision>
  <dcterms:created xsi:type="dcterms:W3CDTF">2012-04-16T13:45:02Z</dcterms:created>
  <dcterms:modified xsi:type="dcterms:W3CDTF">2018-04-30T07:14:37Z</dcterms:modified>
  <cp:category>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1033-10.2.0.6020</vt:lpwstr>
  </property>
</Properties>
</file>